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121"/>
  </p:notesMasterIdLst>
  <p:sldIdLst>
    <p:sldId id="690" r:id="rId2"/>
    <p:sldId id="645" r:id="rId3"/>
    <p:sldId id="692" r:id="rId4"/>
    <p:sldId id="693" r:id="rId5"/>
    <p:sldId id="694" r:id="rId6"/>
    <p:sldId id="696" r:id="rId7"/>
    <p:sldId id="646" r:id="rId8"/>
    <p:sldId id="601" r:id="rId9"/>
    <p:sldId id="633" r:id="rId10"/>
    <p:sldId id="602" r:id="rId11"/>
    <p:sldId id="638" r:id="rId12"/>
    <p:sldId id="606" r:id="rId13"/>
    <p:sldId id="607" r:id="rId14"/>
    <p:sldId id="614" r:id="rId15"/>
    <p:sldId id="615" r:id="rId16"/>
    <p:sldId id="654" r:id="rId17"/>
    <p:sldId id="657" r:id="rId18"/>
    <p:sldId id="618" r:id="rId19"/>
    <p:sldId id="620" r:id="rId20"/>
    <p:sldId id="622" r:id="rId21"/>
    <p:sldId id="623" r:id="rId22"/>
    <p:sldId id="625" r:id="rId23"/>
    <p:sldId id="626" r:id="rId24"/>
    <p:sldId id="629" r:id="rId25"/>
    <p:sldId id="630" r:id="rId26"/>
    <p:sldId id="634" r:id="rId27"/>
    <p:sldId id="635" r:id="rId28"/>
    <p:sldId id="680" r:id="rId29"/>
    <p:sldId id="346" r:id="rId30"/>
    <p:sldId id="640" r:id="rId31"/>
    <p:sldId id="499" r:id="rId32"/>
    <p:sldId id="440" r:id="rId33"/>
    <p:sldId id="674" r:id="rId34"/>
    <p:sldId id="568" r:id="rId35"/>
    <p:sldId id="486" r:id="rId36"/>
    <p:sldId id="487" r:id="rId37"/>
    <p:sldId id="489" r:id="rId38"/>
    <p:sldId id="491" r:id="rId39"/>
    <p:sldId id="493" r:id="rId40"/>
    <p:sldId id="443" r:id="rId41"/>
    <p:sldId id="671" r:id="rId42"/>
    <p:sldId id="636" r:id="rId43"/>
    <p:sldId id="637" r:id="rId44"/>
    <p:sldId id="495" r:id="rId45"/>
    <p:sldId id="538" r:id="rId46"/>
    <p:sldId id="672" r:id="rId47"/>
    <p:sldId id="575" r:id="rId48"/>
    <p:sldId id="498" r:id="rId49"/>
    <p:sldId id="452" r:id="rId50"/>
    <p:sldId id="570" r:id="rId51"/>
    <p:sldId id="580" r:id="rId52"/>
    <p:sldId id="456" r:id="rId53"/>
    <p:sldId id="454" r:id="rId54"/>
    <p:sldId id="455" r:id="rId55"/>
    <p:sldId id="457" r:id="rId56"/>
    <p:sldId id="582" r:id="rId57"/>
    <p:sldId id="459" r:id="rId58"/>
    <p:sldId id="587" r:id="rId59"/>
    <p:sldId id="505" r:id="rId60"/>
    <p:sldId id="506" r:id="rId61"/>
    <p:sldId id="507" r:id="rId62"/>
    <p:sldId id="508" r:id="rId63"/>
    <p:sldId id="509" r:id="rId64"/>
    <p:sldId id="588" r:id="rId65"/>
    <p:sldId id="586" r:id="rId66"/>
    <p:sldId id="590" r:id="rId67"/>
    <p:sldId id="678" r:id="rId68"/>
    <p:sldId id="584" r:id="rId69"/>
    <p:sldId id="585" r:id="rId70"/>
    <p:sldId id="589" r:id="rId71"/>
    <p:sldId id="511" r:id="rId72"/>
    <p:sldId id="591" r:id="rId73"/>
    <p:sldId id="593" r:id="rId74"/>
    <p:sldId id="643" r:id="rId75"/>
    <p:sldId id="512" r:id="rId76"/>
    <p:sldId id="532" r:id="rId77"/>
    <p:sldId id="534" r:id="rId78"/>
    <p:sldId id="518" r:id="rId79"/>
    <p:sldId id="513" r:id="rId80"/>
    <p:sldId id="515" r:id="rId81"/>
    <p:sldId id="516" r:id="rId82"/>
    <p:sldId id="517" r:id="rId83"/>
    <p:sldId id="520" r:id="rId84"/>
    <p:sldId id="522" r:id="rId85"/>
    <p:sldId id="521" r:id="rId86"/>
    <p:sldId id="463" r:id="rId87"/>
    <p:sldId id="464" r:id="rId88"/>
    <p:sldId id="465" r:id="rId89"/>
    <p:sldId id="597" r:id="rId90"/>
    <p:sldId id="598" r:id="rId91"/>
    <p:sldId id="467" r:id="rId92"/>
    <p:sldId id="697" r:id="rId93"/>
    <p:sldId id="698" r:id="rId94"/>
    <p:sldId id="699" r:id="rId95"/>
    <p:sldId id="700" r:id="rId96"/>
    <p:sldId id="701" r:id="rId97"/>
    <p:sldId id="702" r:id="rId98"/>
    <p:sldId id="703" r:id="rId99"/>
    <p:sldId id="963" r:id="rId100"/>
    <p:sldId id="704" r:id="rId101"/>
    <p:sldId id="705" r:id="rId102"/>
    <p:sldId id="706" r:id="rId103"/>
    <p:sldId id="708" r:id="rId104"/>
    <p:sldId id="709" r:id="rId105"/>
    <p:sldId id="711" r:id="rId106"/>
    <p:sldId id="710" r:id="rId107"/>
    <p:sldId id="712" r:id="rId108"/>
    <p:sldId id="965" r:id="rId109"/>
    <p:sldId id="644" r:id="rId110"/>
    <p:sldId id="468" r:id="rId111"/>
    <p:sldId id="469" r:id="rId112"/>
    <p:sldId id="523" r:id="rId113"/>
    <p:sldId id="470" r:id="rId114"/>
    <p:sldId id="526" r:id="rId115"/>
    <p:sldId id="472" r:id="rId116"/>
    <p:sldId id="675" r:id="rId117"/>
    <p:sldId id="649" r:id="rId118"/>
    <p:sldId id="691" r:id="rId119"/>
    <p:sldId id="333" r:id="rId120"/>
  </p:sldIdLst>
  <p:sldSz cx="9144000" cy="6858000" type="screen4x3"/>
  <p:notesSz cx="6797675" cy="9928225"/>
  <p:defaultTextStyle>
    <a:defPPr>
      <a:defRPr lang="zh-CN"/>
    </a:defPPr>
    <a:lvl1pPr algn="l" rtl="0" fontAlgn="base">
      <a:spcBef>
        <a:spcPct val="0"/>
      </a:spcBef>
      <a:spcAft>
        <a:spcPct val="0"/>
      </a:spcAft>
      <a:defRPr sz="2800" b="1" kern="1200">
        <a:solidFill>
          <a:srgbClr val="FFCC00"/>
        </a:solidFill>
        <a:latin typeface="Arial" charset="0"/>
        <a:ea typeface="宋体" charset="-122"/>
        <a:cs typeface="+mn-cs"/>
      </a:defRPr>
    </a:lvl1pPr>
    <a:lvl2pPr marL="457200" algn="l" rtl="0" fontAlgn="base">
      <a:spcBef>
        <a:spcPct val="0"/>
      </a:spcBef>
      <a:spcAft>
        <a:spcPct val="0"/>
      </a:spcAft>
      <a:defRPr sz="2800" b="1" kern="1200">
        <a:solidFill>
          <a:srgbClr val="FFCC00"/>
        </a:solidFill>
        <a:latin typeface="Arial" charset="0"/>
        <a:ea typeface="宋体" charset="-122"/>
        <a:cs typeface="+mn-cs"/>
      </a:defRPr>
    </a:lvl2pPr>
    <a:lvl3pPr marL="914400" algn="l" rtl="0" fontAlgn="base">
      <a:spcBef>
        <a:spcPct val="0"/>
      </a:spcBef>
      <a:spcAft>
        <a:spcPct val="0"/>
      </a:spcAft>
      <a:defRPr sz="2800" b="1" kern="1200">
        <a:solidFill>
          <a:srgbClr val="FFCC00"/>
        </a:solidFill>
        <a:latin typeface="Arial" charset="0"/>
        <a:ea typeface="宋体" charset="-122"/>
        <a:cs typeface="+mn-cs"/>
      </a:defRPr>
    </a:lvl3pPr>
    <a:lvl4pPr marL="1371600" algn="l" rtl="0" fontAlgn="base">
      <a:spcBef>
        <a:spcPct val="0"/>
      </a:spcBef>
      <a:spcAft>
        <a:spcPct val="0"/>
      </a:spcAft>
      <a:defRPr sz="2800" b="1" kern="1200">
        <a:solidFill>
          <a:srgbClr val="FFCC00"/>
        </a:solidFill>
        <a:latin typeface="Arial" charset="0"/>
        <a:ea typeface="宋体" charset="-122"/>
        <a:cs typeface="+mn-cs"/>
      </a:defRPr>
    </a:lvl4pPr>
    <a:lvl5pPr marL="1828800" algn="l" rtl="0" fontAlgn="base">
      <a:spcBef>
        <a:spcPct val="0"/>
      </a:spcBef>
      <a:spcAft>
        <a:spcPct val="0"/>
      </a:spcAft>
      <a:defRPr sz="2800" b="1" kern="1200">
        <a:solidFill>
          <a:srgbClr val="FFCC00"/>
        </a:solidFill>
        <a:latin typeface="Arial" charset="0"/>
        <a:ea typeface="宋体" charset="-122"/>
        <a:cs typeface="+mn-cs"/>
      </a:defRPr>
    </a:lvl5pPr>
    <a:lvl6pPr marL="2286000" algn="l" defTabSz="914400" rtl="0" eaLnBrk="1" latinLnBrk="0" hangingPunct="1">
      <a:defRPr sz="2800" b="1" kern="1200">
        <a:solidFill>
          <a:srgbClr val="FFCC00"/>
        </a:solidFill>
        <a:latin typeface="Arial" charset="0"/>
        <a:ea typeface="宋体" charset="-122"/>
        <a:cs typeface="+mn-cs"/>
      </a:defRPr>
    </a:lvl6pPr>
    <a:lvl7pPr marL="2743200" algn="l" defTabSz="914400" rtl="0" eaLnBrk="1" latinLnBrk="0" hangingPunct="1">
      <a:defRPr sz="2800" b="1" kern="1200">
        <a:solidFill>
          <a:srgbClr val="FFCC00"/>
        </a:solidFill>
        <a:latin typeface="Arial" charset="0"/>
        <a:ea typeface="宋体" charset="-122"/>
        <a:cs typeface="+mn-cs"/>
      </a:defRPr>
    </a:lvl7pPr>
    <a:lvl8pPr marL="3200400" algn="l" defTabSz="914400" rtl="0" eaLnBrk="1" latinLnBrk="0" hangingPunct="1">
      <a:defRPr sz="2800" b="1" kern="1200">
        <a:solidFill>
          <a:srgbClr val="FFCC00"/>
        </a:solidFill>
        <a:latin typeface="Arial" charset="0"/>
        <a:ea typeface="宋体" charset="-122"/>
        <a:cs typeface="+mn-cs"/>
      </a:defRPr>
    </a:lvl8pPr>
    <a:lvl9pPr marL="3657600" algn="l" defTabSz="914400" rtl="0" eaLnBrk="1" latinLnBrk="0" hangingPunct="1">
      <a:defRPr sz="2800" b="1" kern="1200">
        <a:solidFill>
          <a:srgbClr val="FFCC00"/>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xuan" initials="sx" lastIdx="1" clrIdx="0">
    <p:extLst>
      <p:ext uri="{19B8F6BF-5375-455C-9EA6-DF929625EA0E}">
        <p15:presenceInfo xmlns:p15="http://schemas.microsoft.com/office/powerpoint/2012/main" userId="22d57c8e02fb67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9933"/>
    <a:srgbClr val="008000"/>
    <a:srgbClr val="00CC00"/>
    <a:srgbClr val="5A8800"/>
    <a:srgbClr val="99FFCC"/>
    <a:srgbClr val="009900"/>
    <a:srgbClr val="00FF00"/>
    <a:srgbClr val="006600"/>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6733" autoAdjust="0"/>
  </p:normalViewPr>
  <p:slideViewPr>
    <p:cSldViewPr>
      <p:cViewPr varScale="1">
        <p:scale>
          <a:sx n="38" d="100"/>
          <a:sy n="38" d="100"/>
        </p:scale>
        <p:origin x="44" y="188"/>
      </p:cViewPr>
      <p:guideLst>
        <p:guide orient="horz" pos="2160"/>
        <p:guide/>
      </p:guideLst>
    </p:cSldViewPr>
  </p:slideViewPr>
  <p:outlineViewPr>
    <p:cViewPr>
      <p:scale>
        <a:sx n="33" d="100"/>
        <a:sy n="33" d="100"/>
      </p:scale>
      <p:origin x="0" y="19224"/>
    </p:cViewPr>
    <p:sldLst>
      <p:sld r:id="rId1" collapse="1"/>
    </p:sldLst>
  </p:outlineViewPr>
  <p:notesTextViewPr>
    <p:cViewPr>
      <p:scale>
        <a:sx n="100" d="100"/>
        <a:sy n="100" d="100"/>
      </p:scale>
      <p:origin x="0" y="0"/>
    </p:cViewPr>
  </p:notesTextViewPr>
  <p:sorterViewPr>
    <p:cViewPr>
      <p:scale>
        <a:sx n="66" d="100"/>
        <a:sy n="66" d="100"/>
      </p:scale>
      <p:origin x="0" y="12566"/>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_rels/viewProps.xml.rels><?xml version="1.0" encoding="UTF-8" standalone="yes"?>
<Relationships xmlns="http://schemas.openxmlformats.org/package/2006/relationships"><Relationship Id="rId1"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317F4-5B6E-417C-8A5A-566BB891E6E9}"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zh-CN" altLang="en-US"/>
        </a:p>
      </dgm:t>
    </dgm:pt>
    <dgm:pt modelId="{E98BD5A0-2FAA-46BC-AFA7-E20A9C84DCF1}">
      <dgm:prSet phldrT="[文本]" custT="1"/>
      <dgm:spPr>
        <a:solidFill>
          <a:srgbClr val="008000"/>
        </a:solidFill>
        <a:scene3d>
          <a:camera prst="orthographicFront"/>
          <a:lightRig rig="threePt" dir="t"/>
        </a:scene3d>
        <a:sp3d>
          <a:bevelT/>
        </a:sp3d>
      </dgm:spPr>
      <dgm:t>
        <a:bodyPr/>
        <a:lstStyle/>
        <a:p>
          <a:r>
            <a:rPr lang="zh-CN" altLang="en-US" sz="3200" dirty="0">
              <a:latin typeface="黑体" pitchFamily="49" charset="-122"/>
              <a:ea typeface="黑体" pitchFamily="49" charset="-122"/>
            </a:rPr>
            <a:t>密钥使用方式</a:t>
          </a:r>
        </a:p>
      </dgm:t>
    </dgm:pt>
    <dgm:pt modelId="{9EC94120-633A-4CC3-B5F1-8B6E18FF852C}" type="parTrans" cxnId="{25A9C9DA-CBA8-49EF-A8A9-B046B279B974}">
      <dgm:prSet/>
      <dgm:spPr/>
      <dgm:t>
        <a:bodyPr/>
        <a:lstStyle/>
        <a:p>
          <a:endParaRPr lang="zh-CN" altLang="en-US"/>
        </a:p>
      </dgm:t>
    </dgm:pt>
    <dgm:pt modelId="{8D9C736C-5B40-4067-AD4E-87C899CC9847}" type="sibTrans" cxnId="{25A9C9DA-CBA8-49EF-A8A9-B046B279B974}">
      <dgm:prSet/>
      <dgm:spPr/>
      <dgm:t>
        <a:bodyPr/>
        <a:lstStyle/>
        <a:p>
          <a:endParaRPr lang="zh-CN" altLang="en-US"/>
        </a:p>
      </dgm:t>
    </dgm:pt>
    <dgm:pt modelId="{3701A13B-E9A3-4C0B-9779-13959332C442}">
      <dgm:prSet phldrT="[文本]" custT="1"/>
      <dgm:spPr/>
      <dgm:t>
        <a:bodyPr/>
        <a:lstStyle/>
        <a:p>
          <a:r>
            <a:rPr lang="zh-CN" altLang="en-US" sz="2800" dirty="0">
              <a:latin typeface="黑体" pitchFamily="49" charset="-122"/>
              <a:ea typeface="黑体" pitchFamily="49" charset="-122"/>
            </a:rPr>
            <a:t>对称密钥密码</a:t>
          </a:r>
        </a:p>
      </dgm:t>
    </dgm:pt>
    <dgm:pt modelId="{3693D043-DC1C-45A9-BC2C-54230E57F377}" type="parTrans" cxnId="{FF20A845-9986-4325-8269-3933531EF89D}">
      <dgm:prSet/>
      <dgm:spPr/>
      <dgm:t>
        <a:bodyPr/>
        <a:lstStyle/>
        <a:p>
          <a:endParaRPr lang="zh-CN" altLang="en-US"/>
        </a:p>
      </dgm:t>
    </dgm:pt>
    <dgm:pt modelId="{771E5AFB-CA15-4A0F-B9D1-E62DDC5BF083}" type="sibTrans" cxnId="{FF20A845-9986-4325-8269-3933531EF89D}">
      <dgm:prSet/>
      <dgm:spPr/>
      <dgm:t>
        <a:bodyPr/>
        <a:lstStyle/>
        <a:p>
          <a:endParaRPr lang="zh-CN" altLang="en-US"/>
        </a:p>
      </dgm:t>
    </dgm:pt>
    <dgm:pt modelId="{2F836B23-14AF-4DF0-B424-61714A807232}">
      <dgm:prSet phldrT="[文本]" custT="1"/>
      <dgm:spPr/>
      <dgm:t>
        <a:bodyPr/>
        <a:lstStyle/>
        <a:p>
          <a:r>
            <a:rPr lang="zh-CN" altLang="en-US" sz="2800" dirty="0">
              <a:latin typeface="黑体" pitchFamily="49" charset="-122"/>
              <a:ea typeface="黑体" pitchFamily="49" charset="-122"/>
            </a:rPr>
            <a:t>非对称密钥密码</a:t>
          </a:r>
        </a:p>
      </dgm:t>
    </dgm:pt>
    <dgm:pt modelId="{2AA873E7-2ED4-47EC-86B9-C5DF91C0D857}" type="parTrans" cxnId="{84A89627-590F-43DA-A56D-50145A573908}">
      <dgm:prSet/>
      <dgm:spPr/>
      <dgm:t>
        <a:bodyPr/>
        <a:lstStyle/>
        <a:p>
          <a:endParaRPr lang="zh-CN" altLang="en-US"/>
        </a:p>
      </dgm:t>
    </dgm:pt>
    <dgm:pt modelId="{84E50283-9770-486A-9F70-FF3ED3523168}" type="sibTrans" cxnId="{84A89627-590F-43DA-A56D-50145A573908}">
      <dgm:prSet/>
      <dgm:spPr/>
      <dgm:t>
        <a:bodyPr/>
        <a:lstStyle/>
        <a:p>
          <a:endParaRPr lang="zh-CN" altLang="en-US"/>
        </a:p>
      </dgm:t>
    </dgm:pt>
    <dgm:pt modelId="{52C567C0-129C-42DE-BD4F-FEB657B55EF6}" type="pres">
      <dgm:prSet presAssocID="{11C317F4-5B6E-417C-8A5A-566BB891E6E9}" presName="diagram" presStyleCnt="0">
        <dgm:presLayoutVars>
          <dgm:chPref val="1"/>
          <dgm:dir/>
          <dgm:animOne val="branch"/>
          <dgm:animLvl val="lvl"/>
          <dgm:resizeHandles/>
        </dgm:presLayoutVars>
      </dgm:prSet>
      <dgm:spPr/>
    </dgm:pt>
    <dgm:pt modelId="{3C02FAC5-0C0E-41B3-AD1B-54E962E8D040}" type="pres">
      <dgm:prSet presAssocID="{E98BD5A0-2FAA-46BC-AFA7-E20A9C84DCF1}" presName="root" presStyleCnt="0"/>
      <dgm:spPr/>
    </dgm:pt>
    <dgm:pt modelId="{AA6572BA-AD45-45DF-B330-2EF3E389C799}" type="pres">
      <dgm:prSet presAssocID="{E98BD5A0-2FAA-46BC-AFA7-E20A9C84DCF1}" presName="rootComposite" presStyleCnt="0"/>
      <dgm:spPr/>
    </dgm:pt>
    <dgm:pt modelId="{E8E3AB7C-9D46-4850-84B8-04A57CDD8CAB}" type="pres">
      <dgm:prSet presAssocID="{E98BD5A0-2FAA-46BC-AFA7-E20A9C84DCF1}" presName="rootText" presStyleLbl="node1" presStyleIdx="0" presStyleCnt="1" custScaleX="123174" custScaleY="69763"/>
      <dgm:spPr/>
    </dgm:pt>
    <dgm:pt modelId="{63B83FD0-4667-4A76-844F-D8C2CBA38633}" type="pres">
      <dgm:prSet presAssocID="{E98BD5A0-2FAA-46BC-AFA7-E20A9C84DCF1}" presName="rootConnector" presStyleLbl="node1" presStyleIdx="0" presStyleCnt="1"/>
      <dgm:spPr/>
    </dgm:pt>
    <dgm:pt modelId="{29F62A3A-2BD1-4CE3-BE63-FA042592DDED}" type="pres">
      <dgm:prSet presAssocID="{E98BD5A0-2FAA-46BC-AFA7-E20A9C84DCF1}" presName="childShape" presStyleCnt="0"/>
      <dgm:spPr/>
    </dgm:pt>
    <dgm:pt modelId="{D1B7CD90-EEA3-432C-A037-9350B1177689}" type="pres">
      <dgm:prSet presAssocID="{3693D043-DC1C-45A9-BC2C-54230E57F377}" presName="Name13" presStyleLbl="parChTrans1D2" presStyleIdx="0" presStyleCnt="2"/>
      <dgm:spPr/>
    </dgm:pt>
    <dgm:pt modelId="{88C3AA9C-B547-4C70-A6FE-D51C3942DF61}" type="pres">
      <dgm:prSet presAssocID="{3701A13B-E9A3-4C0B-9779-13959332C442}" presName="childText" presStyleLbl="bgAcc1" presStyleIdx="0" presStyleCnt="2" custScaleX="135492" custScaleY="44493">
        <dgm:presLayoutVars>
          <dgm:bulletEnabled val="1"/>
        </dgm:presLayoutVars>
      </dgm:prSet>
      <dgm:spPr/>
    </dgm:pt>
    <dgm:pt modelId="{A214E612-A5F4-478D-97A4-DB68302F0253}" type="pres">
      <dgm:prSet presAssocID="{2AA873E7-2ED4-47EC-86B9-C5DF91C0D857}" presName="Name13" presStyleLbl="parChTrans1D2" presStyleIdx="1" presStyleCnt="2"/>
      <dgm:spPr/>
    </dgm:pt>
    <dgm:pt modelId="{165ACD9C-7FCF-45F2-93C6-65175EAB4C1F}" type="pres">
      <dgm:prSet presAssocID="{2F836B23-14AF-4DF0-B424-61714A807232}" presName="childText" presStyleLbl="bgAcc1" presStyleIdx="1" presStyleCnt="2" custScaleX="140527" custScaleY="43672">
        <dgm:presLayoutVars>
          <dgm:bulletEnabled val="1"/>
        </dgm:presLayoutVars>
      </dgm:prSet>
      <dgm:spPr/>
    </dgm:pt>
  </dgm:ptLst>
  <dgm:cxnLst>
    <dgm:cxn modelId="{6403A61A-6AA0-4154-BFAF-E871246B6056}" type="presOf" srcId="{3701A13B-E9A3-4C0B-9779-13959332C442}" destId="{88C3AA9C-B547-4C70-A6FE-D51C3942DF61}" srcOrd="0" destOrd="0" presId="urn:microsoft.com/office/officeart/2005/8/layout/hierarchy3"/>
    <dgm:cxn modelId="{86197F21-1C3D-445D-BC7D-5B5B796CF907}" type="presOf" srcId="{11C317F4-5B6E-417C-8A5A-566BB891E6E9}" destId="{52C567C0-129C-42DE-BD4F-FEB657B55EF6}" srcOrd="0" destOrd="0" presId="urn:microsoft.com/office/officeart/2005/8/layout/hierarchy3"/>
    <dgm:cxn modelId="{88CA8923-E6D4-40FD-8D62-CB4B1DA6D3FC}" type="presOf" srcId="{3693D043-DC1C-45A9-BC2C-54230E57F377}" destId="{D1B7CD90-EEA3-432C-A037-9350B1177689}" srcOrd="0" destOrd="0" presId="urn:microsoft.com/office/officeart/2005/8/layout/hierarchy3"/>
    <dgm:cxn modelId="{84A89627-590F-43DA-A56D-50145A573908}" srcId="{E98BD5A0-2FAA-46BC-AFA7-E20A9C84DCF1}" destId="{2F836B23-14AF-4DF0-B424-61714A807232}" srcOrd="1" destOrd="0" parTransId="{2AA873E7-2ED4-47EC-86B9-C5DF91C0D857}" sibTransId="{84E50283-9770-486A-9F70-FF3ED3523168}"/>
    <dgm:cxn modelId="{09849735-1FF3-44EC-B618-0A4814AE8FF5}" type="presOf" srcId="{E98BD5A0-2FAA-46BC-AFA7-E20A9C84DCF1}" destId="{E8E3AB7C-9D46-4850-84B8-04A57CDD8CAB}" srcOrd="0" destOrd="0" presId="urn:microsoft.com/office/officeart/2005/8/layout/hierarchy3"/>
    <dgm:cxn modelId="{0D4B2965-6CB6-4045-A170-F16030616A47}" type="presOf" srcId="{E98BD5A0-2FAA-46BC-AFA7-E20A9C84DCF1}" destId="{63B83FD0-4667-4A76-844F-D8C2CBA38633}" srcOrd="1" destOrd="0" presId="urn:microsoft.com/office/officeart/2005/8/layout/hierarchy3"/>
    <dgm:cxn modelId="{FF20A845-9986-4325-8269-3933531EF89D}" srcId="{E98BD5A0-2FAA-46BC-AFA7-E20A9C84DCF1}" destId="{3701A13B-E9A3-4C0B-9779-13959332C442}" srcOrd="0" destOrd="0" parTransId="{3693D043-DC1C-45A9-BC2C-54230E57F377}" sibTransId="{771E5AFB-CA15-4A0F-B9D1-E62DDC5BF083}"/>
    <dgm:cxn modelId="{D7BCE654-F1B8-4703-81E2-ACC423EF8DD4}" type="presOf" srcId="{2F836B23-14AF-4DF0-B424-61714A807232}" destId="{165ACD9C-7FCF-45F2-93C6-65175EAB4C1F}" srcOrd="0" destOrd="0" presId="urn:microsoft.com/office/officeart/2005/8/layout/hierarchy3"/>
    <dgm:cxn modelId="{FB82EDAA-80E6-4093-91D1-0A5BC5620193}" type="presOf" srcId="{2AA873E7-2ED4-47EC-86B9-C5DF91C0D857}" destId="{A214E612-A5F4-478D-97A4-DB68302F0253}" srcOrd="0" destOrd="0" presId="urn:microsoft.com/office/officeart/2005/8/layout/hierarchy3"/>
    <dgm:cxn modelId="{25A9C9DA-CBA8-49EF-A8A9-B046B279B974}" srcId="{11C317F4-5B6E-417C-8A5A-566BB891E6E9}" destId="{E98BD5A0-2FAA-46BC-AFA7-E20A9C84DCF1}" srcOrd="0" destOrd="0" parTransId="{9EC94120-633A-4CC3-B5F1-8B6E18FF852C}" sibTransId="{8D9C736C-5B40-4067-AD4E-87C899CC9847}"/>
    <dgm:cxn modelId="{FEEE0CD9-6F65-434A-9459-384C1B2F94E8}" type="presParOf" srcId="{52C567C0-129C-42DE-BD4F-FEB657B55EF6}" destId="{3C02FAC5-0C0E-41B3-AD1B-54E962E8D040}" srcOrd="0" destOrd="0" presId="urn:microsoft.com/office/officeart/2005/8/layout/hierarchy3"/>
    <dgm:cxn modelId="{C661760D-5B2A-43C2-A1ED-3BDBBFA677F1}" type="presParOf" srcId="{3C02FAC5-0C0E-41B3-AD1B-54E962E8D040}" destId="{AA6572BA-AD45-45DF-B330-2EF3E389C799}" srcOrd="0" destOrd="0" presId="urn:microsoft.com/office/officeart/2005/8/layout/hierarchy3"/>
    <dgm:cxn modelId="{5013E696-9CBD-4CFE-9A67-AC45709F3C38}" type="presParOf" srcId="{AA6572BA-AD45-45DF-B330-2EF3E389C799}" destId="{E8E3AB7C-9D46-4850-84B8-04A57CDD8CAB}" srcOrd="0" destOrd="0" presId="urn:microsoft.com/office/officeart/2005/8/layout/hierarchy3"/>
    <dgm:cxn modelId="{0D7C9C7E-8991-49D5-AFD4-46F3DF36FA1A}" type="presParOf" srcId="{AA6572BA-AD45-45DF-B330-2EF3E389C799}" destId="{63B83FD0-4667-4A76-844F-D8C2CBA38633}" srcOrd="1" destOrd="0" presId="urn:microsoft.com/office/officeart/2005/8/layout/hierarchy3"/>
    <dgm:cxn modelId="{4DB29612-DC13-4CC9-BC68-A098B558E43A}" type="presParOf" srcId="{3C02FAC5-0C0E-41B3-AD1B-54E962E8D040}" destId="{29F62A3A-2BD1-4CE3-BE63-FA042592DDED}" srcOrd="1" destOrd="0" presId="urn:microsoft.com/office/officeart/2005/8/layout/hierarchy3"/>
    <dgm:cxn modelId="{57AD8CA2-6EE9-4695-B0EC-4BFF6E7CD5E7}" type="presParOf" srcId="{29F62A3A-2BD1-4CE3-BE63-FA042592DDED}" destId="{D1B7CD90-EEA3-432C-A037-9350B1177689}" srcOrd="0" destOrd="0" presId="urn:microsoft.com/office/officeart/2005/8/layout/hierarchy3"/>
    <dgm:cxn modelId="{CA98109E-468B-42BF-A284-F1D6209D5D0F}" type="presParOf" srcId="{29F62A3A-2BD1-4CE3-BE63-FA042592DDED}" destId="{88C3AA9C-B547-4C70-A6FE-D51C3942DF61}" srcOrd="1" destOrd="0" presId="urn:microsoft.com/office/officeart/2005/8/layout/hierarchy3"/>
    <dgm:cxn modelId="{4E7A2519-E60F-47A9-A377-9C9FE6097267}" type="presParOf" srcId="{29F62A3A-2BD1-4CE3-BE63-FA042592DDED}" destId="{A214E612-A5F4-478D-97A4-DB68302F0253}" srcOrd="2" destOrd="0" presId="urn:microsoft.com/office/officeart/2005/8/layout/hierarchy3"/>
    <dgm:cxn modelId="{A1FFEE97-DC8B-4802-9323-61D600CD4A84}" type="presParOf" srcId="{29F62A3A-2BD1-4CE3-BE63-FA042592DDED}" destId="{165ACD9C-7FCF-45F2-93C6-65175EAB4C1F}"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3AB7C-9D46-4850-84B8-04A57CDD8CAB}">
      <dsp:nvSpPr>
        <dsp:cNvPr id="0" name=""/>
        <dsp:cNvSpPr/>
      </dsp:nvSpPr>
      <dsp:spPr>
        <a:xfrm>
          <a:off x="1316222" y="830"/>
          <a:ext cx="3112732" cy="881490"/>
        </a:xfrm>
        <a:prstGeom prst="roundRect">
          <a:avLst>
            <a:gd name="adj" fmla="val 10000"/>
          </a:avLst>
        </a:prstGeom>
        <a:solidFill>
          <a:srgbClr val="008000"/>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黑体" pitchFamily="49" charset="-122"/>
              <a:ea typeface="黑体" pitchFamily="49" charset="-122"/>
            </a:rPr>
            <a:t>密钥使用方式</a:t>
          </a:r>
        </a:p>
      </dsp:txBody>
      <dsp:txXfrm>
        <a:off x="1342040" y="26648"/>
        <a:ext cx="3061096" cy="829854"/>
      </dsp:txXfrm>
    </dsp:sp>
    <dsp:sp modelId="{D1B7CD90-EEA3-432C-A037-9350B1177689}">
      <dsp:nvSpPr>
        <dsp:cNvPr id="0" name=""/>
        <dsp:cNvSpPr/>
      </dsp:nvSpPr>
      <dsp:spPr>
        <a:xfrm>
          <a:off x="1627495" y="882320"/>
          <a:ext cx="311273" cy="596983"/>
        </a:xfrm>
        <a:custGeom>
          <a:avLst/>
          <a:gdLst/>
          <a:ahLst/>
          <a:cxnLst/>
          <a:rect l="0" t="0" r="0" b="0"/>
          <a:pathLst>
            <a:path>
              <a:moveTo>
                <a:pt x="0" y="0"/>
              </a:moveTo>
              <a:lnTo>
                <a:pt x="0" y="596983"/>
              </a:lnTo>
              <a:lnTo>
                <a:pt x="311273" y="596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C3AA9C-B547-4C70-A6FE-D51C3942DF61}">
      <dsp:nvSpPr>
        <dsp:cNvPr id="0" name=""/>
        <dsp:cNvSpPr/>
      </dsp:nvSpPr>
      <dsp:spPr>
        <a:xfrm>
          <a:off x="1938769" y="1198208"/>
          <a:ext cx="2739216" cy="56219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itchFamily="49" charset="-122"/>
              <a:ea typeface="黑体" pitchFamily="49" charset="-122"/>
            </a:rPr>
            <a:t>对称密钥密码</a:t>
          </a:r>
        </a:p>
      </dsp:txBody>
      <dsp:txXfrm>
        <a:off x="1955235" y="1214674"/>
        <a:ext cx="2706284" cy="529259"/>
      </dsp:txXfrm>
    </dsp:sp>
    <dsp:sp modelId="{A214E612-A5F4-478D-97A4-DB68302F0253}">
      <dsp:nvSpPr>
        <dsp:cNvPr id="0" name=""/>
        <dsp:cNvSpPr/>
      </dsp:nvSpPr>
      <dsp:spPr>
        <a:xfrm>
          <a:off x="1627495" y="882320"/>
          <a:ext cx="311273" cy="1469875"/>
        </a:xfrm>
        <a:custGeom>
          <a:avLst/>
          <a:gdLst/>
          <a:ahLst/>
          <a:cxnLst/>
          <a:rect l="0" t="0" r="0" b="0"/>
          <a:pathLst>
            <a:path>
              <a:moveTo>
                <a:pt x="0" y="0"/>
              </a:moveTo>
              <a:lnTo>
                <a:pt x="0" y="1469875"/>
              </a:lnTo>
              <a:lnTo>
                <a:pt x="311273" y="14698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5ACD9C-7FCF-45F2-93C6-65175EAB4C1F}">
      <dsp:nvSpPr>
        <dsp:cNvPr id="0" name=""/>
        <dsp:cNvSpPr/>
      </dsp:nvSpPr>
      <dsp:spPr>
        <a:xfrm>
          <a:off x="1938769" y="2076288"/>
          <a:ext cx="2841008" cy="55181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黑体" pitchFamily="49" charset="-122"/>
              <a:ea typeface="黑体" pitchFamily="49" charset="-122"/>
            </a:rPr>
            <a:t>非对称密钥密码</a:t>
          </a:r>
        </a:p>
      </dsp:txBody>
      <dsp:txXfrm>
        <a:off x="1954931" y="2092450"/>
        <a:ext cx="2808684" cy="5194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solidFill>
                <a:effectLst/>
                <a:latin typeface="Arial" pitchFamily="34" charset="0"/>
                <a:ea typeface="宋体" pitchFamily="2" charset="-122"/>
              </a:defRPr>
            </a:lvl1pPr>
          </a:lstStyle>
          <a:p>
            <a:pPr>
              <a:defRPr/>
            </a:pPr>
            <a:endParaRPr lang="en-US" altLang="zh-CN"/>
          </a:p>
        </p:txBody>
      </p:sp>
      <p:sp>
        <p:nvSpPr>
          <p:cNvPr id="301059"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effectLst/>
                <a:latin typeface="Arial" pitchFamily="34" charset="0"/>
                <a:ea typeface="宋体" pitchFamily="2" charset="-122"/>
              </a:defRPr>
            </a:lvl1pPr>
          </a:lstStyle>
          <a:p>
            <a:pPr>
              <a:defRPr/>
            </a:pPr>
            <a:endParaRPr lang="en-US" altLang="zh-CN"/>
          </a:p>
        </p:txBody>
      </p:sp>
      <p:sp>
        <p:nvSpPr>
          <p:cNvPr id="11469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301061"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1062"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solidFill>
                  <a:schemeClr val="tx1"/>
                </a:solidFill>
                <a:effectLst/>
                <a:latin typeface="Arial" pitchFamily="34" charset="0"/>
                <a:ea typeface="宋体" pitchFamily="2" charset="-122"/>
              </a:defRPr>
            </a:lvl1pPr>
          </a:lstStyle>
          <a:p>
            <a:pPr>
              <a:defRPr/>
            </a:pPr>
            <a:endParaRPr lang="en-US" altLang="zh-CN"/>
          </a:p>
        </p:txBody>
      </p:sp>
      <p:sp>
        <p:nvSpPr>
          <p:cNvPr id="301063"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effectLst/>
                <a:latin typeface="Arial" pitchFamily="34" charset="0"/>
                <a:ea typeface="宋体" pitchFamily="2" charset="-122"/>
              </a:defRPr>
            </a:lvl1pPr>
          </a:lstStyle>
          <a:p>
            <a:pPr>
              <a:defRPr/>
            </a:pPr>
            <a:fld id="{FDB1C851-92E1-4BAC-B3B9-A47330C5B4E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baike.baidu.com/item/%E5%87%AF%E6%92%92%E5%AF%86%E7%A0%81"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baike.baidu.com/item/%E5%B1%B1%E6%9C%AC%E4%BA%94%E5%8D%81%E5%85%AD/5497?fromModule=lemma_inlink" TargetMode="External"/><Relationship Id="rId3" Type="http://schemas.openxmlformats.org/officeDocument/2006/relationships/hyperlink" Target="https://baike.baidu.com/item/%E5%81%B7%E8%A2%AD%E7%8F%8D%E7%8F%A0%E6%B8%AF/432?fromModule=lemma_inlink" TargetMode="External"/><Relationship Id="rId7" Type="http://schemas.openxmlformats.org/officeDocument/2006/relationships/hyperlink" Target="https://baike.baidu.com/item/%E6%97%A5%E6%9C%AC%E6%B5%B7%E5%86%9B/772108?fromModule=lemma_inlink"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baike.baidu.com/item/%E6%97%A5%E5%86%9B/9255265?fromModule=lemma_inlink" TargetMode="External"/><Relationship Id="rId11" Type="http://schemas.openxmlformats.org/officeDocument/2006/relationships/hyperlink" Target="https://baike.baidu.com/item/%E7%BE%8E%E5%9B%BD%E5%86%9B%E9%98%9F/4929280?fromModule=lemma_inlink" TargetMode="External"/><Relationship Id="rId5" Type="http://schemas.openxmlformats.org/officeDocument/2006/relationships/hyperlink" Target="https://baike.baidu.com/item/%E5%A4%8F%E5%A8%81%E5%A4%B7%E7%BE%A4%E5%B2%9B/958690?fromModule=lemma_inlink" TargetMode="External"/><Relationship Id="rId10" Type="http://schemas.openxmlformats.org/officeDocument/2006/relationships/hyperlink" Target="https://baike.baidu.com/item/%E5%88%87%E6%96%AF%E7%89%B9%C2%B7%E5%A8%81%E5%BB%89%C2%B7%E5%B0%BC%E7%B1%B3%E5%85%B9/81859?fromModule=lemma_inlink" TargetMode="External"/><Relationship Id="rId4" Type="http://schemas.openxmlformats.org/officeDocument/2006/relationships/hyperlink" Target="https://baike.baidu.com/item/%E8%88%AA%E7%A9%BA%E6%AF%8D%E8%88%B0/5794?fromModule=lemma_inlink" TargetMode="External"/><Relationship Id="rId9" Type="http://schemas.openxmlformats.org/officeDocument/2006/relationships/hyperlink" Target="https://baike.baidu.com/item/%E4%B8%AD%E9%80%94%E5%B2%9B/63732?fromModule=lemma_inlink"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3ceo.cn/youxi/miwen.jsp"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product.yesky.com/email/wlb"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baike.baidu.com/item/%E5%87%AF%E6%92%92%E5%AF%86%E7%A0%81"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baike.baidu.com/item/%E5%AD%97%E6%AF%8D%E9%A2%91%E7%8E%87"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baike.baidu.com/item/%E5%87%AF%E6%92%92%E5%AF%86%E7%A0%81" TargetMode="External"/><Relationship Id="rId5" Type="http://schemas.openxmlformats.org/officeDocument/2006/relationships/hyperlink" Target="https://baike.baidu.com/item/%E8%8B%B1%E8%AF%AD" TargetMode="External"/><Relationship Id="rId4" Type="http://schemas.openxmlformats.org/officeDocument/2006/relationships/hyperlink" Target="https://baike.baidu.com/item/%E9%A2%91%E7%8E%87%E5%88%86%E6%9E%90"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baike.baidu.com/item/%E5%AD%97%E6%AF%8D%E9%A2%91%E7%8E%87"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baike.baidu.com/item/%E5%87%AF%E6%92%92%E5%AF%86%E7%A0%81" TargetMode="External"/><Relationship Id="rId5" Type="http://schemas.openxmlformats.org/officeDocument/2006/relationships/hyperlink" Target="https://baike.baidu.com/item/%E8%8B%B1%E8%AF%AD" TargetMode="External"/><Relationship Id="rId4" Type="http://schemas.openxmlformats.org/officeDocument/2006/relationships/hyperlink" Target="https://baike.baidu.com/item/%E9%A2%91%E7%8E%87%E5%88%86%E6%9E%90"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a:t>
            </a:fld>
            <a:endParaRPr lang="en-US" altLang="zh-CN"/>
          </a:p>
        </p:txBody>
      </p:sp>
    </p:spTree>
    <p:extLst>
      <p:ext uri="{BB962C8B-B14F-4D97-AF65-F5344CB8AC3E}">
        <p14:creationId xmlns:p14="http://schemas.microsoft.com/office/powerpoint/2010/main" val="317433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年轻，也就是只有将近</a:t>
            </a:r>
            <a:r>
              <a:rPr lang="en-US" altLang="zh-CN" dirty="0"/>
              <a:t>50</a:t>
            </a:r>
            <a:r>
              <a:rPr lang="zh-CN" altLang="en-US" dirty="0"/>
              <a:t>年的历史，</a:t>
            </a:r>
            <a:endParaRPr lang="en-US" altLang="zh-CN" dirty="0"/>
          </a:p>
          <a:p>
            <a:r>
              <a:rPr lang="zh-CN" altLang="en-US" dirty="0"/>
              <a:t>著名学者香农，用数学理论来刻画密码学中的各种规律，密码学从才成为一门真正的学科。在此之前密码学只是一门艺术</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a:t>
            </a:fld>
            <a:endParaRPr lang="en-US" altLang="zh-CN"/>
          </a:p>
        </p:txBody>
      </p:sp>
    </p:spTree>
    <p:extLst>
      <p:ext uri="{BB962C8B-B14F-4D97-AF65-F5344CB8AC3E}">
        <p14:creationId xmlns:p14="http://schemas.microsoft.com/office/powerpoint/2010/main" val="24751943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破译维吉尼亚密码的关键在于它的密钥是循环重复的。如果我们知道了密钥的长度，那密文就可以被看作是交织在一起的</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3"/>
              </a:rPr>
              <a:t>凯撒密码</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，而其中每一个都可以单独破解。使用卡西斯基试验或重合指数法来得到密钥的长度。</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一旦能够确定密钥的长度，密文就能重新写成多列，列数与密钥长度对应。这样每一列其实就是一个</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3"/>
              </a:rPr>
              <a:t>凯撒密码</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，而此密码的密钥（偏移量）则对应于维吉尼亚密码密钥的相应字母。与破译凯撒密码类似的方法，就能将密文破译。</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t>108</a:t>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109</a:t>
            </a:fld>
            <a:endParaRPr lang="en-US" altLang="zh-CN"/>
          </a:p>
        </p:txBody>
      </p:sp>
    </p:spTree>
    <p:extLst>
      <p:ext uri="{BB962C8B-B14F-4D97-AF65-F5344CB8AC3E}">
        <p14:creationId xmlns:p14="http://schemas.microsoft.com/office/powerpoint/2010/main" val="2695813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110</a:t>
            </a:fld>
            <a:endParaRPr lang="en-US" altLang="zh-CN"/>
          </a:p>
        </p:txBody>
      </p:sp>
    </p:spTree>
    <p:extLst>
      <p:ext uri="{BB962C8B-B14F-4D97-AF65-F5344CB8AC3E}">
        <p14:creationId xmlns:p14="http://schemas.microsoft.com/office/powerpoint/2010/main" val="1577535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111</a:t>
            </a:fld>
            <a:endParaRPr lang="en-US" altLang="zh-CN"/>
          </a:p>
        </p:txBody>
      </p:sp>
    </p:spTree>
    <p:extLst>
      <p:ext uri="{BB962C8B-B14F-4D97-AF65-F5344CB8AC3E}">
        <p14:creationId xmlns:p14="http://schemas.microsoft.com/office/powerpoint/2010/main" val="707456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分组长度为</a:t>
            </a:r>
            <a:r>
              <a:rPr lang="en-US" altLang="zh-CN" dirty="0"/>
              <a:t>6</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112</a:t>
            </a:fld>
            <a:endParaRPr lang="en-US" altLang="zh-CN"/>
          </a:p>
        </p:txBody>
      </p:sp>
    </p:spTree>
    <p:extLst>
      <p:ext uri="{BB962C8B-B14F-4D97-AF65-F5344CB8AC3E}">
        <p14:creationId xmlns:p14="http://schemas.microsoft.com/office/powerpoint/2010/main" val="5661160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113</a:t>
            </a:fld>
            <a:endParaRPr lang="en-US" altLang="zh-CN"/>
          </a:p>
        </p:txBody>
      </p:sp>
    </p:spTree>
    <p:extLst>
      <p:ext uri="{BB962C8B-B14F-4D97-AF65-F5344CB8AC3E}">
        <p14:creationId xmlns:p14="http://schemas.microsoft.com/office/powerpoint/2010/main" val="30138008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a:t>
            </a:r>
            <a:r>
              <a:rPr lang="en-US" altLang="zh-CN" dirty="0"/>
              <a:t>Nice</a:t>
            </a:r>
            <a:r>
              <a:rPr lang="zh-CN" altLang="en-US" dirty="0"/>
              <a:t>中，</a:t>
            </a:r>
            <a:r>
              <a:rPr lang="en-US" altLang="zh-CN" dirty="0"/>
              <a:t>n</a:t>
            </a:r>
            <a:r>
              <a:rPr lang="zh-CN" altLang="en-US" dirty="0"/>
              <a:t>在字母表中的顺序在这四个字母中为</a:t>
            </a:r>
            <a:r>
              <a:rPr lang="en-US" altLang="zh-CN" dirty="0"/>
              <a:t>4</a:t>
            </a:r>
            <a:r>
              <a:rPr lang="zh-CN" altLang="en-US" dirty="0"/>
              <a:t>，</a:t>
            </a:r>
            <a:r>
              <a:rPr lang="en-US" altLang="zh-CN" dirty="0" err="1"/>
              <a:t>i</a:t>
            </a:r>
            <a:r>
              <a:rPr lang="zh-CN" altLang="en-US" dirty="0"/>
              <a:t>为</a:t>
            </a:r>
            <a:r>
              <a:rPr lang="en-US" altLang="zh-CN" dirty="0"/>
              <a:t>3</a:t>
            </a:r>
            <a:r>
              <a:rPr lang="zh-CN" altLang="en-US" dirty="0"/>
              <a:t>，</a:t>
            </a:r>
            <a:r>
              <a:rPr lang="en-US" altLang="zh-CN" dirty="0"/>
              <a:t>c</a:t>
            </a:r>
            <a:r>
              <a:rPr lang="zh-CN" altLang="en-US" dirty="0"/>
              <a:t>为</a:t>
            </a:r>
            <a:r>
              <a:rPr lang="en-US" altLang="zh-CN" dirty="0"/>
              <a:t>1</a:t>
            </a:r>
            <a:r>
              <a:rPr lang="zh-CN" altLang="en-US" dirty="0"/>
              <a:t>，</a:t>
            </a:r>
            <a:r>
              <a:rPr lang="en-US" altLang="zh-CN" dirty="0"/>
              <a:t>e</a:t>
            </a:r>
            <a:r>
              <a:rPr lang="zh-CN" altLang="en-US" dirty="0"/>
              <a:t>为</a:t>
            </a:r>
            <a:r>
              <a:rPr lang="en-US" altLang="zh-CN" dirty="0"/>
              <a:t>2.</a:t>
            </a: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0" dirty="0"/>
              <a:t>按密钥顺序读出密文</a:t>
            </a:r>
            <a:endParaRPr lang="en-US" altLang="zh-CN" sz="1200" kern="0" dirty="0"/>
          </a:p>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114</a:t>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输出的第一个字母对应于原来的第三个字母，因此为</a:t>
            </a:r>
            <a:r>
              <a:rPr lang="en-US" altLang="zh-CN" dirty="0"/>
              <a:t>Y</a:t>
            </a:r>
            <a:r>
              <a:rPr lang="zh-CN" altLang="en-US" dirty="0"/>
              <a:t>；</a:t>
            </a:r>
            <a:endParaRPr lang="en-US" altLang="zh-CN" dirty="0"/>
          </a:p>
          <a:p>
            <a:r>
              <a:rPr lang="zh-CN" altLang="en-US" dirty="0"/>
              <a:t>输出的第二个字母对应于原来的第六个字母，因此为</a:t>
            </a:r>
            <a:r>
              <a:rPr lang="en-US" altLang="zh-CN" dirty="0"/>
              <a:t>O;</a:t>
            </a:r>
          </a:p>
          <a:p>
            <a:r>
              <a:rPr lang="zh-CN" altLang="en-US" dirty="0"/>
              <a:t>依次类推</a:t>
            </a:r>
            <a:endParaRPr lang="en-US" altLang="zh-CN" dirty="0"/>
          </a:p>
          <a:p>
            <a:endParaRPr lang="en-US" altLang="zh-CN" dirty="0"/>
          </a:p>
          <a:p>
            <a:r>
              <a:rPr lang="zh-CN" altLang="en-US" dirty="0"/>
              <a:t>画六个框，然后，依次写入即可。</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115</a:t>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输出的第一个字母对应于原来的第三个字母，因此为</a:t>
            </a:r>
            <a:r>
              <a:rPr lang="en-US" altLang="zh-CN" dirty="0"/>
              <a:t>Y</a:t>
            </a:r>
            <a:r>
              <a:rPr lang="zh-CN" altLang="en-US" dirty="0"/>
              <a:t>；</a:t>
            </a:r>
            <a:endParaRPr lang="en-US" altLang="zh-CN" dirty="0"/>
          </a:p>
          <a:p>
            <a:r>
              <a:rPr lang="zh-CN" altLang="en-US" dirty="0"/>
              <a:t>输出的第二个字母对应于原来的第六个字母，因此为</a:t>
            </a:r>
            <a:r>
              <a:rPr lang="en-US" altLang="zh-CN" dirty="0"/>
              <a:t>O;</a:t>
            </a:r>
          </a:p>
          <a:p>
            <a:r>
              <a:rPr lang="zh-CN" altLang="en-US" dirty="0"/>
              <a:t>依次类推</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116</a:t>
            </a:fld>
            <a:endParaRPr lang="en-US" altLang="zh-CN"/>
          </a:p>
        </p:txBody>
      </p:sp>
    </p:spTree>
    <p:extLst>
      <p:ext uri="{BB962C8B-B14F-4D97-AF65-F5344CB8AC3E}">
        <p14:creationId xmlns:p14="http://schemas.microsoft.com/office/powerpoint/2010/main" val="3144012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endParaRPr lang="en-US" altLang="zh-CN" dirty="0"/>
          </a:p>
          <a:p>
            <a:pPr lvl="2"/>
            <a:endParaRPr lang="en-US" altLang="zh-CN" dirty="0"/>
          </a:p>
          <a:p>
            <a:pPr lvl="2"/>
            <a:r>
              <a:rPr lang="zh-CN" altLang="en-US" dirty="0"/>
              <a:t>密码学根据时间划分，可以分为三个阶段古典密码、近代密码和现代密码。</a:t>
            </a:r>
            <a:endParaRPr lang="en-US" altLang="zh-CN" dirty="0"/>
          </a:p>
          <a:p>
            <a:pPr lvl="2"/>
            <a:endParaRPr lang="en-US" altLang="zh-CN" dirty="0"/>
          </a:p>
          <a:p>
            <a:pPr lvl="2"/>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a:t>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118</a:t>
            </a:fld>
            <a:endParaRPr lang="en-US" altLang="zh-CN"/>
          </a:p>
        </p:txBody>
      </p:sp>
    </p:spTree>
    <p:extLst>
      <p:ext uri="{BB962C8B-B14F-4D97-AF65-F5344CB8AC3E}">
        <p14:creationId xmlns:p14="http://schemas.microsoft.com/office/powerpoint/2010/main" val="37323235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119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下面分别介绍这三个阶段的主要内容和特征，首先看古典密码阶段</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12</a:t>
            </a:fld>
            <a:endParaRPr lang="en-US" altLang="zh-CN"/>
          </a:p>
        </p:txBody>
      </p:sp>
    </p:spTree>
    <p:extLst>
      <p:ext uri="{BB962C8B-B14F-4D97-AF65-F5344CB8AC3E}">
        <p14:creationId xmlns:p14="http://schemas.microsoft.com/office/powerpoint/2010/main" val="4235482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4FEB3F44-5B35-47FB-9F0D-19EC144C4FD3}" type="slidenum">
              <a:rPr lang="en-US" altLang="zh-CN" smtClean="0">
                <a:latin typeface="Arial" charset="0"/>
                <a:ea typeface="宋体" charset="-122"/>
              </a:rPr>
              <a:pPr/>
              <a:t>13</a:t>
            </a:fld>
            <a:endParaRPr lang="en-US" altLang="zh-CN">
              <a:latin typeface="Arial" charset="0"/>
              <a:ea typeface="宋体" charset="-122"/>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古典密码大体上可以分为手工阶段和机械阶段两个阶段。</a:t>
            </a:r>
            <a:endParaRPr lang="en-US" altLang="zh-CN"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公元前</a:t>
            </a:r>
            <a:r>
              <a:rPr lang="en-US" altLang="zh-CN" dirty="0"/>
              <a:t>1900</a:t>
            </a:r>
            <a:r>
              <a:rPr lang="zh-CN" altLang="zh-CN" dirty="0"/>
              <a:t>年，古埃及</a:t>
            </a:r>
            <a:r>
              <a:rPr lang="zh-CN" altLang="en-US" dirty="0"/>
              <a:t>出现</a:t>
            </a:r>
            <a:r>
              <a:rPr lang="zh-CN" altLang="zh-CN" dirty="0"/>
              <a:t>有意用</a:t>
            </a:r>
            <a:r>
              <a:rPr lang="zh-CN" altLang="zh-CN" dirty="0">
                <a:solidFill>
                  <a:srgbClr val="FF0000"/>
                </a:solidFill>
              </a:rPr>
              <a:t>变形的象形文字</a:t>
            </a:r>
            <a:r>
              <a:rPr lang="zh-CN" altLang="zh-CN" dirty="0"/>
              <a:t>而不是普通的象形文字来写</a:t>
            </a:r>
            <a:r>
              <a:rPr lang="zh-CN" altLang="en-US" dirty="0"/>
              <a:t>碑</a:t>
            </a:r>
            <a:r>
              <a:rPr lang="zh-CN" altLang="zh-CN" dirty="0"/>
              <a:t>文，从而揭开了有文字记载的密码史。</a:t>
            </a:r>
            <a:endParaRPr lang="en-US" altLang="zh-CN"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时间来到公元前</a:t>
            </a:r>
            <a:r>
              <a:rPr lang="en-US" altLang="zh-CN" dirty="0"/>
              <a:t>17</a:t>
            </a:r>
            <a:r>
              <a:rPr lang="zh-CN" altLang="en-US" dirty="0"/>
              <a:t>世纪，古巴比伦出现了一种圆盘，它的表面有明显间距的符号。有学者认为它是古巴比伦人的加密工具。 </a:t>
            </a:r>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在公元前</a:t>
            </a:r>
            <a:r>
              <a:rPr lang="en-US" altLang="zh-CN" dirty="0"/>
              <a:t>4</a:t>
            </a:r>
            <a:r>
              <a:rPr lang="zh-CN" altLang="en-US" dirty="0"/>
              <a:t>世纪，古斯巴达使用了一种棍子，将羊皮纸卷在上面书写，然后只有用相同直接的棍子再次从缠绕上去才能解密，它被认为是人类历史上最早使用的密码器械。</a:t>
            </a:r>
            <a:endParaRPr lang="en-US" altLang="zh-CN"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公元前</a:t>
            </a:r>
            <a:r>
              <a:rPr lang="en-US" altLang="zh-CN" dirty="0"/>
              <a:t>1</a:t>
            </a:r>
            <a:r>
              <a:rPr lang="zh-CN" altLang="en-US" dirty="0"/>
              <a:t>世纪古罗马时期，凯撒在高卢战争中使用了被称为凯撒密码的替代密码进行加密。</a:t>
            </a:r>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公元</a:t>
            </a:r>
            <a:r>
              <a:rPr lang="en-US" altLang="zh-CN" dirty="0"/>
              <a:t>9</a:t>
            </a:r>
            <a:r>
              <a:rPr lang="zh-CN" altLang="en-US" dirty="0"/>
              <a:t>世纪，阿拉伯阿尔</a:t>
            </a:r>
            <a:r>
              <a:rPr lang="en-US" altLang="zh-CN" dirty="0"/>
              <a:t>·</a:t>
            </a:r>
            <a:r>
              <a:rPr lang="zh-CN" altLang="en-US" dirty="0"/>
              <a:t>金迪提出</a:t>
            </a:r>
            <a:r>
              <a:rPr lang="zh-CN" altLang="en-US" dirty="0">
                <a:solidFill>
                  <a:srgbClr val="FF0000"/>
                </a:solidFill>
              </a:rPr>
              <a:t>频度分析方法</a:t>
            </a:r>
            <a:r>
              <a:rPr lang="zh-CN" altLang="en-US" dirty="0"/>
              <a:t>，通过分析密文字符出现的频率破译密码。比西方同类文献早了</a:t>
            </a:r>
            <a:r>
              <a:rPr lang="en-US" altLang="zh-CN" dirty="0"/>
              <a:t>300</a:t>
            </a:r>
            <a:r>
              <a:rPr lang="zh-CN" altLang="en-US" dirty="0"/>
              <a:t>年。</a:t>
            </a:r>
          </a:p>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dirty="0"/>
              <a:t>公元</a:t>
            </a:r>
            <a:r>
              <a:rPr lang="en-US" altLang="zh-CN" dirty="0"/>
              <a:t>16</a:t>
            </a:r>
            <a:r>
              <a:rPr lang="zh-CN" altLang="en-US" dirty="0"/>
              <a:t>世纪晚期，英国的菲利普斯利用频度分析法成功破解苏格兰女王玛丽的密码信，信中策划暗杀英国女王伊丽莎白，这次解密将玛丽送上了断头台。</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zh-CN" alt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eaLnBrk="1" hangingPunct="1"/>
            <a:endParaRPr lang="zh-CN" altLang="zh-CN" sz="1400" dirty="0">
              <a:latin typeface="Times New Roman" pitchFamily="18"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644AEAA3-55A4-481A-8952-98B101E51EAE}" type="slidenum">
              <a:rPr lang="en-US" altLang="zh-CN" smtClean="0">
                <a:latin typeface="Arial" charset="0"/>
                <a:ea typeface="宋体" charset="-122"/>
              </a:rPr>
              <a:pPr/>
              <a:t>14</a:t>
            </a:fld>
            <a:endParaRPr lang="en-US" altLang="zh-CN">
              <a:latin typeface="Arial" charset="0"/>
              <a:ea typeface="宋体"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r>
              <a:rPr lang="zh-CN" altLang="en-US" sz="1400" dirty="0">
                <a:latin typeface="Times New Roman" pitchFamily="18" charset="0"/>
                <a:ea typeface="宋体" charset="-122"/>
              </a:rPr>
              <a:t>第</a:t>
            </a:r>
            <a:r>
              <a:rPr lang="en-US" altLang="zh-CN" sz="1400" dirty="0">
                <a:latin typeface="Times New Roman" pitchFamily="18" charset="0"/>
                <a:ea typeface="宋体" charset="-122"/>
              </a:rPr>
              <a:t>4</a:t>
            </a:r>
            <a:r>
              <a:rPr lang="zh-CN" altLang="en-US" sz="1400" dirty="0">
                <a:latin typeface="Times New Roman" pitchFamily="18" charset="0"/>
                <a:ea typeface="宋体" charset="-122"/>
              </a:rPr>
              <a:t>点：出现了频度分析方法。</a:t>
            </a:r>
            <a:endParaRPr lang="zh-CN" altLang="zh-CN" sz="1400" dirty="0">
              <a:latin typeface="Times New Roman" pitchFamily="18"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E02706E-E758-421A-9311-E4C14D4DFC52}" type="slidenum">
              <a:rPr lang="en-US" altLang="zh-CN" smtClean="0">
                <a:latin typeface="Arial" charset="0"/>
                <a:ea typeface="宋体" charset="-122"/>
              </a:rPr>
              <a:pPr/>
              <a:t>15</a:t>
            </a:fld>
            <a:endParaRPr lang="en-US" altLang="zh-CN">
              <a:latin typeface="Arial" charset="0"/>
              <a:ea typeface="宋体"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zh-CN" altLang="zh-CN" sz="1400" dirty="0">
              <a:latin typeface="Times New Roman" pitchFamily="18"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E02706E-E758-421A-9311-E4C14D4DFC52}" type="slidenum">
              <a:rPr lang="en-US" altLang="zh-CN" smtClean="0">
                <a:latin typeface="Arial" charset="0"/>
                <a:ea typeface="宋体" charset="-122"/>
              </a:rPr>
              <a:pPr/>
              <a:t>16</a:t>
            </a:fld>
            <a:endParaRPr lang="en-US" altLang="zh-CN">
              <a:latin typeface="Arial" charset="0"/>
              <a:ea typeface="宋体"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r>
              <a:rPr lang="en-US" altLang="zh-CN" sz="1400" dirty="0">
                <a:latin typeface="Times New Roman" pitchFamily="18" charset="0"/>
                <a:ea typeface="宋体" charset="-122"/>
              </a:rPr>
              <a:t>1917</a:t>
            </a:r>
            <a:r>
              <a:rPr lang="zh-CN" altLang="en-US" sz="1400" dirty="0">
                <a:latin typeface="Times New Roman" pitchFamily="18" charset="0"/>
                <a:ea typeface="宋体" charset="-122"/>
              </a:rPr>
              <a:t>年是一战时期，</a:t>
            </a:r>
            <a:r>
              <a:rPr lang="zh-CN" altLang="en-US" sz="2000" dirty="0"/>
              <a:t>这是第一次世界大战爆发后的第三年。由于一战处于堑壕战对峙状态，同盟国和协约国都无法取得战略上的胜利，因此，无论是以德国为首的同盟国，还是以英国、法国为首的协约国，都已因鏖战太久而濒临力竭。</a:t>
            </a:r>
          </a:p>
          <a:p>
            <a:r>
              <a:rPr lang="zh-CN" altLang="en-US" sz="2000" dirty="0"/>
              <a:t>尤其到了</a:t>
            </a:r>
            <a:r>
              <a:rPr lang="en-US" altLang="zh-CN" sz="2000" dirty="0"/>
              <a:t>1917</a:t>
            </a:r>
            <a:r>
              <a:rPr lang="zh-CN" altLang="en-US" sz="2000" dirty="0"/>
              <a:t>年，德国的形势愈发严峻。</a:t>
            </a:r>
          </a:p>
          <a:p>
            <a:r>
              <a:rPr lang="zh-CN" altLang="en-US" sz="2000" dirty="0"/>
              <a:t>由于一战爆发后英国便对德国实行了海上封锁，德国内部物资匮乏，大多数德国人在境内的基本生活无法得到保障。</a:t>
            </a:r>
          </a:p>
          <a:p>
            <a:r>
              <a:rPr lang="zh-CN" altLang="en-US" sz="2000" dirty="0"/>
              <a:t>此外，在经历了前一年的凡尔登战役和索姆河战役后，德国损失了六十多万兵力，为了保证兵员充足，德国甚至开始征召</a:t>
            </a:r>
            <a:r>
              <a:rPr lang="en-US" altLang="zh-CN" sz="2000" dirty="0"/>
              <a:t>15</a:t>
            </a:r>
            <a:r>
              <a:rPr lang="zh-CN" altLang="en-US" sz="2000" dirty="0"/>
              <a:t>岁的男孩入伍为兵了。</a:t>
            </a:r>
          </a:p>
          <a:p>
            <a:r>
              <a:rPr lang="zh-CN" altLang="en-US" sz="2000" dirty="0"/>
              <a:t>为了解决这些国内的经济和军事困境，德国军方强烈要求再次启动无限制潜艇战。据参谋部的预计，只要恢复无限制潜艇战六个月，德国就能逼迫英国退出战争。</a:t>
            </a:r>
          </a:p>
          <a:p>
            <a:r>
              <a:rPr lang="zh-CN" altLang="en-US" sz="2000" dirty="0"/>
              <a:t>然而，如果德国想要同时取得这次世界大战的彻底胜利，还要保证这六个月当中美国继续保持中立。</a:t>
            </a:r>
          </a:p>
          <a:p>
            <a:r>
              <a:rPr lang="zh-CN" altLang="en-US" sz="2000" dirty="0"/>
              <a:t>为了实现这一计划，德国各方都想方设法想尽量拖住美国，避免其加入一战。</a:t>
            </a:r>
          </a:p>
          <a:p>
            <a:r>
              <a:rPr lang="zh-CN" altLang="en-US" sz="2000" dirty="0"/>
              <a:t>为此，德国外交部长齐默尔曼便给德国驻墨西哥大使海因里希写了封信，这封信以电报方式发送，史称“齐默尔曼电报”。</a:t>
            </a:r>
          </a:p>
          <a:p>
            <a:r>
              <a:rPr lang="zh-CN" altLang="en-US" sz="2000" dirty="0"/>
              <a:t>电报中，齐默尔曼表示德国将在当年</a:t>
            </a:r>
            <a:r>
              <a:rPr lang="en-US" altLang="zh-CN" sz="2000" dirty="0"/>
              <a:t>2</a:t>
            </a:r>
            <a:r>
              <a:rPr lang="zh-CN" altLang="en-US" sz="2000" dirty="0"/>
              <a:t>月恢复无限制潜艇战。同时，德国要求海因里希向墨西哥总统提议建立德、墨联盟：这样一来，一旦美国对德宣战，墨西哥将同时对美宣战。有墨西哥在美洲拖后腿，美国便难以大规模支持英国和法国在欧洲西线的战事。</a:t>
            </a:r>
          </a:p>
          <a:p>
            <a:r>
              <a:rPr lang="zh-CN" altLang="en-US" sz="2000" dirty="0"/>
              <a:t>美墨战争中，战败的墨西哥丢失了近一半国土。德国在电报中表示，作为与德协同作战的“报答”，墨西哥将重新获得美国的新墨西哥州、得克萨斯州和亚利桑那州。</a:t>
            </a:r>
          </a:p>
          <a:p>
            <a:r>
              <a:rPr lang="zh-CN" altLang="en-US" sz="2000" dirty="0"/>
              <a:t>除了战后的领土承诺，德国还向墨西哥保证，如果与德结盟，墨西哥还可以获得德国为他们提供的资金和武器支持。</a:t>
            </a:r>
          </a:p>
          <a:p>
            <a:r>
              <a:rPr lang="zh-CN" altLang="en-US" sz="2000" dirty="0"/>
              <a:t>德国给墨西哥提出的条件可以说是很诱人了，如果这封电报没有被泄密，很难说墨西哥会不会真的与德国结成同盟。</a:t>
            </a:r>
          </a:p>
          <a:p>
            <a:r>
              <a:rPr lang="zh-CN" altLang="en-US" sz="2000" dirty="0"/>
              <a:t>为了保证这个结盟邀请被稳妥地送到墨西哥政府手中，齐默尔曼特意要求电报要通过两个路径发送。</a:t>
            </a:r>
          </a:p>
          <a:p>
            <a:r>
              <a:rPr lang="zh-CN" altLang="en-US" sz="2000" dirty="0"/>
              <a:t>第一条路径是借助中立美国的海底通讯电缆，将电报发至驻美的德国使馆，然后再通过美国的民用电报公司发给驻墨西哥使馆的海因里希。第二条路径是借道中立国瑞典的通讯电缆发送至驻美的德国使馆中。</a:t>
            </a:r>
          </a:p>
          <a:p>
            <a:r>
              <a:rPr lang="zh-CN" altLang="en-US" sz="2000" dirty="0"/>
              <a:t>然而，德国和美国都没有想到，就在电报密文穿越大西洋向美国发送的途中，英国悄无声息地截获了它，并送到</a:t>
            </a:r>
            <a:r>
              <a:rPr lang="en-US" altLang="zh-CN" sz="2000" dirty="0"/>
              <a:t>40</a:t>
            </a:r>
            <a:r>
              <a:rPr lang="zh-CN" altLang="en-US" sz="2000" dirty="0"/>
              <a:t>号房进行破解。</a:t>
            </a:r>
          </a:p>
          <a:p>
            <a:r>
              <a:rPr lang="zh-CN" altLang="en-US" sz="2000" dirty="0"/>
              <a:t>当时，德国发往驻美国大使馆的电文会受到英国电报局的重点关注，因为英国谨防德国对美国的中立态度进行动摇。因此，</a:t>
            </a:r>
            <a:r>
              <a:rPr lang="en-US" altLang="zh-CN" sz="2000" dirty="0"/>
              <a:t>40</a:t>
            </a:r>
            <a:r>
              <a:rPr lang="zh-CN" altLang="en-US" sz="2000" dirty="0"/>
              <a:t>号房迅速对这封电报进行破译，并获得了其中的部分内容。</a:t>
            </a:r>
          </a:p>
          <a:p>
            <a:r>
              <a:rPr lang="zh-CN" altLang="en-US" sz="2000" dirty="0"/>
              <a:t>虽然英国已破译的部分电报信息显示德国将与墨西哥联盟，但由于没法获知这封电报的真实性，英国并没有急于通知美国。</a:t>
            </a:r>
          </a:p>
          <a:p>
            <a:r>
              <a:rPr lang="zh-CN" altLang="en-US" sz="2000" dirty="0"/>
              <a:t>当年</a:t>
            </a:r>
            <a:r>
              <a:rPr lang="en-US" altLang="zh-CN" sz="2000" dirty="0"/>
              <a:t>2</a:t>
            </a:r>
            <a:r>
              <a:rPr lang="zh-CN" altLang="en-US" sz="2000" dirty="0"/>
              <a:t>月</a:t>
            </a:r>
            <a:r>
              <a:rPr lang="en-US" altLang="zh-CN" sz="2000" dirty="0"/>
              <a:t>1</a:t>
            </a:r>
            <a:r>
              <a:rPr lang="zh-CN" altLang="en-US" sz="2000" dirty="0"/>
              <a:t>日，在德皇威廉二世正式宣布了重启无限制潜艇战以后，英国便在月底向美国公布了“齐默尔曼电报”的信息。</a:t>
            </a:r>
          </a:p>
          <a:p>
            <a:r>
              <a:rPr lang="zh-CN" altLang="en-US" sz="2000" dirty="0"/>
              <a:t>美国用了几天时间确认齐默尔曼电报的真实性，随后，美国威尔逊总统无比愤怒。</a:t>
            </a:r>
          </a:p>
          <a:p>
            <a:r>
              <a:rPr lang="zh-CN" altLang="en-US" sz="2000" dirty="0"/>
              <a:t>无论是德国提议和墨西哥结盟对美国开战，试图以美国损失领土换取德国的胜利；还是德国背信弃义，利用美国出于中立友好目的提供的海底电缆，却发送针对美国的阴谋电文。这两点中任何一点都给了美国充分的理由对德国宣战。</a:t>
            </a:r>
          </a:p>
          <a:p>
            <a:pPr eaLnBrk="1" hangingPunct="1"/>
            <a:endParaRPr lang="zh-CN" altLang="zh-CN" sz="1400" dirty="0">
              <a:latin typeface="Times New Roman" pitchFamily="18"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E02706E-E758-421A-9311-E4C14D4DFC52}" type="slidenum">
              <a:rPr lang="en-US" altLang="zh-CN" smtClean="0">
                <a:latin typeface="Arial" charset="0"/>
                <a:ea typeface="宋体" charset="-122"/>
              </a:rPr>
              <a:pPr/>
              <a:t>17</a:t>
            </a:fld>
            <a:endParaRPr lang="en-US" altLang="zh-CN">
              <a:latin typeface="Arial" charset="0"/>
              <a:ea typeface="宋体"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400" dirty="0"/>
              <a:t>1942</a:t>
            </a:r>
            <a:r>
              <a:rPr lang="zh-CN" altLang="en-US" sz="1400" dirty="0"/>
              <a:t>年，美国破译日本海军密报，获悉日军对中途岛地区的作战意图和兵力部署，从而以劣势兵力击破日本海军的主力，扭转了太平洋地区的战局。</a:t>
            </a:r>
            <a:endParaRPr lang="en-US" altLang="zh-CN" sz="1400" dirty="0"/>
          </a:p>
          <a:p>
            <a:r>
              <a:rPr lang="zh-CN" altLang="en-US" sz="2000" dirty="0"/>
              <a:t>日本</a:t>
            </a:r>
            <a:r>
              <a:rPr lang="zh-CN" altLang="en-US" sz="2000" dirty="0">
                <a:hlinkClick r:id="rId3"/>
              </a:rPr>
              <a:t>偷袭珍珠港</a:t>
            </a:r>
            <a:r>
              <a:rPr lang="zh-CN" altLang="en-US" sz="2000" dirty="0"/>
              <a:t>虽然获得了重大胜利，但美国的</a:t>
            </a:r>
            <a:r>
              <a:rPr lang="zh-CN" altLang="en-US" sz="2000" dirty="0">
                <a:hlinkClick r:id="rId4"/>
              </a:rPr>
              <a:t>航空母舰</a:t>
            </a:r>
            <a:r>
              <a:rPr lang="zh-CN" altLang="en-US" sz="2000" dirty="0"/>
              <a:t>当时不在港内，所以一艘也没有受到损失。日本决定再集中优势兵力，彻底歼灭美国航空母舰。</a:t>
            </a:r>
          </a:p>
          <a:p>
            <a:r>
              <a:rPr lang="zh-CN" altLang="en-US" sz="2000" dirty="0"/>
              <a:t>要实现这一计划，首先就要拿下位于</a:t>
            </a:r>
            <a:r>
              <a:rPr lang="zh-CN" altLang="en-US" sz="2000" dirty="0">
                <a:hlinkClick r:id="rId5"/>
              </a:rPr>
              <a:t>夏威夷群岛</a:t>
            </a:r>
            <a:r>
              <a:rPr lang="zh-CN" altLang="en-US" sz="2000" dirty="0"/>
              <a:t>东北方的美国重要的航空基地中途岛，把它作为</a:t>
            </a:r>
            <a:r>
              <a:rPr lang="zh-CN" altLang="en-US" sz="2000" dirty="0">
                <a:hlinkClick r:id="rId6"/>
              </a:rPr>
              <a:t>日军</a:t>
            </a:r>
            <a:r>
              <a:rPr lang="zh-CN" altLang="en-US" sz="2000" dirty="0"/>
              <a:t>的作战基地。进攻中途岛的</a:t>
            </a:r>
            <a:r>
              <a:rPr lang="zh-CN" altLang="en-US" sz="2000" dirty="0">
                <a:hlinkClick r:id="rId7"/>
              </a:rPr>
              <a:t>日本海军</a:t>
            </a:r>
            <a:r>
              <a:rPr lang="zh-CN" altLang="en-US" sz="2000" dirty="0"/>
              <a:t>，仍由策划指挥偷袭珍珠港的</a:t>
            </a:r>
            <a:r>
              <a:rPr lang="zh-CN" altLang="en-US" sz="2000" dirty="0">
                <a:hlinkClick r:id="rId8"/>
              </a:rPr>
              <a:t>山本五十六</a:t>
            </a:r>
            <a:r>
              <a:rPr lang="zh-CN" altLang="en-US" sz="2000" dirty="0"/>
              <a:t>海军大将率领。</a:t>
            </a:r>
          </a:p>
          <a:p>
            <a:r>
              <a:rPr lang="zh-CN" altLang="en-US" sz="2000" dirty="0"/>
              <a:t>但是这一次美国人却对日本人暗中进行的中途岛战役的部署了解得一清二楚。约瑟夫</a:t>
            </a:r>
            <a:r>
              <a:rPr lang="en-US" altLang="zh-CN" sz="2000" dirty="0"/>
              <a:t>·</a:t>
            </a:r>
            <a:r>
              <a:rPr lang="zh-CN" altLang="en-US" sz="2000" dirty="0"/>
              <a:t>罗彻福特少校已经破译了日本人正在使用的</a:t>
            </a:r>
            <a:r>
              <a:rPr lang="en-US" altLang="zh-CN" sz="2000" dirty="0"/>
              <a:t>JN25</a:t>
            </a:r>
            <a:r>
              <a:rPr lang="zh-CN" altLang="en-US" sz="2000" dirty="0"/>
              <a:t>密码。在日军一系列发过太平洋的电报中，最引人注目的是“</a:t>
            </a:r>
            <a:r>
              <a:rPr lang="en-US" altLang="zh-CN" sz="2000" dirty="0"/>
              <a:t>AF”</a:t>
            </a:r>
            <a:r>
              <a:rPr lang="zh-CN" altLang="en-US" sz="2000" dirty="0"/>
              <a:t>两个字母。这一代号显然表示某一大军事行动。破译小组发现，在一份水上飞机袭击珍珠港一事的日方电报中曾经提到“</a:t>
            </a:r>
            <a:r>
              <a:rPr lang="en-US" altLang="zh-CN" sz="2000" dirty="0"/>
              <a:t>AF”</a:t>
            </a:r>
            <a:r>
              <a:rPr lang="zh-CN" altLang="en-US" sz="2000" dirty="0"/>
              <a:t>。电文说水上飞机奉命到“</a:t>
            </a:r>
            <a:r>
              <a:rPr lang="en-US" altLang="zh-CN" sz="2000" dirty="0"/>
              <a:t>AF”</a:t>
            </a:r>
            <a:r>
              <a:rPr lang="zh-CN" altLang="en-US" sz="2000" dirty="0"/>
              <a:t>附近的一个珊瑚小岛上加油。因此他们推断，“</a:t>
            </a:r>
            <a:r>
              <a:rPr lang="en-US" altLang="zh-CN" sz="2000" dirty="0"/>
              <a:t>AF”</a:t>
            </a:r>
            <a:r>
              <a:rPr lang="zh-CN" altLang="en-US" sz="2000" dirty="0"/>
              <a:t>只能是指</a:t>
            </a:r>
            <a:r>
              <a:rPr lang="zh-CN" altLang="en-US" sz="2000" dirty="0">
                <a:hlinkClick r:id="rId9"/>
              </a:rPr>
              <a:t>中途岛</a:t>
            </a:r>
            <a:r>
              <a:rPr lang="zh-CN" altLang="en-US" sz="2000" dirty="0"/>
              <a:t>。</a:t>
            </a:r>
          </a:p>
          <a:p>
            <a:r>
              <a:rPr lang="zh-CN" altLang="en-US" sz="2000" dirty="0"/>
              <a:t>为了进一步查实，中途岛上的海军司令部受命用浅显的英语拍了一份作为诱饵的无线电报，报告中途岛上的淡水设备发生故障。果然不久以后美军截获的一份日军密码电报声称：</a:t>
            </a:r>
            <a:r>
              <a:rPr lang="en-US" altLang="zh-CN" sz="2000" dirty="0"/>
              <a:t>AF</a:t>
            </a:r>
            <a:r>
              <a:rPr lang="zh-CN" altLang="en-US" sz="2000" dirty="0"/>
              <a:t>可能缺少淡水。</a:t>
            </a:r>
          </a:p>
          <a:p>
            <a:r>
              <a:rPr lang="zh-CN" altLang="en-US" sz="2000" dirty="0"/>
              <a:t>经过这一证实，</a:t>
            </a:r>
            <a:r>
              <a:rPr lang="zh-CN" altLang="en-US" sz="2000" dirty="0">
                <a:hlinkClick r:id="rId10"/>
              </a:rPr>
              <a:t>切斯特</a:t>
            </a:r>
            <a:r>
              <a:rPr lang="en-US" altLang="zh-CN" sz="2000" dirty="0">
                <a:hlinkClick r:id="rId10"/>
              </a:rPr>
              <a:t>·</a:t>
            </a:r>
            <a:r>
              <a:rPr lang="zh-CN" altLang="en-US" sz="2000" dirty="0">
                <a:hlinkClick r:id="rId10"/>
              </a:rPr>
              <a:t>威廉</a:t>
            </a:r>
            <a:r>
              <a:rPr lang="en-US" altLang="zh-CN" sz="2000" dirty="0">
                <a:hlinkClick r:id="rId10"/>
              </a:rPr>
              <a:t>·</a:t>
            </a:r>
            <a:r>
              <a:rPr lang="zh-CN" altLang="en-US" sz="2000" dirty="0">
                <a:hlinkClick r:id="rId10"/>
              </a:rPr>
              <a:t>尼米兹</a:t>
            </a:r>
            <a:r>
              <a:rPr lang="zh-CN" altLang="en-US" sz="2000" dirty="0"/>
              <a:t>决定把舰队埋伏在中途岛附近，给日军迎头痛击。切斯特</a:t>
            </a:r>
            <a:r>
              <a:rPr lang="en-US" altLang="zh-CN" sz="2000" dirty="0"/>
              <a:t>·</a:t>
            </a:r>
            <a:r>
              <a:rPr lang="zh-CN" altLang="en-US" sz="2000" dirty="0"/>
              <a:t>威廉</a:t>
            </a:r>
            <a:r>
              <a:rPr lang="en-US" altLang="zh-CN" sz="2000" dirty="0"/>
              <a:t>·</a:t>
            </a:r>
            <a:r>
              <a:rPr lang="zh-CN" altLang="en-US" sz="2000" dirty="0"/>
              <a:t>尼米兹将当时</a:t>
            </a:r>
            <a:r>
              <a:rPr lang="zh-CN" altLang="en-US" sz="2000" dirty="0">
                <a:hlinkClick r:id="rId11"/>
              </a:rPr>
              <a:t>美国军队</a:t>
            </a:r>
            <a:r>
              <a:rPr lang="zh-CN" altLang="en-US" sz="2000" dirty="0"/>
              <a:t>在太平洋上所有的三艘航空母舰全部调集到中途岛附近，同时还增加了中途岛上的守军，并在岛上加强修筑工事。</a:t>
            </a:r>
            <a:r>
              <a:rPr lang="en-US" altLang="zh-CN" sz="2000" dirty="0"/>
              <a:t>1942</a:t>
            </a:r>
            <a:r>
              <a:rPr lang="zh-CN" altLang="en-US" sz="2000" dirty="0"/>
              <a:t>年</a:t>
            </a:r>
            <a:r>
              <a:rPr lang="en-US" altLang="zh-CN" sz="2000" dirty="0"/>
              <a:t>6</a:t>
            </a:r>
            <a:r>
              <a:rPr lang="zh-CN" altLang="en-US" sz="2000" dirty="0"/>
              <a:t>月</a:t>
            </a:r>
            <a:r>
              <a:rPr lang="en-US" altLang="zh-CN" sz="2000" dirty="0"/>
              <a:t>3</a:t>
            </a:r>
            <a:r>
              <a:rPr lang="zh-CN" altLang="en-US" sz="2000" dirty="0"/>
              <a:t>日，日军对中途岛如期发动攻击，双方鏖战一整天，最后以日军的惨败而告终。</a:t>
            </a:r>
          </a:p>
          <a:p>
            <a:pPr eaLnBrk="1" hangingPunct="1"/>
            <a:endParaRPr lang="zh-CN" altLang="zh-CN" sz="1400" dirty="0">
              <a:latin typeface="Times New Roman" pitchFamily="18" charset="0"/>
              <a:ea typeface="宋体" charset="-122"/>
            </a:endParaRPr>
          </a:p>
        </p:txBody>
      </p:sp>
    </p:spTree>
    <p:extLst>
      <p:ext uri="{BB962C8B-B14F-4D97-AF65-F5344CB8AC3E}">
        <p14:creationId xmlns:p14="http://schemas.microsoft.com/office/powerpoint/2010/main" val="1801289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5606192F-1486-4CBF-9C74-D8225329650F}" type="slidenum">
              <a:rPr lang="en-US" altLang="zh-CN" smtClean="0">
                <a:latin typeface="Arial" charset="0"/>
                <a:ea typeface="宋体" charset="-122"/>
              </a:rPr>
              <a:pPr/>
              <a:t>18</a:t>
            </a:fld>
            <a:endParaRPr lang="en-US" altLang="zh-CN">
              <a:latin typeface="Arial" charset="0"/>
              <a:ea typeface="宋体"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altLang="zh-CN" sz="1400" dirty="0">
                <a:latin typeface="Times New Roman" pitchFamily="18" charset="0"/>
                <a:ea typeface="宋体" charset="-122"/>
              </a:rPr>
              <a:t>Enigma</a:t>
            </a:r>
            <a:r>
              <a:rPr lang="zh-CN" altLang="en-US" sz="1400" dirty="0">
                <a:latin typeface="Times New Roman" pitchFamily="18" charset="0"/>
                <a:ea typeface="宋体" charset="-122"/>
              </a:rPr>
              <a:t>（恩尼格码）密码机被英国著名的密码学家、计算机专家阿兰</a:t>
            </a:r>
            <a:r>
              <a:rPr lang="en-US" altLang="zh-CN" sz="1400" dirty="0">
                <a:latin typeface="Times New Roman" pitchFamily="18" charset="0"/>
                <a:ea typeface="宋体" charset="-122"/>
              </a:rPr>
              <a:t>.</a:t>
            </a:r>
            <a:r>
              <a:rPr lang="zh-CN" altLang="en-US" sz="1400" dirty="0">
                <a:latin typeface="Times New Roman" pitchFamily="18" charset="0"/>
                <a:ea typeface="宋体" charset="-122"/>
              </a:rPr>
              <a:t>图灵破译，电影</a:t>
            </a:r>
            <a:r>
              <a:rPr lang="en-US" altLang="zh-CN" sz="1400" dirty="0">
                <a:latin typeface="Times New Roman" pitchFamily="18" charset="0"/>
                <a:ea typeface="宋体" charset="-122"/>
              </a:rPr>
              <a:t>《</a:t>
            </a:r>
            <a:r>
              <a:rPr lang="zh-CN" altLang="en-US" sz="1400" dirty="0">
                <a:latin typeface="Times New Roman" pitchFamily="18" charset="0"/>
                <a:ea typeface="宋体" charset="-122"/>
              </a:rPr>
              <a:t>模仿游戏</a:t>
            </a:r>
            <a:r>
              <a:rPr lang="en-US" altLang="zh-CN" sz="1400" dirty="0">
                <a:latin typeface="Times New Roman" pitchFamily="18" charset="0"/>
                <a:ea typeface="宋体" charset="-122"/>
              </a:rPr>
              <a:t>》</a:t>
            </a:r>
            <a:r>
              <a:rPr lang="zh-CN" altLang="en-US" sz="1400" dirty="0">
                <a:latin typeface="Times New Roman" pitchFamily="18" charset="0"/>
                <a:ea typeface="宋体" charset="-122"/>
              </a:rPr>
              <a:t>主要讲述的就是这个故事。</a:t>
            </a:r>
            <a:endParaRPr lang="zh-CN" altLang="zh-CN" sz="1400" dirty="0">
              <a:latin typeface="Times New Roman" pitchFamily="18"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4158AA-1BDE-44E7-86BD-98AE35EC6D17}" type="slidenum">
              <a:rPr lang="en-US" altLang="zh-CN" smtClean="0">
                <a:latin typeface="Arial" charset="0"/>
                <a:ea typeface="宋体" charset="-122"/>
              </a:rPr>
              <a:pPr/>
              <a:t>19</a:t>
            </a:fld>
            <a:endParaRPr lang="en-US" altLang="zh-CN">
              <a:latin typeface="Arial" charset="0"/>
              <a:ea typeface="宋体" charset="-122"/>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zh-CN" altLang="zh-CN" sz="1400" dirty="0">
              <a:latin typeface="Times New Roman" pitchFamily="18"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谈起密码想必同学们都不陌生，取款的时候需要输入的</a:t>
            </a:r>
            <a:r>
              <a:rPr lang="en-US" altLang="zh-CN" dirty="0"/>
              <a:t>6</a:t>
            </a:r>
            <a:r>
              <a:rPr lang="zh-CN" altLang="en-US" dirty="0"/>
              <a:t>位密码、校园网上登陆进去时需要输入登陆密码、登陆微信时我们也需要输入密码。但是这些密码准确来说应该叫口令，只是一种身份验证的凭据，换句话说是向系统证明你才是这个账号的主人的一种证据。口令只是密码学在身份认证中的一种应用。那么什么是真正的密码呢</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F12FBA2-0AA0-4C52-B9C9-AAA6761E7CDD}" type="slidenum">
              <a:rPr lang="en-US" altLang="zh-CN" smtClean="0">
                <a:latin typeface="Arial" charset="0"/>
                <a:ea typeface="宋体" charset="-122"/>
              </a:rPr>
              <a:pPr/>
              <a:t>20</a:t>
            </a:fld>
            <a:endParaRPr lang="en-US" altLang="zh-CN">
              <a:latin typeface="Arial" charset="0"/>
              <a:ea typeface="宋体" charset="-122"/>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zh-CN" altLang="zh-CN" sz="1400" dirty="0">
              <a:latin typeface="Times New Roman" pitchFamily="18"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刚才我们学习了古典密码的两个阶段：手工阶段和机械阶段。在这一时期密码还是一门艺术，没有形成科学。直到</a:t>
            </a:r>
            <a:r>
              <a:rPr lang="en-US" altLang="zh-CN" dirty="0"/>
              <a:t>1949</a:t>
            </a:r>
            <a:r>
              <a:rPr lang="zh-CN" altLang="en-US" dirty="0"/>
              <a:t>年。。。</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21</a:t>
            </a:fld>
            <a:endParaRPr lang="en-US" altLang="zh-CN"/>
          </a:p>
        </p:txBody>
      </p:sp>
    </p:spTree>
    <p:extLst>
      <p:ext uri="{BB962C8B-B14F-4D97-AF65-F5344CB8AC3E}">
        <p14:creationId xmlns:p14="http://schemas.microsoft.com/office/powerpoint/2010/main" val="919335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古典密码主要是基于算法的保密，一旦算法被发现，则很大可能被破译。</a:t>
            </a:r>
            <a:endParaRPr lang="en-US" altLang="zh-CN" dirty="0"/>
          </a:p>
          <a:p>
            <a:endParaRPr lang="en-US" altLang="zh-CN" dirty="0"/>
          </a:p>
          <a:p>
            <a:r>
              <a:rPr lang="zh-CN" altLang="en-US" dirty="0"/>
              <a:t>第</a:t>
            </a:r>
            <a:r>
              <a:rPr lang="en-US" altLang="zh-CN" dirty="0"/>
              <a:t>2</a:t>
            </a:r>
            <a:r>
              <a:rPr lang="zh-CN" altLang="en-US" dirty="0"/>
              <a:t>点：密码算法设计使用高次迭代技术。。。。</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22</a:t>
            </a:fld>
            <a:endParaRPr lang="en-US" altLang="zh-CN"/>
          </a:p>
        </p:txBody>
      </p:sp>
    </p:spTree>
    <p:extLst>
      <p:ext uri="{BB962C8B-B14F-4D97-AF65-F5344CB8AC3E}">
        <p14:creationId xmlns:p14="http://schemas.microsoft.com/office/powerpoint/2010/main" val="120010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B9849A7E-486D-4472-9FC4-F71C2D3E2F5C}" type="slidenum">
              <a:rPr lang="en-US" altLang="zh-CN" smtClean="0">
                <a:latin typeface="Arial" charset="0"/>
                <a:ea typeface="宋体" charset="-122"/>
              </a:rPr>
              <a:pPr/>
              <a:t>23</a:t>
            </a:fld>
            <a:endParaRPr lang="en-US" altLang="zh-CN">
              <a:latin typeface="Arial" charset="0"/>
              <a:ea typeface="宋体"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在近代密码阶段，主要是对称密码的设计和分析，但是对称密码存在一些难以克服的缺陷，需要其他密码算法来补充。</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2000</a:t>
            </a:r>
            <a:r>
              <a:rPr lang="zh-CN" altLang="en-US" dirty="0"/>
              <a:t>年，由两位比利时密码学家提出的算法取代了</a:t>
            </a:r>
            <a:r>
              <a:rPr lang="en-US" altLang="zh-CN" dirty="0"/>
              <a:t>DES</a:t>
            </a:r>
            <a:r>
              <a:rPr lang="zh-CN" altLang="en-US" dirty="0"/>
              <a:t>算法。</a:t>
            </a:r>
            <a:endParaRPr lang="en-US"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9E34D88E-1369-4AC8-8924-A905D823A89F}" type="slidenum">
              <a:rPr lang="en-US" altLang="zh-CN" smtClean="0">
                <a:latin typeface="Arial" charset="0"/>
                <a:ea typeface="宋体" charset="-122"/>
              </a:rPr>
              <a:pPr/>
              <a:t>24</a:t>
            </a:fld>
            <a:endParaRPr lang="en-US" altLang="zh-CN">
              <a:latin typeface="Arial" charset="0"/>
              <a:ea typeface="宋体" charset="-122"/>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zh-CN" altLang="zh-CN">
              <a:latin typeface="Arial"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B9849A7E-486D-4472-9FC4-F71C2D3E2F5C}" type="slidenum">
              <a:rPr lang="en-US" altLang="zh-CN" smtClean="0">
                <a:latin typeface="Arial" charset="0"/>
                <a:ea typeface="宋体" charset="-122"/>
              </a:rPr>
              <a:pPr/>
              <a:t>25</a:t>
            </a:fld>
            <a:endParaRPr lang="en-US" altLang="zh-CN">
              <a:latin typeface="Arial" charset="0"/>
              <a:ea typeface="宋体"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zh-CN" altLang="en-US" dirty="0">
                <a:latin typeface="Arial" charset="0"/>
                <a:ea typeface="宋体" charset="-122"/>
              </a:rPr>
              <a:t>随着现代密码学的不断发展，。。。</a:t>
            </a:r>
            <a:endParaRPr lang="en-US" altLang="zh-CN" dirty="0">
              <a:latin typeface="Arial" charset="0"/>
              <a:ea typeface="宋体" charset="-122"/>
            </a:endParaRPr>
          </a:p>
          <a:p>
            <a:pPr eaLnBrk="1" hangingPunct="1"/>
            <a:endParaRPr lang="en-US" altLang="zh-CN" dirty="0">
              <a:latin typeface="Arial" charset="0"/>
              <a:ea typeface="宋体" charset="-122"/>
            </a:endParaRPr>
          </a:p>
          <a:p>
            <a:pPr eaLnBrk="1" hangingPunct="1"/>
            <a:r>
              <a:rPr lang="zh-CN" altLang="en-US" dirty="0">
                <a:latin typeface="Arial" charset="0"/>
                <a:ea typeface="宋体" charset="-122"/>
              </a:rPr>
              <a:t>混沌密码学：主要依据混沌的基本特性，即随机性、遍历性、确定性和对初始条件的敏感性。将混沌理论与密码学联系起来形成了混沌密码学；</a:t>
            </a:r>
            <a:endParaRPr lang="en-US" altLang="zh-CN" dirty="0">
              <a:latin typeface="Arial" charset="0"/>
              <a:ea typeface="宋体" charset="-122"/>
            </a:endParaRPr>
          </a:p>
          <a:p>
            <a:pPr eaLnBrk="1" hangingPunct="1"/>
            <a:r>
              <a:rPr lang="zh-CN" altLang="en-US" dirty="0">
                <a:latin typeface="Arial" charset="0"/>
                <a:ea typeface="宋体" charset="-122"/>
              </a:rPr>
              <a:t>生物密码学：特点是以</a:t>
            </a:r>
            <a:r>
              <a:rPr lang="en-US" altLang="zh-CN" dirty="0">
                <a:latin typeface="Arial" charset="0"/>
                <a:ea typeface="宋体" charset="-122"/>
              </a:rPr>
              <a:t>DNA</a:t>
            </a:r>
            <a:r>
              <a:rPr lang="zh-CN" altLang="en-US" dirty="0">
                <a:latin typeface="Arial" charset="0"/>
                <a:ea typeface="宋体" charset="-122"/>
              </a:rPr>
              <a:t>为信息载体，以现代生物学技术为实现工具，利用</a:t>
            </a:r>
            <a:r>
              <a:rPr lang="en-US" altLang="zh-CN" dirty="0">
                <a:latin typeface="Arial" charset="0"/>
                <a:ea typeface="宋体" charset="-122"/>
              </a:rPr>
              <a:t>DNA</a:t>
            </a:r>
            <a:r>
              <a:rPr lang="zh-CN" altLang="en-US" dirty="0">
                <a:latin typeface="Arial" charset="0"/>
                <a:ea typeface="宋体" charset="-122"/>
              </a:rPr>
              <a:t>分子高存储、低能耗、高度并行性等特点来构造密码算法。</a:t>
            </a:r>
            <a:endParaRPr lang="en-US" altLang="zh-CN" dirty="0">
              <a:latin typeface="Arial" charset="0"/>
              <a:ea typeface="宋体" charset="-122"/>
            </a:endParaRPr>
          </a:p>
          <a:p>
            <a:pPr eaLnBrk="1" hangingPunct="1"/>
            <a:r>
              <a:rPr lang="zh-CN" altLang="en-US" dirty="0">
                <a:latin typeface="Arial" charset="0"/>
                <a:ea typeface="宋体" charset="-122"/>
              </a:rPr>
              <a:t>量子密码学：量子密码学的安全基础是基于物理学而不是数学，它是基个光子的量子属性，如不可克隆性、测不准原理等，构建不可破解的绝对安全密码系统。</a:t>
            </a:r>
            <a:endParaRPr lang="zh-CN" altLang="zh-CN" dirty="0">
              <a:latin typeface="Arial"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刚才我们学习了密码学的发展历程，了解了古典密码、近代密码和现代密码的主要大事件。</a:t>
            </a:r>
            <a:endParaRPr lang="en-US" altLang="zh-CN" dirty="0"/>
          </a:p>
          <a:p>
            <a:r>
              <a:rPr lang="zh-CN" altLang="en-US" dirty="0"/>
              <a:t>下面我们来学习 密码学的基本概念。</a:t>
            </a:r>
            <a:endParaRPr lang="en-US" altLang="zh-CN"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26</a:t>
            </a:fld>
            <a:endParaRPr lang="en-US" altLang="zh-CN"/>
          </a:p>
        </p:txBody>
      </p:sp>
    </p:spTree>
    <p:extLst>
      <p:ext uri="{BB962C8B-B14F-4D97-AF65-F5344CB8AC3E}">
        <p14:creationId xmlns:p14="http://schemas.microsoft.com/office/powerpoint/2010/main" val="811498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从以下三个方面学习密码学的基本概念</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27</a:t>
            </a:fld>
            <a:endParaRPr lang="en-US" altLang="zh-CN"/>
          </a:p>
        </p:txBody>
      </p:sp>
    </p:spTree>
    <p:extLst>
      <p:ext uri="{BB962C8B-B14F-4D97-AF65-F5344CB8AC3E}">
        <p14:creationId xmlns:p14="http://schemas.microsoft.com/office/powerpoint/2010/main" val="232147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码学是研究密码编码和密码分析的一门学科，其中密码编码指的是设计各种密码算法，而密码分析指的是对设计的密码算法进行分析和破译。密码分析可以看成是对设计密码的一种攻击，反过来密码编码在设计的过程中就要防御目前各种各样的密码分析技术。它们相互依存，相互对抗，相互促进彼此的发展。</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28</a:t>
            </a:fld>
            <a:endParaRPr lang="en-US" altLang="zh-CN"/>
          </a:p>
        </p:txBody>
      </p:sp>
    </p:spTree>
    <p:extLst>
      <p:ext uri="{BB962C8B-B14F-4D97-AF65-F5344CB8AC3E}">
        <p14:creationId xmlns:p14="http://schemas.microsoft.com/office/powerpoint/2010/main" val="252479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这是一个保密通信模型，在这个模型中，。。。。</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29</a:t>
            </a:fld>
            <a:endParaRPr lang="en-US" altLang="zh-CN"/>
          </a:p>
        </p:txBody>
      </p:sp>
    </p:spTree>
    <p:extLst>
      <p:ext uri="{BB962C8B-B14F-4D97-AF65-F5344CB8AC3E}">
        <p14:creationId xmlns:p14="http://schemas.microsoft.com/office/powerpoint/2010/main" val="263895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3</a:t>
            </a:fld>
            <a:endParaRPr lang="en-US" altLang="zh-CN"/>
          </a:p>
        </p:txBody>
      </p:sp>
    </p:spTree>
    <p:extLst>
      <p:ext uri="{BB962C8B-B14F-4D97-AF65-F5344CB8AC3E}">
        <p14:creationId xmlns:p14="http://schemas.microsoft.com/office/powerpoint/2010/main" val="2835017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808038" lvl="1" indent="-358775">
              <a:buClr>
                <a:schemeClr val="accent4">
                  <a:lumMod val="10000"/>
                </a:schemeClr>
              </a:buClr>
              <a:buFont typeface="+mj-ea"/>
              <a:buNone/>
            </a:pPr>
            <a:r>
              <a:rPr lang="en-US" altLang="zh-CN" dirty="0"/>
              <a:t> </a:t>
            </a:r>
            <a:r>
              <a:rPr lang="en-US" altLang="zh-CN" dirty="0">
                <a:solidFill>
                  <a:srgbClr val="FF0000"/>
                </a:solidFill>
              </a:rPr>
              <a:t>M</a:t>
            </a:r>
            <a:r>
              <a:rPr lang="zh-CN" altLang="en-US" dirty="0"/>
              <a:t>：明文消息空间，所有可能的明文集合</a:t>
            </a:r>
          </a:p>
          <a:p>
            <a:pPr marL="808038" lvl="1" indent="-358775" algn="just">
              <a:buClr>
                <a:schemeClr val="accent4">
                  <a:lumMod val="10000"/>
                </a:schemeClr>
              </a:buClr>
              <a:buFont typeface="+mj-ea"/>
              <a:buNone/>
            </a:pPr>
            <a:r>
              <a:rPr lang="en-US" altLang="zh-CN" dirty="0">
                <a:solidFill>
                  <a:srgbClr val="FF0000"/>
                </a:solidFill>
              </a:rPr>
              <a:t> C</a:t>
            </a:r>
            <a:r>
              <a:rPr lang="zh-CN" altLang="en-US" dirty="0"/>
              <a:t>： 密文消息空间，所有可能的密文集合</a:t>
            </a:r>
          </a:p>
          <a:p>
            <a:pPr marL="808038" lvl="1" indent="-358775" algn="just">
              <a:buClr>
                <a:schemeClr val="accent4">
                  <a:lumMod val="10000"/>
                </a:schemeClr>
              </a:buClr>
              <a:buFont typeface="+mj-ea"/>
              <a:buNone/>
            </a:pPr>
            <a:r>
              <a:rPr lang="en-US" altLang="zh-CN" i="1" dirty="0">
                <a:solidFill>
                  <a:srgbClr val="FF0000"/>
                </a:solidFill>
              </a:rPr>
              <a:t>K</a:t>
            </a:r>
            <a:r>
              <a:rPr lang="zh-CN" altLang="en-US" dirty="0"/>
              <a:t>：密钥空间</a:t>
            </a:r>
            <a:r>
              <a:rPr lang="en-US" altLang="zh-CN" dirty="0"/>
              <a:t>K</a:t>
            </a:r>
            <a:r>
              <a:rPr lang="zh-CN" altLang="en-US" dirty="0"/>
              <a:t>是所有可能的密钥集合</a:t>
            </a:r>
            <a:endParaRPr lang="en-US" altLang="zh-CN" dirty="0"/>
          </a:p>
          <a:p>
            <a:pPr marL="808038" lvl="1" indent="-358775" algn="just">
              <a:buClr>
                <a:schemeClr val="accent4">
                  <a:lumMod val="10000"/>
                </a:schemeClr>
              </a:buClr>
              <a:buFont typeface="+mj-ea"/>
              <a:buNone/>
            </a:pPr>
            <a:r>
              <a:rPr lang="en-US" altLang="zh-CN" dirty="0"/>
              <a:t>E:</a:t>
            </a:r>
            <a:r>
              <a:rPr lang="zh-CN" altLang="en-US" dirty="0"/>
              <a:t>在加密密钥控制下的加密算法；</a:t>
            </a:r>
            <a:endParaRPr lang="en-US" altLang="zh-CN" dirty="0"/>
          </a:p>
          <a:p>
            <a:pPr marL="808038" lvl="1" indent="-358775" algn="just">
              <a:buClr>
                <a:schemeClr val="accent4">
                  <a:lumMod val="10000"/>
                </a:schemeClr>
              </a:buClr>
              <a:buFont typeface="+mj-ea"/>
              <a:buNone/>
            </a:pPr>
            <a:r>
              <a:rPr lang="en-US" altLang="zh-CN" dirty="0"/>
              <a:t>D</a:t>
            </a:r>
            <a:r>
              <a:rPr lang="zh-CN" altLang="en-US" dirty="0"/>
              <a:t>：在解密密钥控制下的解密算法。</a:t>
            </a:r>
            <a:endParaRPr lang="en-US" altLang="zh-CN" dirty="0"/>
          </a:p>
          <a:p>
            <a:pPr marL="808038" lvl="1" indent="-358775" algn="just">
              <a:buClr>
                <a:schemeClr val="accent4">
                  <a:lumMod val="10000"/>
                </a:schemeClr>
              </a:buClr>
              <a:buFont typeface="+mj-ea"/>
              <a:buNone/>
            </a:pPr>
            <a:r>
              <a:rPr lang="zh-CN" altLang="en-US" dirty="0"/>
              <a:t>一个好的密码系统，需要满足哪些要求呢？</a:t>
            </a:r>
          </a:p>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因此，在密码系统中，我们是用密钥来保证密码系统的安全性</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31</a:t>
            </a:fld>
            <a:endParaRPr lang="en-US" altLang="zh-CN"/>
          </a:p>
        </p:txBody>
      </p:sp>
    </p:spTree>
    <p:extLst>
      <p:ext uri="{BB962C8B-B14F-4D97-AF65-F5344CB8AC3E}">
        <p14:creationId xmlns:p14="http://schemas.microsoft.com/office/powerpoint/2010/main" val="1002054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4194F647-A7D5-4763-884B-F0F85E8AD91A}" type="slidenum">
              <a:rPr lang="en-US" altLang="zh-CN" smtClean="0">
                <a:latin typeface="Arial" charset="0"/>
                <a:ea typeface="宋体" charset="-122"/>
              </a:rPr>
              <a:pPr/>
              <a:t>32</a:t>
            </a:fld>
            <a:endParaRPr lang="en-US" altLang="zh-CN">
              <a:latin typeface="Arial" charset="0"/>
              <a:ea typeface="宋体" charset="-122"/>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lvl="2" eaLnBrk="1" hangingPunct="1"/>
            <a:endParaRPr lang="en-US" altLang="zh-CN" b="1" dirty="0">
              <a:latin typeface="Times New Roman" pitchFamily="18" charset="0"/>
              <a:ea typeface="宋体" charset="-122"/>
            </a:endParaRPr>
          </a:p>
          <a:p>
            <a:pPr lvl="2" eaLnBrk="1" hangingPunct="1"/>
            <a:r>
              <a:rPr lang="zh-CN" altLang="en-US" b="1" dirty="0">
                <a:latin typeface="Times New Roman" pitchFamily="18" charset="0"/>
                <a:ea typeface="宋体" charset="-122"/>
              </a:rPr>
              <a:t>密码系统根据密钥使用方式的不同，分为对称密钥密码和非对称密钥密码</a:t>
            </a:r>
            <a:endParaRPr lang="en-US" altLang="zh-CN" b="1" dirty="0">
              <a:latin typeface="Times New Roman" pitchFamily="18" charset="0"/>
              <a:ea typeface="宋体" charset="-122"/>
            </a:endParaRPr>
          </a:p>
          <a:p>
            <a:pPr eaLnBrk="1" hangingPunct="1"/>
            <a:endParaRPr lang="en-US" altLang="zh-CN" dirty="0">
              <a:latin typeface="Arial"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764F11A0-BA2F-4469-8219-50062ED54EB1}" type="slidenum">
              <a:rPr lang="en-US" altLang="zh-CN" smtClean="0">
                <a:latin typeface="Arial" charset="0"/>
                <a:ea typeface="宋体" charset="-122"/>
              </a:rPr>
              <a:pPr/>
              <a:t>33</a:t>
            </a:fld>
            <a:endParaRPr lang="en-US" altLang="zh-CN">
              <a:latin typeface="Arial" charset="0"/>
              <a:ea typeface="宋体"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r>
              <a:rPr lang="zh-CN" altLang="en-US" dirty="0">
                <a:latin typeface="Arial" charset="0"/>
                <a:ea typeface="宋体" charset="-122"/>
              </a:rPr>
              <a:t>对称密钥密码：又称为对称密码、单钥密码、私钥密码等</a:t>
            </a:r>
            <a:endParaRPr lang="en-US" altLang="zh-CN" dirty="0">
              <a:latin typeface="Arial" charset="0"/>
              <a:ea typeface="宋体" charset="-122"/>
            </a:endParaRPr>
          </a:p>
          <a:p>
            <a:pPr eaLnBrk="1" hangingPunct="1"/>
            <a:r>
              <a:rPr lang="zh-CN" altLang="en-US" dirty="0">
                <a:latin typeface="Arial" charset="0"/>
                <a:ea typeface="宋体" charset="-122"/>
              </a:rPr>
              <a:t>非对称密钥密码：又称为公钥密码、双钥密码等。</a:t>
            </a:r>
            <a:endParaRPr lang="en-US" altLang="zh-CN" dirty="0">
              <a:latin typeface="Arial" charset="0"/>
              <a:ea typeface="宋体" charset="-122"/>
            </a:endParaRPr>
          </a:p>
          <a:p>
            <a:pPr eaLnBrk="1" hangingPunct="1"/>
            <a:endParaRPr lang="en-US" altLang="zh-CN" dirty="0">
              <a:latin typeface="Arial" charset="0"/>
              <a:ea typeface="宋体" charset="-122"/>
            </a:endParaRPr>
          </a:p>
          <a:p>
            <a:pPr eaLnBrk="1" hangingPunct="1"/>
            <a:r>
              <a:rPr lang="zh-CN" altLang="en-US" dirty="0">
                <a:latin typeface="Arial" charset="0"/>
                <a:ea typeface="宋体" charset="-122"/>
              </a:rPr>
              <a:t>对称密码的缺点：密钥管理复杂、陌生人秘密通信困难，无法实现数字签名等问题</a:t>
            </a:r>
            <a:endParaRPr lang="en-US" altLang="zh-CN" dirty="0">
              <a:latin typeface="Arial" charset="0"/>
              <a:ea typeface="宋体" charset="-122"/>
            </a:endParaRPr>
          </a:p>
        </p:txBody>
      </p:sp>
    </p:spTree>
    <p:extLst>
      <p:ext uri="{BB962C8B-B14F-4D97-AF65-F5344CB8AC3E}">
        <p14:creationId xmlns:p14="http://schemas.microsoft.com/office/powerpoint/2010/main" val="416176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46195C87-0A14-44F3-9AF0-1877FE2C20F7}" type="slidenum">
              <a:rPr lang="en-US" altLang="zh-CN" smtClean="0">
                <a:latin typeface="Arial" charset="0"/>
                <a:ea typeface="宋体" charset="-122"/>
              </a:rPr>
              <a:pPr/>
              <a:t>34</a:t>
            </a:fld>
            <a:endParaRPr lang="en-US" altLang="zh-CN">
              <a:latin typeface="Arial" charset="0"/>
              <a:ea typeface="宋体" charset="-122"/>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lvl="1">
              <a:buNone/>
            </a:pPr>
            <a:r>
              <a:rPr lang="zh-CN" altLang="en-US" dirty="0"/>
              <a:t>如何评价密码是否安全呢，有哪些方法呢？下面我们学习密码系统的分析与破译</a:t>
            </a:r>
            <a:endParaRPr lang="en-US" altLang="zh-CN" dirty="0"/>
          </a:p>
          <a:p>
            <a:pPr lvl="1">
              <a:buNone/>
            </a:pPr>
            <a:endParaRPr lang="en-US" altLang="zh-CN" dirty="0"/>
          </a:p>
          <a:p>
            <a:pPr lvl="2" eaLnBrk="1" hangingPunct="1"/>
            <a:r>
              <a:rPr lang="zh-CN" altLang="en-US" b="1" dirty="0">
                <a:latin typeface="Times New Roman" pitchFamily="18" charset="0"/>
                <a:ea typeface="宋体" charset="-122"/>
              </a:rPr>
              <a:t>根据密码分析技术的不同，大体上可以分为穷举法、统计分析法和解密变换法三种</a:t>
            </a:r>
            <a:endParaRPr lang="en-US" altLang="zh-CN" b="1" dirty="0">
              <a:latin typeface="Times New Roman" pitchFamily="18" charset="0"/>
              <a:ea typeface="宋体" charset="-122"/>
            </a:endParaRPr>
          </a:p>
          <a:p>
            <a:pPr lvl="2" eaLnBrk="1" hangingPunct="1"/>
            <a:r>
              <a:rPr lang="zh-CN" altLang="en-US" b="1" dirty="0">
                <a:latin typeface="Times New Roman" pitchFamily="18" charset="0"/>
                <a:ea typeface="宋体" charset="-122"/>
              </a:rPr>
              <a:t>互动：频率分析法破解单表替换密码、黑客破译</a:t>
            </a:r>
            <a:r>
              <a:rPr lang="en-US" altLang="zh-CN" b="1" dirty="0">
                <a:latin typeface="Times New Roman" pitchFamily="18" charset="0"/>
                <a:ea typeface="宋体" charset="-122"/>
              </a:rPr>
              <a:t>QQ</a:t>
            </a:r>
            <a:r>
              <a:rPr lang="zh-CN" altLang="en-US" b="1" dirty="0">
                <a:latin typeface="Times New Roman" pitchFamily="18" charset="0"/>
                <a:ea typeface="宋体" charset="-122"/>
              </a:rPr>
              <a:t>口令，通过分解大整数破解</a:t>
            </a:r>
            <a:r>
              <a:rPr lang="en-US" altLang="zh-CN" b="1" dirty="0">
                <a:latin typeface="Times New Roman" pitchFamily="18" charset="0"/>
                <a:ea typeface="宋体" charset="-122"/>
              </a:rPr>
              <a:t>RSA</a:t>
            </a:r>
            <a:r>
              <a:rPr lang="zh-CN" altLang="en-US" b="1" dirty="0">
                <a:latin typeface="Times New Roman" pitchFamily="18" charset="0"/>
                <a:ea typeface="宋体" charset="-122"/>
              </a:rPr>
              <a:t>公钥分别属于哪种攻击？</a:t>
            </a:r>
            <a:endParaRPr lang="en-US" altLang="zh-CN" dirty="0">
              <a:latin typeface="Arial"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79E74891-8634-4562-B91E-877DD5643D98}" type="slidenum">
              <a:rPr lang="en-US" altLang="zh-CN" smtClean="0">
                <a:latin typeface="Arial" charset="0"/>
                <a:ea typeface="宋体" charset="-122"/>
              </a:rPr>
              <a:pPr/>
              <a:t>35</a:t>
            </a:fld>
            <a:endParaRPr lang="en-US" altLang="zh-CN">
              <a:latin typeface="Arial" charset="0"/>
              <a:ea typeface="宋体" charset="-122"/>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zh-CN" altLang="zh-CN">
              <a:latin typeface="Arial"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目的的第三点，即为虽然不知道已有的明文信息，但是通过分析可以得到新消息的算法</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36</a:t>
            </a:fld>
            <a:endParaRPr lang="en-US" altLang="zh-CN"/>
          </a:p>
        </p:txBody>
      </p:sp>
    </p:spTree>
    <p:extLst>
      <p:ext uri="{BB962C8B-B14F-4D97-AF65-F5344CB8AC3E}">
        <p14:creationId xmlns:p14="http://schemas.microsoft.com/office/powerpoint/2010/main" val="2026815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37</a:t>
            </a:fld>
            <a:endParaRPr lang="en-US" altLang="zh-CN"/>
          </a:p>
        </p:txBody>
      </p:sp>
    </p:spTree>
    <p:extLst>
      <p:ext uri="{BB962C8B-B14F-4D97-AF65-F5344CB8AC3E}">
        <p14:creationId xmlns:p14="http://schemas.microsoft.com/office/powerpoint/2010/main" val="1929296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38</a:t>
            </a:fld>
            <a:endParaRPr lang="en-US" altLang="zh-CN"/>
          </a:p>
        </p:txBody>
      </p:sp>
    </p:spTree>
    <p:extLst>
      <p:ext uri="{BB962C8B-B14F-4D97-AF65-F5344CB8AC3E}">
        <p14:creationId xmlns:p14="http://schemas.microsoft.com/office/powerpoint/2010/main" val="118294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39</a:t>
            </a:fld>
            <a:endParaRPr lang="en-US" altLang="zh-CN"/>
          </a:p>
        </p:txBody>
      </p:sp>
    </p:spTree>
    <p:extLst>
      <p:ext uri="{BB962C8B-B14F-4D97-AF65-F5344CB8AC3E}">
        <p14:creationId xmlns:p14="http://schemas.microsoft.com/office/powerpoint/2010/main" val="246552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4</a:t>
            </a:fld>
            <a:endParaRPr lang="en-US" altLang="zh-CN"/>
          </a:p>
        </p:txBody>
      </p:sp>
    </p:spTree>
    <p:extLst>
      <p:ext uri="{BB962C8B-B14F-4D97-AF65-F5344CB8AC3E}">
        <p14:creationId xmlns:p14="http://schemas.microsoft.com/office/powerpoint/2010/main" val="1010809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23BBC699-45E9-4034-A58D-700FBD903E8B}" type="slidenum">
              <a:rPr lang="en-US" altLang="zh-CN" smtClean="0">
                <a:latin typeface="Arial" charset="0"/>
                <a:ea typeface="宋体" charset="-122"/>
              </a:rPr>
              <a:pPr/>
              <a:t>40</a:t>
            </a:fld>
            <a:endParaRPr lang="en-US" altLang="zh-CN">
              <a:latin typeface="Arial" charset="0"/>
              <a:ea typeface="宋体" charset="-122"/>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lvl="2" eaLnBrk="1" hangingPunct="1"/>
            <a:endParaRPr lang="en-US" altLang="zh-CN" b="1" dirty="0">
              <a:latin typeface="Times New Roman" pitchFamily="18" charset="0"/>
              <a:ea typeface="宋体" charset="-122"/>
            </a:endParaRPr>
          </a:p>
          <a:p>
            <a:pPr lvl="2" eaLnBrk="1" hangingPunct="1"/>
            <a:endParaRPr lang="en-US" altLang="zh-CN" b="1" dirty="0">
              <a:latin typeface="Times New Roman" pitchFamily="18" charset="0"/>
              <a:ea typeface="宋体" charset="-122"/>
            </a:endParaRPr>
          </a:p>
          <a:p>
            <a:pPr eaLnBrk="1" hangingPunct="1"/>
            <a:r>
              <a:rPr lang="zh-CN" altLang="en-US" dirty="0">
                <a:latin typeface="Arial" charset="0"/>
                <a:ea typeface="宋体" charset="-122"/>
              </a:rPr>
              <a:t>还是认为“选择明文攻击”和“选择密文攻击”攻击条件相当</a:t>
            </a:r>
            <a:endParaRPr lang="en-US" altLang="zh-CN" dirty="0">
              <a:latin typeface="Arial" charset="0"/>
              <a:ea typeface="宋体" charset="-122"/>
            </a:endParaRPr>
          </a:p>
          <a:p>
            <a:pPr eaLnBrk="1" hangingPunct="1"/>
            <a:endParaRPr lang="en-US" altLang="zh-CN" dirty="0">
              <a:latin typeface="Arial" charset="0"/>
              <a:ea typeface="宋体" charset="-122"/>
            </a:endParaRPr>
          </a:p>
          <a:p>
            <a:pPr eaLnBrk="1" hangingPunct="1"/>
            <a:r>
              <a:rPr lang="zh-CN" altLang="en-US" dirty="0">
                <a:latin typeface="Arial" charset="0"/>
                <a:ea typeface="宋体" charset="-122"/>
              </a:rPr>
              <a:t>表明攻击者的拥有的假设条件越来越强。从密码算法设计者的角度来看，希望设计出来的算法能够抵抗最强攻击能力的攻击方法。从密码分析者的角度看，希望在攻击假设条件更弱的前提下破译密码，因为这意味着越接近真实的破译环境。</a:t>
            </a:r>
            <a:endParaRPr lang="en-US" altLang="zh-CN" dirty="0">
              <a:latin typeface="Arial" charset="0"/>
              <a:ea typeface="宋体" charset="-122"/>
            </a:endParaRPr>
          </a:p>
          <a:p>
            <a:pPr eaLnBrk="1" hangingPunct="1"/>
            <a:endParaRPr lang="en-US" altLang="zh-CN" dirty="0">
              <a:latin typeface="Arial" charset="0"/>
              <a:ea typeface="宋体" charset="-122"/>
            </a:endParaRPr>
          </a:p>
          <a:p>
            <a:pPr eaLnBrk="1" hangingPunct="1"/>
            <a:r>
              <a:rPr lang="zh-CN" altLang="en-US" dirty="0">
                <a:latin typeface="Arial" charset="0"/>
                <a:ea typeface="宋体" charset="-122"/>
              </a:rPr>
              <a:t>大家可以这么理解：</a:t>
            </a:r>
            <a:endParaRPr lang="en-US" altLang="zh-CN" dirty="0">
              <a:latin typeface="Arial" charset="0"/>
              <a:ea typeface="宋体" charset="-122"/>
            </a:endParaRPr>
          </a:p>
          <a:p>
            <a:pPr eaLnBrk="1" hangingPunct="1"/>
            <a:r>
              <a:rPr lang="zh-CN" altLang="en-US" dirty="0">
                <a:latin typeface="Arial" charset="0"/>
                <a:ea typeface="宋体" charset="-122"/>
              </a:rPr>
              <a:t>比如从甲地到乙地，可以通过走路、骑自行车、开汽车，开火车等方式到达。那么走路的方式最接近实际情况，开火车在某些特殊的环境下也有可能实现，但是离实际情况比较远。</a:t>
            </a:r>
            <a:endParaRPr lang="en-US" altLang="zh-CN" dirty="0">
              <a:latin typeface="Arial"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764F11A0-BA2F-4469-8219-50062ED54EB1}" type="slidenum">
              <a:rPr lang="en-US" altLang="zh-CN" smtClean="0">
                <a:latin typeface="Arial" charset="0"/>
                <a:ea typeface="宋体" charset="-122"/>
              </a:rPr>
              <a:pPr/>
              <a:t>41</a:t>
            </a:fld>
            <a:endParaRPr lang="en-US" altLang="zh-CN">
              <a:latin typeface="Arial" charset="0"/>
              <a:ea typeface="宋体"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lvl="2" eaLnBrk="1" hangingPunct="1"/>
            <a:endParaRPr lang="en-US" altLang="zh-CN" b="1" dirty="0">
              <a:latin typeface="Times New Roman" pitchFamily="18" charset="0"/>
              <a:ea typeface="宋体" charset="-122"/>
            </a:endParaRPr>
          </a:p>
          <a:p>
            <a:pPr lvl="2" eaLnBrk="1" hangingPunct="1"/>
            <a:r>
              <a:rPr lang="zh-CN" altLang="en-US" b="1" dirty="0">
                <a:latin typeface="Times New Roman" pitchFamily="18" charset="0"/>
                <a:ea typeface="宋体" charset="-122"/>
              </a:rPr>
              <a:t>无条件安全：典型代表是一次一密，一次一密是香农通过严格的数学理论进行了证明的。</a:t>
            </a:r>
            <a:endParaRPr lang="en-US" altLang="zh-CN" b="1" dirty="0">
              <a:latin typeface="Times New Roman" pitchFamily="18" charset="0"/>
              <a:ea typeface="宋体" charset="-122"/>
            </a:endParaRPr>
          </a:p>
          <a:p>
            <a:pPr lvl="2" eaLnBrk="1" hangingPunct="1"/>
            <a:r>
              <a:rPr lang="zh-CN" altLang="en-US" b="1" dirty="0">
                <a:latin typeface="Times New Roman" pitchFamily="18" charset="0"/>
                <a:ea typeface="宋体" charset="-122"/>
              </a:rPr>
              <a:t>计算安全：比如一个抽屉里放了</a:t>
            </a:r>
            <a:r>
              <a:rPr lang="en-US" altLang="zh-CN" b="1" dirty="0">
                <a:latin typeface="Times New Roman" pitchFamily="18" charset="0"/>
                <a:ea typeface="宋体" charset="-122"/>
              </a:rPr>
              <a:t>10</a:t>
            </a:r>
            <a:r>
              <a:rPr lang="zh-CN" altLang="en-US" b="1" dirty="0">
                <a:latin typeface="Times New Roman" pitchFamily="18" charset="0"/>
                <a:ea typeface="宋体" charset="-122"/>
              </a:rPr>
              <a:t>块钱，但是抽屉的钥匙掉了，现在你去买开锁的工具要花</a:t>
            </a:r>
            <a:r>
              <a:rPr lang="en-US" altLang="zh-CN" b="1" dirty="0">
                <a:latin typeface="Times New Roman" pitchFamily="18" charset="0"/>
                <a:ea typeface="宋体" charset="-122"/>
              </a:rPr>
              <a:t>20</a:t>
            </a:r>
            <a:r>
              <a:rPr lang="zh-CN" altLang="en-US" b="1" dirty="0">
                <a:latin typeface="Times New Roman" pitchFamily="18" charset="0"/>
                <a:ea typeface="宋体" charset="-122"/>
              </a:rPr>
              <a:t>块钱，</a:t>
            </a:r>
            <a:r>
              <a:rPr lang="en-US" altLang="zh-CN" b="1" dirty="0">
                <a:latin typeface="Times New Roman" pitchFamily="18" charset="0"/>
                <a:ea typeface="宋体" charset="-122"/>
              </a:rPr>
              <a:t>20</a:t>
            </a:r>
            <a:r>
              <a:rPr lang="zh-CN" altLang="en-US" b="1" dirty="0">
                <a:latin typeface="Times New Roman" pitchFamily="18" charset="0"/>
                <a:ea typeface="宋体" charset="-122"/>
              </a:rPr>
              <a:t>块钱的花费只能得到</a:t>
            </a:r>
            <a:r>
              <a:rPr lang="en-US" altLang="zh-CN" b="1" dirty="0">
                <a:latin typeface="Times New Roman" pitchFamily="18" charset="0"/>
                <a:ea typeface="宋体" charset="-122"/>
              </a:rPr>
              <a:t>10</a:t>
            </a:r>
            <a:r>
              <a:rPr lang="zh-CN" altLang="en-US" b="1" dirty="0">
                <a:latin typeface="Times New Roman" pitchFamily="18" charset="0"/>
                <a:ea typeface="宋体" charset="-122"/>
              </a:rPr>
              <a:t>块钱的回报，这就是超过了本身的价值；破译一个密码算法需要</a:t>
            </a:r>
            <a:r>
              <a:rPr lang="en-US" altLang="zh-CN" b="1" dirty="0">
                <a:latin typeface="Times New Roman" pitchFamily="18" charset="0"/>
                <a:ea typeface="宋体" charset="-122"/>
              </a:rPr>
              <a:t>1</a:t>
            </a:r>
            <a:r>
              <a:rPr lang="zh-CN" altLang="en-US" b="1" dirty="0">
                <a:latin typeface="Times New Roman" pitchFamily="18" charset="0"/>
                <a:ea typeface="宋体" charset="-122"/>
              </a:rPr>
              <a:t>周的时间，但是这个密码算法的密钥每隔一天就换一个新的密钥；</a:t>
            </a:r>
            <a:endParaRPr lang="en-US" altLang="zh-CN" b="1" dirty="0">
              <a:latin typeface="Times New Roman" pitchFamily="18" charset="0"/>
              <a:ea typeface="宋体" charset="-122"/>
            </a:endParaRPr>
          </a:p>
          <a:p>
            <a:pPr lvl="2" eaLnBrk="1" hangingPunct="1"/>
            <a:r>
              <a:rPr lang="zh-CN" altLang="en-US" b="1" dirty="0">
                <a:latin typeface="Times New Roman" pitchFamily="18" charset="0"/>
                <a:ea typeface="宋体" charset="-122"/>
              </a:rPr>
              <a:t>可证明安全</a:t>
            </a:r>
            <a:r>
              <a:rPr lang="en-US" altLang="zh-CN" b="1" dirty="0">
                <a:latin typeface="Times New Roman" pitchFamily="18" charset="0"/>
                <a:ea typeface="宋体" charset="-122"/>
              </a:rPr>
              <a:t>: </a:t>
            </a:r>
            <a:r>
              <a:rPr lang="zh-CN" altLang="en-US" b="1" dirty="0">
                <a:latin typeface="Times New Roman" pitchFamily="18" charset="0"/>
                <a:ea typeface="宋体" charset="-122"/>
              </a:rPr>
              <a:t>主要是在公钥密码领域，比如</a:t>
            </a:r>
            <a:r>
              <a:rPr lang="en-US" altLang="zh-CN" b="1" dirty="0">
                <a:latin typeface="Times New Roman" pitchFamily="18" charset="0"/>
                <a:ea typeface="宋体" charset="-122"/>
              </a:rPr>
              <a:t>RSA</a:t>
            </a:r>
            <a:r>
              <a:rPr lang="zh-CN" altLang="en-US" b="1" dirty="0">
                <a:latin typeface="Times New Roman" pitchFamily="18" charset="0"/>
                <a:ea typeface="宋体" charset="-122"/>
              </a:rPr>
              <a:t>密码算法它的安全性基础就是基于大整数因式分解困难的问题。</a:t>
            </a:r>
            <a:endParaRPr lang="en-US" altLang="zh-CN" b="1" dirty="0">
              <a:latin typeface="Times New Roman" pitchFamily="18" charset="0"/>
              <a:ea typeface="宋体" charset="-122"/>
            </a:endParaRPr>
          </a:p>
          <a:p>
            <a:pPr eaLnBrk="1" hangingPunct="1"/>
            <a:endParaRPr lang="en-US" altLang="zh-CN" dirty="0">
              <a:latin typeface="Arial" charset="0"/>
              <a:ea typeface="宋体" charset="-122"/>
            </a:endParaRPr>
          </a:p>
        </p:txBody>
      </p:sp>
    </p:spTree>
    <p:extLst>
      <p:ext uri="{BB962C8B-B14F-4D97-AF65-F5344CB8AC3E}">
        <p14:creationId xmlns:p14="http://schemas.microsoft.com/office/powerpoint/2010/main" val="4141645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42</a:t>
            </a:fld>
            <a:endParaRPr lang="en-US" altLang="zh-CN"/>
          </a:p>
        </p:txBody>
      </p:sp>
    </p:spTree>
    <p:extLst>
      <p:ext uri="{BB962C8B-B14F-4D97-AF65-F5344CB8AC3E}">
        <p14:creationId xmlns:p14="http://schemas.microsoft.com/office/powerpoint/2010/main" val="84272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43</a:t>
            </a:fld>
            <a:endParaRPr lang="en-US" altLang="zh-CN"/>
          </a:p>
        </p:txBody>
      </p:sp>
    </p:spTree>
    <p:extLst>
      <p:ext uri="{BB962C8B-B14F-4D97-AF65-F5344CB8AC3E}">
        <p14:creationId xmlns:p14="http://schemas.microsoft.com/office/powerpoint/2010/main" val="1112706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7E0F6B50-25F7-4B99-BBAC-FD85466DE5E2}" type="slidenum">
              <a:rPr lang="en-US" altLang="zh-CN" smtClean="0">
                <a:latin typeface="Arial" charset="0"/>
                <a:ea typeface="宋体" charset="-122"/>
              </a:rPr>
              <a:pPr/>
              <a:t>44</a:t>
            </a:fld>
            <a:endParaRPr lang="en-US" altLang="zh-CN">
              <a:latin typeface="Arial" charset="0"/>
              <a:ea typeface="宋体" charset="-122"/>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lvl="1"/>
            <a:r>
              <a:rPr lang="zh-CN" altLang="en-US" dirty="0"/>
              <a:t>隐形墨水、字符标记、扎小孔</a:t>
            </a:r>
            <a:endParaRPr lang="en-US" altLang="zh-CN" dirty="0"/>
          </a:p>
          <a:p>
            <a:pPr lvl="1"/>
            <a:endParaRPr lang="en-US" altLang="zh-CN" dirty="0"/>
          </a:p>
          <a:p>
            <a:pPr lvl="1"/>
            <a:r>
              <a:rPr lang="zh-CN" altLang="en-US" dirty="0"/>
              <a:t>介绍几种典型的隐写术方法</a:t>
            </a:r>
            <a:endParaRPr lang="zh-CN" altLang="zh-CN" dirty="0"/>
          </a:p>
          <a:p>
            <a:pPr eaLnBrk="1" hangingPunct="1"/>
            <a:endParaRPr lang="zh-CN" altLang="zh-CN" dirty="0">
              <a:latin typeface="Times New Roman" pitchFamily="18"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62861C01-6B3F-4E83-8C27-DCFF815E3424}" type="slidenum">
              <a:rPr lang="en-US" altLang="zh-CN" smtClean="0">
                <a:latin typeface="Arial" charset="0"/>
                <a:ea typeface="宋体" charset="-122"/>
              </a:rPr>
              <a:pPr/>
              <a:t>45</a:t>
            </a:fld>
            <a:endParaRPr lang="en-US" altLang="zh-CN">
              <a:latin typeface="Arial" charset="0"/>
              <a:ea typeface="宋体" charset="-122"/>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r>
              <a:rPr lang="zh-CN" altLang="en-US" sz="1200" b="0" i="0" u="none" strike="noStrike" kern="1200" dirty="0">
                <a:solidFill>
                  <a:schemeClr val="tx1"/>
                </a:solidFill>
                <a:latin typeface="Arial" pitchFamily="34" charset="0"/>
                <a:ea typeface="宋体" pitchFamily="2" charset="-122"/>
                <a:cs typeface="+mn-cs"/>
              </a:rPr>
              <a:t>书帛，在一些武侠功夫片中，有一些高深的武功秘籍隐藏在一张白纸中，主角偶然之下将白纸放在水中，武功秘籍就从纸上显现出来了。</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62861C01-6B3F-4E83-8C27-DCFF815E3424}" type="slidenum">
              <a:rPr lang="en-US" altLang="zh-CN" smtClean="0">
                <a:latin typeface="Arial" charset="0"/>
                <a:ea typeface="宋体" charset="-122"/>
              </a:rPr>
              <a:pPr/>
              <a:t>46</a:t>
            </a:fld>
            <a:endParaRPr lang="en-US" altLang="zh-CN">
              <a:latin typeface="Arial" charset="0"/>
              <a:ea typeface="宋体" charset="-122"/>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r>
              <a:rPr lang="zh-CN" altLang="en-US" sz="1200" b="0" i="0" u="none" strike="noStrike" kern="1200" dirty="0">
                <a:solidFill>
                  <a:schemeClr val="tx1"/>
                </a:solidFill>
                <a:latin typeface="Arial" pitchFamily="34" charset="0"/>
                <a:ea typeface="宋体" pitchFamily="2" charset="-122"/>
                <a:cs typeface="+mn-cs"/>
              </a:rPr>
              <a:t>讲的是一对恋人通过一首诗传递信息的故事，将信息“早迎无双”隐藏在诗的每一句开头的第一个字中。</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早迎无双 庐剧</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无双缘</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，写的是合肥知县刘震有一女名叫无双，自小与表兄王仙客青梅竹马，两小无猜，相亲相爱。以后两人长大，刘震便为他们订下了婚约。 一年，王仙客赴京赶考，科场得意，万岁钦点头名状元，封授翰林学士，并赐宫花金印回庐州完婚。王仙客一路吹吹打打，好不威风。不想，人马行至双峰山下，被绿林好汉古氏兄妹夺去行囊，失落文书金印，变成一名乞丐来到刘家。刘震问明前后情况，即刻变脸赖婚，把女儿无双另许豪门公子曹进。王仙客与舅舅刘震论理，刘震也觉得理亏，便把责任推到女儿无双。无双知道爹爹势利无赖，非常气愤，但苦于见不到表兄王仙客，只得写诗一首，速派丫鬟把诗送给王仙客：</a:t>
            </a:r>
          </a:p>
          <a:p>
            <a:r>
              <a:rPr lang="zh-CN" altLang="en-US" sz="1200" b="0" i="0" u="none" strike="noStrike" kern="1200" dirty="0">
                <a:solidFill>
                  <a:schemeClr val="tx1"/>
                </a:solidFill>
                <a:latin typeface="Arial" pitchFamily="34" charset="0"/>
                <a:ea typeface="宋体" pitchFamily="2" charset="-122"/>
                <a:cs typeface="+mn-cs"/>
              </a:rPr>
              <a:t>早妆未罢暗凝眉， 迎户愁看紫燕飞， 无力回天春已老， 双栖画栋不如归</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endParaRPr lang="zh-CN" altLang="en-US" sz="1200" b="0" i="0" u="none" strike="noStrike" kern="1200" dirty="0">
              <a:solidFill>
                <a:schemeClr val="tx1"/>
              </a:solidFill>
              <a:latin typeface="Arial" pitchFamily="34" charset="0"/>
              <a:ea typeface="宋体" pitchFamily="2" charset="-122"/>
              <a:cs typeface="+mn-cs"/>
            </a:endParaRPr>
          </a:p>
        </p:txBody>
      </p:sp>
    </p:spTree>
    <p:extLst>
      <p:ext uri="{BB962C8B-B14F-4D97-AF65-F5344CB8AC3E}">
        <p14:creationId xmlns:p14="http://schemas.microsoft.com/office/powerpoint/2010/main" val="2482658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3879C7BD-BE88-4BDF-A119-38FC6734859D}" type="slidenum">
              <a:rPr lang="en-US" altLang="zh-CN" smtClean="0">
                <a:latin typeface="Arial" charset="0"/>
                <a:ea typeface="宋体" charset="-122"/>
              </a:rPr>
              <a:pPr/>
              <a:t>47</a:t>
            </a:fld>
            <a:endParaRPr lang="en-US" altLang="zh-CN">
              <a:latin typeface="Arial" charset="0"/>
              <a:ea typeface="宋体" charset="-122"/>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r>
              <a:rPr lang="zh-CN" altLang="en-US" dirty="0">
                <a:latin typeface="Arial" charset="0"/>
                <a:ea typeface="宋体" charset="-122"/>
              </a:rPr>
              <a:t>李明给王先生写了一封信件，这封信读起来没有什么特别的，但是我们可以看看如果用特制的格孔卡遮挡后，会出现什么效果哈。</a:t>
            </a:r>
            <a:endParaRPr lang="en-US" altLang="zh-CN" dirty="0">
              <a:latin typeface="Arial" charset="0"/>
              <a:ea typeface="宋体" charset="-122"/>
            </a:endParaRPr>
          </a:p>
          <a:p>
            <a:pPr eaLnBrk="1" hangingPunct="1"/>
            <a:endParaRPr lang="en-US" altLang="zh-CN" dirty="0">
              <a:latin typeface="Arial" charset="0"/>
              <a:ea typeface="宋体" charset="-122"/>
            </a:endParaRPr>
          </a:p>
          <a:p>
            <a:pPr eaLnBrk="1" hangingPunct="1"/>
            <a:r>
              <a:rPr lang="zh-CN" altLang="en-US" dirty="0">
                <a:latin typeface="Arial" charset="0"/>
                <a:ea typeface="宋体" charset="-122"/>
              </a:rPr>
              <a:t>苦矣（</a:t>
            </a:r>
            <a:r>
              <a:rPr lang="en-US" altLang="zh-CN" dirty="0" err="1">
                <a:latin typeface="Arial" charset="0"/>
                <a:ea typeface="宋体" charset="-122"/>
              </a:rPr>
              <a:t>yi</a:t>
            </a:r>
            <a:r>
              <a:rPr lang="zh-CN" altLang="en-US" dirty="0">
                <a:latin typeface="Arial" charset="0"/>
                <a:ea typeface="宋体" charset="-122"/>
              </a:rPr>
              <a:t>），情报在雨伞中</a:t>
            </a:r>
            <a:endParaRPr lang="zh-CN" altLang="zh-CN" dirty="0">
              <a:latin typeface="Arial" charset="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缺点</a:t>
            </a:r>
            <a:r>
              <a:rPr lang="en-US" altLang="zh-CN" dirty="0"/>
              <a:t>1</a:t>
            </a:r>
            <a:r>
              <a:rPr lang="zh-CN" altLang="en-US" dirty="0"/>
              <a:t>：比如写一首藏头诗，要把信息蕴含进去，还要看起来和寺的规则相同。很费时；</a:t>
            </a:r>
            <a:endParaRPr lang="en-US" altLang="zh-CN" dirty="0"/>
          </a:p>
          <a:p>
            <a:r>
              <a:rPr lang="zh-CN" altLang="en-US" dirty="0"/>
              <a:t>缺点</a:t>
            </a:r>
            <a:r>
              <a:rPr lang="en-US" altLang="zh-CN" dirty="0"/>
              <a:t>2</a:t>
            </a:r>
            <a:r>
              <a:rPr lang="zh-CN" altLang="en-US" dirty="0"/>
              <a:t>：藏头诗一旦被发现就没有什么用了</a:t>
            </a:r>
            <a:endParaRPr lang="en-US" altLang="zh-CN" dirty="0"/>
          </a:p>
          <a:p>
            <a:r>
              <a:rPr lang="zh-CN" altLang="en-US" dirty="0"/>
              <a:t>缺点</a:t>
            </a:r>
            <a:r>
              <a:rPr lang="en-US" altLang="zh-CN" dirty="0"/>
              <a:t>3</a:t>
            </a:r>
            <a:r>
              <a:rPr lang="zh-CN" altLang="en-US" dirty="0"/>
              <a:t>：抗干扰不强，比如矾书，万一碰到了下雨天，还没有把信息传递出去，就被发现 了。</a:t>
            </a:r>
            <a:endParaRPr lang="en-US" altLang="zh-CN" dirty="0"/>
          </a:p>
          <a:p>
            <a:endParaRPr lang="en-US" altLang="zh-CN" dirty="0"/>
          </a:p>
          <a:p>
            <a:r>
              <a:rPr lang="zh-CN" altLang="en-US" dirty="0"/>
              <a:t>稳健性不强指的是：受到干扰后，就不能正常工作</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替代和移位的不同在于，替代改变的是明文的内容，移位改变的是明文的位置。</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49</a:t>
            </a:fld>
            <a:endParaRPr lang="en-US" altLang="zh-CN"/>
          </a:p>
        </p:txBody>
      </p:sp>
    </p:spTree>
    <p:extLst>
      <p:ext uri="{BB962C8B-B14F-4D97-AF65-F5344CB8AC3E}">
        <p14:creationId xmlns:p14="http://schemas.microsoft.com/office/powerpoint/2010/main" val="172179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a:t>
            </a:fld>
            <a:endParaRPr lang="en-US" altLang="zh-CN"/>
          </a:p>
        </p:txBody>
      </p:sp>
    </p:spTree>
    <p:extLst>
      <p:ext uri="{BB962C8B-B14F-4D97-AF65-F5344CB8AC3E}">
        <p14:creationId xmlns:p14="http://schemas.microsoft.com/office/powerpoint/2010/main" val="3202717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50</a:t>
            </a:fld>
            <a:endParaRPr lang="en-US" altLang="zh-CN"/>
          </a:p>
        </p:txBody>
      </p:sp>
    </p:spTree>
    <p:extLst>
      <p:ext uri="{BB962C8B-B14F-4D97-AF65-F5344CB8AC3E}">
        <p14:creationId xmlns:p14="http://schemas.microsoft.com/office/powerpoint/2010/main" val="79946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51</a:t>
            </a:fld>
            <a:endParaRPr lang="en-US" altLang="zh-CN"/>
          </a:p>
        </p:txBody>
      </p:sp>
    </p:spTree>
    <p:extLst>
      <p:ext uri="{BB962C8B-B14F-4D97-AF65-F5344CB8AC3E}">
        <p14:creationId xmlns:p14="http://schemas.microsoft.com/office/powerpoint/2010/main" val="3840578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52</a:t>
            </a:fld>
            <a:endParaRPr lang="en-US" altLang="zh-CN"/>
          </a:p>
        </p:txBody>
      </p:sp>
    </p:spTree>
    <p:extLst>
      <p:ext uri="{BB962C8B-B14F-4D97-AF65-F5344CB8AC3E}">
        <p14:creationId xmlns:p14="http://schemas.microsoft.com/office/powerpoint/2010/main" val="4065992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53</a:t>
            </a:fld>
            <a:endParaRPr lang="en-US" altLang="zh-CN"/>
          </a:p>
        </p:txBody>
      </p:sp>
    </p:spTree>
    <p:extLst>
      <p:ext uri="{BB962C8B-B14F-4D97-AF65-F5344CB8AC3E}">
        <p14:creationId xmlns:p14="http://schemas.microsoft.com/office/powerpoint/2010/main" val="2704625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54</a:t>
            </a:fld>
            <a:endParaRPr lang="en-US" altLang="zh-CN"/>
          </a:p>
        </p:txBody>
      </p:sp>
    </p:spTree>
    <p:extLst>
      <p:ext uri="{BB962C8B-B14F-4D97-AF65-F5344CB8AC3E}">
        <p14:creationId xmlns:p14="http://schemas.microsoft.com/office/powerpoint/2010/main" val="549095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55</a:t>
            </a:fld>
            <a:endParaRPr lang="en-US" altLang="zh-CN"/>
          </a:p>
        </p:txBody>
      </p:sp>
    </p:spTree>
    <p:extLst>
      <p:ext uri="{BB962C8B-B14F-4D97-AF65-F5344CB8AC3E}">
        <p14:creationId xmlns:p14="http://schemas.microsoft.com/office/powerpoint/2010/main" val="3016467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 n o p</a:t>
            </a:r>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56</a:t>
            </a:fld>
            <a:endParaRPr lang="en-US" altLang="zh-CN"/>
          </a:p>
        </p:txBody>
      </p:sp>
    </p:spTree>
    <p:extLst>
      <p:ext uri="{BB962C8B-B14F-4D97-AF65-F5344CB8AC3E}">
        <p14:creationId xmlns:p14="http://schemas.microsoft.com/office/powerpoint/2010/main" val="425592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这个地方可以安排学员自己做一下，互动。</a:t>
            </a:r>
            <a:endParaRPr lang="en-US" altLang="zh-CN" dirty="0"/>
          </a:p>
          <a:p>
            <a:endParaRPr lang="en-US" altLang="zh-CN" dirty="0"/>
          </a:p>
          <a:p>
            <a:r>
              <a:rPr lang="en-US" altLang="zh-CN" dirty="0"/>
              <a:t>N</a:t>
            </a:r>
            <a:r>
              <a:rPr lang="zh-CN" altLang="en-US" dirty="0"/>
              <a:t>对应数字</a:t>
            </a:r>
            <a:r>
              <a:rPr lang="en-US" altLang="zh-CN" dirty="0"/>
              <a:t>13</a:t>
            </a:r>
          </a:p>
          <a:p>
            <a:r>
              <a:rPr lang="en-US" altLang="zh-CN" dirty="0"/>
              <a:t>Q</a:t>
            </a:r>
            <a:r>
              <a:rPr lang="zh-CN" altLang="en-US" dirty="0"/>
              <a:t>对应数字</a:t>
            </a:r>
            <a:r>
              <a:rPr lang="en-US" altLang="zh-CN" dirty="0"/>
              <a:t>16</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58</a:t>
            </a:fld>
            <a:endParaRPr lang="en-US" altLang="zh-CN"/>
          </a:p>
        </p:txBody>
      </p:sp>
    </p:spTree>
    <p:extLst>
      <p:ext uri="{BB962C8B-B14F-4D97-AF65-F5344CB8AC3E}">
        <p14:creationId xmlns:p14="http://schemas.microsoft.com/office/powerpoint/2010/main" val="2769426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16934E3E-0CE6-4B12-ACFF-EDA5AE82B96D}" type="slidenum">
              <a:rPr lang="en-US" altLang="zh-CN" smtClean="0">
                <a:latin typeface="Arial" charset="0"/>
                <a:ea typeface="宋体" charset="-122"/>
              </a:rPr>
              <a:pPr/>
              <a:t>59</a:t>
            </a:fld>
            <a:endParaRPr lang="en-US" altLang="zh-CN">
              <a:latin typeface="Arial" charset="0"/>
              <a:ea typeface="宋体" charset="-122"/>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zh-CN" altLang="zh-CN">
              <a:latin typeface="Times New Roman" pitchFamily="18"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6</a:t>
            </a:fld>
            <a:endParaRPr lang="en-US" altLang="zh-CN"/>
          </a:p>
        </p:txBody>
      </p:sp>
    </p:spTree>
    <p:extLst>
      <p:ext uri="{BB962C8B-B14F-4D97-AF65-F5344CB8AC3E}">
        <p14:creationId xmlns:p14="http://schemas.microsoft.com/office/powerpoint/2010/main" val="16388562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7B1B2583-B42D-4F8C-9E3B-22E82619C684}" type="slidenum">
              <a:rPr lang="en-US" altLang="zh-CN" smtClean="0">
                <a:latin typeface="Arial" charset="0"/>
                <a:ea typeface="宋体" charset="-122"/>
              </a:rPr>
              <a:pPr/>
              <a:t>60</a:t>
            </a:fld>
            <a:endParaRPr lang="en-US" altLang="zh-CN">
              <a:latin typeface="Arial" charset="0"/>
              <a:ea typeface="宋体" charset="-122"/>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zh-CN" altLang="zh-CN">
              <a:latin typeface="Times New Roman" pitchFamily="18" charset="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40326AA3-B8E2-4718-80D6-6E32544FB429}" type="slidenum">
              <a:rPr lang="en-US" altLang="zh-CN" smtClean="0">
                <a:latin typeface="Arial" charset="0"/>
                <a:ea typeface="宋体" charset="-122"/>
              </a:rPr>
              <a:pPr/>
              <a:t>61</a:t>
            </a:fld>
            <a:endParaRPr lang="en-US" altLang="zh-CN">
              <a:latin typeface="Arial" charset="0"/>
              <a:ea typeface="宋体" charset="-122"/>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zh-CN" altLang="zh-CN" dirty="0">
              <a:latin typeface="Times New Roman" pitchFamily="18" charset="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B8A7BC-33B8-462C-A942-0C0A45A4631C}" type="slidenum">
              <a:rPr lang="en-US" altLang="zh-CN" smtClean="0">
                <a:latin typeface="Arial" charset="0"/>
                <a:ea typeface="宋体" charset="-122"/>
              </a:rPr>
              <a:pPr/>
              <a:t>62</a:t>
            </a:fld>
            <a:endParaRPr lang="en-US" altLang="zh-CN">
              <a:latin typeface="Arial" charset="0"/>
              <a:ea typeface="宋体" charset="-122"/>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r>
              <a:rPr lang="en-US" altLang="zh-CN" dirty="0">
                <a:latin typeface="Times New Roman" pitchFamily="18" charset="0"/>
                <a:ea typeface="宋体" charset="-122"/>
              </a:rPr>
              <a:t>7</a:t>
            </a:r>
            <a:r>
              <a:rPr lang="zh-CN" altLang="en-US" dirty="0">
                <a:latin typeface="Times New Roman" pitchFamily="18" charset="0"/>
                <a:ea typeface="宋体" charset="-122"/>
              </a:rPr>
              <a:t>的逆是</a:t>
            </a:r>
            <a:r>
              <a:rPr lang="en-US" altLang="zh-CN" dirty="0">
                <a:latin typeface="Times New Roman" pitchFamily="18" charset="0"/>
                <a:ea typeface="宋体" charset="-122"/>
              </a:rPr>
              <a:t>15</a:t>
            </a:r>
            <a:r>
              <a:rPr lang="zh-CN" altLang="en-US" dirty="0">
                <a:latin typeface="Times New Roman" pitchFamily="18" charset="0"/>
                <a:ea typeface="宋体" charset="-122"/>
              </a:rPr>
              <a:t>，因为</a:t>
            </a:r>
            <a:r>
              <a:rPr lang="en-US" altLang="zh-CN" dirty="0">
                <a:latin typeface="Times New Roman" pitchFamily="18" charset="0"/>
                <a:ea typeface="宋体" charset="-122"/>
              </a:rPr>
              <a:t>7</a:t>
            </a:r>
            <a:r>
              <a:rPr lang="zh-CN" altLang="en-US" dirty="0">
                <a:latin typeface="Times New Roman" pitchFamily="18" charset="0"/>
                <a:ea typeface="宋体" charset="-122"/>
              </a:rPr>
              <a:t>*</a:t>
            </a:r>
            <a:r>
              <a:rPr lang="en-US" altLang="zh-CN" dirty="0">
                <a:latin typeface="Times New Roman" pitchFamily="18" charset="0"/>
                <a:ea typeface="宋体" charset="-122"/>
              </a:rPr>
              <a:t>15=105=26</a:t>
            </a:r>
            <a:r>
              <a:rPr lang="zh-CN" altLang="en-US" dirty="0">
                <a:latin typeface="Times New Roman" pitchFamily="18" charset="0"/>
                <a:ea typeface="宋体" charset="-122"/>
              </a:rPr>
              <a:t>*</a:t>
            </a:r>
            <a:r>
              <a:rPr lang="en-US" altLang="zh-CN" dirty="0">
                <a:latin typeface="Times New Roman" pitchFamily="18" charset="0"/>
                <a:ea typeface="宋体" charset="-122"/>
              </a:rPr>
              <a:t>4+1</a:t>
            </a:r>
            <a:endParaRPr lang="zh-CN" altLang="zh-CN" dirty="0">
              <a:latin typeface="Times New Roman" pitchFamily="18" charset="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77C77B42-5629-4C25-AECB-2A87D1F94E9E}" type="slidenum">
              <a:rPr lang="en-US" altLang="zh-CN" smtClean="0">
                <a:latin typeface="Arial" charset="0"/>
                <a:ea typeface="宋体" charset="-122"/>
              </a:rPr>
              <a:pPr/>
              <a:t>63</a:t>
            </a:fld>
            <a:endParaRPr lang="en-US" altLang="zh-CN">
              <a:latin typeface="Arial" charset="0"/>
              <a:ea typeface="宋体" charset="-122"/>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r>
              <a:rPr lang="zh-CN" altLang="en-US" dirty="0">
                <a:latin typeface="Times New Roman" pitchFamily="18" charset="0"/>
                <a:ea typeface="宋体" charset="-122"/>
              </a:rPr>
              <a:t>可供学员们练习</a:t>
            </a:r>
            <a:endParaRPr lang="zh-CN" altLang="zh-CN" dirty="0">
              <a:latin typeface="Times New Roman" pitchFamily="18" charset="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这里的穷举攻击指得是个人计算机能够通过穷搜的方法实现的计算量</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64</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65</a:t>
            </a:fld>
            <a:endParaRPr lang="en-US" altLang="zh-CN"/>
          </a:p>
        </p:txBody>
      </p:sp>
    </p:spTree>
    <p:extLst>
      <p:ext uri="{BB962C8B-B14F-4D97-AF65-F5344CB8AC3E}">
        <p14:creationId xmlns:p14="http://schemas.microsoft.com/office/powerpoint/2010/main" val="3176596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66</a:t>
            </a:fld>
            <a:endParaRPr lang="en-US" altLang="zh-CN"/>
          </a:p>
        </p:txBody>
      </p:sp>
    </p:spTree>
    <p:extLst>
      <p:ext uri="{BB962C8B-B14F-4D97-AF65-F5344CB8AC3E}">
        <p14:creationId xmlns:p14="http://schemas.microsoft.com/office/powerpoint/2010/main" val="2562965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2AE91AF1-5700-4FE7-96D2-F5EA1CCCEC69}" type="slidenum">
              <a:rPr lang="en-US" altLang="zh-CN" smtClean="0">
                <a:latin typeface="Arial" charset="0"/>
                <a:ea typeface="宋体" charset="-122"/>
              </a:rPr>
              <a:pPr/>
              <a:t>67</a:t>
            </a:fld>
            <a:endParaRPr lang="en-US" altLang="zh-CN">
              <a:latin typeface="Arial" charset="0"/>
              <a:ea typeface="宋体" charset="-122"/>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zh-CN" altLang="zh-CN">
              <a:latin typeface="Times New Roman" pitchFamily="18" charset="0"/>
              <a:ea typeface="宋体" charset="-122"/>
            </a:endParaRPr>
          </a:p>
        </p:txBody>
      </p:sp>
    </p:spTree>
    <p:extLst>
      <p:ext uri="{BB962C8B-B14F-4D97-AF65-F5344CB8AC3E}">
        <p14:creationId xmlns:p14="http://schemas.microsoft.com/office/powerpoint/2010/main" val="29794107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7945E130-2EDA-4C2C-8402-C0E9CF39EC68}" type="slidenum">
              <a:rPr lang="en-US" altLang="zh-CN" smtClean="0">
                <a:latin typeface="Arial" charset="0"/>
                <a:ea typeface="宋体" charset="-122"/>
              </a:rPr>
              <a:pPr/>
              <a:t>68</a:t>
            </a:fld>
            <a:endParaRPr lang="en-US" altLang="zh-CN">
              <a:latin typeface="Arial" charset="0"/>
              <a:ea typeface="宋体" charset="-122"/>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zh-CN" altLang="zh-CN">
              <a:latin typeface="Times New Roman" pitchFamily="18" charset="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8271707D-A120-4FE6-BDED-E6B71704EEEE}" type="slidenum">
              <a:rPr lang="en-US" altLang="zh-CN" smtClean="0">
                <a:latin typeface="Arial" charset="0"/>
                <a:ea typeface="宋体" charset="-122"/>
              </a:rPr>
              <a:pPr/>
              <a:t>69</a:t>
            </a:fld>
            <a:endParaRPr lang="en-US" altLang="zh-CN">
              <a:latin typeface="Arial" charset="0"/>
              <a:ea typeface="宋体" charset="-122"/>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r>
              <a:rPr lang="zh-CN" altLang="en-US" dirty="0">
                <a:latin typeface="Times New Roman" pitchFamily="18" charset="0"/>
                <a:ea typeface="宋体" charset="-122"/>
              </a:rPr>
              <a:t>可以互动一下</a:t>
            </a:r>
            <a:endParaRPr lang="zh-CN" altLang="zh-CN" dirty="0">
              <a:latin typeface="Times New Roman" pitchFamily="18"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密码实质上是由明文、密文、密钥、加密算法、解密算法构成的一组变换规则。密码是我们保证信息机密性、完整性、真实性和不可否认性的基础，</a:t>
            </a:r>
            <a:endParaRPr lang="en-US" altLang="zh-CN" dirty="0"/>
          </a:p>
          <a:p>
            <a:r>
              <a:rPr lang="zh-CN" altLang="en-US" dirty="0"/>
              <a:t>这里的机密性，通俗地说就是别人 “看不懂”，完整性指的是“</a:t>
            </a:r>
            <a:r>
              <a:rPr lang="zh-CN" altLang="en-US" dirty="0">
                <a:sym typeface="Wingdings" pitchFamily="2" charset="2"/>
              </a:rPr>
              <a:t>信息没有被动过</a:t>
            </a:r>
            <a:r>
              <a:rPr lang="zh-CN" altLang="en-US" dirty="0"/>
              <a:t>”，“真实性”指的是“你就是你”，不可否认性指的是“自己的东西不能抵赖”。，那么密码到底是什么，它是怎么来的呢？这就是我们今天要学习的内容：密码学概述</a:t>
            </a:r>
            <a:endParaRPr lang="en-US" altLang="zh-CN"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2AE91AF1-5700-4FE7-96D2-F5EA1CCCEC69}" type="slidenum">
              <a:rPr lang="en-US" altLang="zh-CN" smtClean="0">
                <a:latin typeface="Arial" charset="0"/>
                <a:ea typeface="宋体" charset="-122"/>
              </a:rPr>
              <a:pPr/>
              <a:t>70</a:t>
            </a:fld>
            <a:endParaRPr lang="en-US" altLang="zh-CN">
              <a:latin typeface="Arial" charset="0"/>
              <a:ea typeface="宋体" charset="-122"/>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zh-CN" altLang="zh-CN">
              <a:latin typeface="Times New Roman" pitchFamily="18" charset="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71</a:t>
            </a:fld>
            <a:endParaRPr lang="en-US" altLang="zh-CN"/>
          </a:p>
        </p:txBody>
      </p:sp>
    </p:spTree>
    <p:extLst>
      <p:ext uri="{BB962C8B-B14F-4D97-AF65-F5344CB8AC3E}">
        <p14:creationId xmlns:p14="http://schemas.microsoft.com/office/powerpoint/2010/main" val="2548372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72</a:t>
            </a:fld>
            <a:endParaRPr lang="en-US" altLang="zh-CN"/>
          </a:p>
        </p:txBody>
      </p:sp>
    </p:spTree>
    <p:extLst>
      <p:ext uri="{BB962C8B-B14F-4D97-AF65-F5344CB8AC3E}">
        <p14:creationId xmlns:p14="http://schemas.microsoft.com/office/powerpoint/2010/main" val="19879410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73</a:t>
            </a:fld>
            <a:endParaRPr lang="en-US" altLang="zh-CN"/>
          </a:p>
        </p:txBody>
      </p:sp>
    </p:spTree>
    <p:extLst>
      <p:ext uri="{BB962C8B-B14F-4D97-AF65-F5344CB8AC3E}">
        <p14:creationId xmlns:p14="http://schemas.microsoft.com/office/powerpoint/2010/main" val="23649688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74</a:t>
            </a:fld>
            <a:endParaRPr lang="en-US" altLang="zh-CN"/>
          </a:p>
        </p:txBody>
      </p:sp>
    </p:spTree>
    <p:extLst>
      <p:ext uri="{BB962C8B-B14F-4D97-AF65-F5344CB8AC3E}">
        <p14:creationId xmlns:p14="http://schemas.microsoft.com/office/powerpoint/2010/main" val="32896624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dirty="0">
                <a:solidFill>
                  <a:schemeClr val="tx1"/>
                </a:solidFill>
                <a:latin typeface="Arial" pitchFamily="34" charset="0"/>
                <a:ea typeface="宋体" pitchFamily="2" charset="-122"/>
                <a:cs typeface="+mn-cs"/>
              </a:rPr>
              <a:t>Shu</a:t>
            </a:r>
            <a:r>
              <a:rPr lang="zh-CN" altLang="en-US" sz="1200" b="0" i="0" u="none" strike="noStrike" kern="1200" dirty="0">
                <a:solidFill>
                  <a:schemeClr val="tx1"/>
                </a:solidFill>
                <a:latin typeface="Arial" pitchFamily="34" charset="0"/>
                <a:ea typeface="宋体" pitchFamily="2" charset="-122"/>
                <a:cs typeface="+mn-cs"/>
              </a:rPr>
              <a:t>：可以代表“书”、“淑”、“输”</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密码一般由</a:t>
            </a:r>
            <a:r>
              <a:rPr lang="en-US" altLang="zh-CN" sz="1200" b="0" i="0" u="none" strike="noStrike" kern="1200" dirty="0">
                <a:solidFill>
                  <a:schemeClr val="tx1"/>
                </a:solidFill>
                <a:latin typeface="Arial" pitchFamily="34" charset="0"/>
                <a:ea typeface="宋体" pitchFamily="2" charset="-122"/>
                <a:cs typeface="+mn-cs"/>
              </a:rPr>
              <a:t>3-4</a:t>
            </a:r>
            <a:r>
              <a:rPr lang="zh-CN" altLang="en-US" sz="1200" b="0" i="0" u="none" strike="noStrike" kern="1200" dirty="0">
                <a:solidFill>
                  <a:schemeClr val="tx1"/>
                </a:solidFill>
                <a:latin typeface="Arial" pitchFamily="34" charset="0"/>
                <a:ea typeface="宋体" pitchFamily="2" charset="-122"/>
                <a:cs typeface="+mn-cs"/>
              </a:rPr>
              <a:t>个数字组成，电报中的密文是通过</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梦蝴蝶</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这本书将密文转换为文字的，前</a:t>
            </a:r>
            <a:r>
              <a:rPr lang="en-US" altLang="zh-CN" sz="1200" b="0" i="0" u="none" strike="noStrike" kern="1200" dirty="0">
                <a:solidFill>
                  <a:schemeClr val="tx1"/>
                </a:solidFill>
                <a:latin typeface="Arial" pitchFamily="34" charset="0"/>
                <a:ea typeface="宋体" pitchFamily="2" charset="-122"/>
                <a:cs typeface="+mn-cs"/>
              </a:rPr>
              <a:t>1-2</a:t>
            </a:r>
            <a:r>
              <a:rPr lang="zh-CN" altLang="en-US" sz="1200" b="0" i="0" u="none" strike="noStrike" kern="1200" dirty="0">
                <a:solidFill>
                  <a:schemeClr val="tx1"/>
                </a:solidFill>
                <a:latin typeface="Arial" pitchFamily="34" charset="0"/>
                <a:ea typeface="宋体" pitchFamily="2" charset="-122"/>
                <a:cs typeface="+mn-cs"/>
              </a:rPr>
              <a:t>两个数代表页码，后两个数分别代表该字的横竖坐标，这样就可以找到这个文字。</a:t>
            </a:r>
            <a:r>
              <a:rPr lang="en-US" sz="1200" b="0" i="0" u="sng" kern="1200" dirty="0">
                <a:solidFill>
                  <a:schemeClr val="tx1"/>
                </a:solidFill>
                <a:latin typeface="Arial" pitchFamily="34" charset="0"/>
                <a:ea typeface="宋体" pitchFamily="2" charset="-122"/>
                <a:cs typeface="+mn-cs"/>
                <a:hlinkClick r:id="rId3"/>
              </a:rPr>
              <a:t>www.3ceo.cn/youxi/miwen.jsp</a:t>
            </a:r>
            <a:r>
              <a:rPr lang="zh-CN" altLang="en-US" sz="1200" b="0" i="0" u="none" strike="noStrike" kern="1200" dirty="0">
                <a:solidFill>
                  <a:schemeClr val="tx1"/>
                </a:solidFill>
                <a:latin typeface="Arial" pitchFamily="34" charset="0"/>
                <a:ea typeface="宋体" pitchFamily="2" charset="-122"/>
                <a:cs typeface="+mn-cs"/>
              </a:rPr>
              <a:t>这个页面是将</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梦蝴蝶</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这本书上的所有内容编排进去，形成</a:t>
            </a:r>
            <a:r>
              <a:rPr lang="zh-CN" altLang="en-US" sz="1200" b="0" i="0" u="sng" kern="1200" dirty="0">
                <a:solidFill>
                  <a:schemeClr val="tx1"/>
                </a:solidFill>
                <a:latin typeface="Arial" pitchFamily="34" charset="0"/>
                <a:ea typeface="宋体" pitchFamily="2" charset="-122"/>
                <a:cs typeface="+mn-cs"/>
                <a:hlinkClick r:id="rId4"/>
              </a:rPr>
              <a:t>网络版</a:t>
            </a:r>
            <a:r>
              <a:rPr lang="zh-CN" altLang="en-US" sz="1200" b="0" i="0" u="none" strike="noStrike" kern="1200" dirty="0">
                <a:solidFill>
                  <a:schemeClr val="tx1"/>
                </a:solidFill>
                <a:latin typeface="Arial" pitchFamily="34" charset="0"/>
                <a:ea typeface="宋体" pitchFamily="2" charset="-122"/>
                <a:cs typeface="+mn-cs"/>
              </a:rPr>
              <a:t>的</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梦蝴蝶</a:t>
            </a:r>
            <a:r>
              <a:rPr lang="en-US" altLang="zh-CN" sz="1200" b="0" i="0" u="none" strike="noStrike" kern="1200" dirty="0">
                <a:solidFill>
                  <a:schemeClr val="tx1"/>
                </a:solidFill>
                <a:latin typeface="Arial" pitchFamily="34" charset="0"/>
                <a:ea typeface="宋体" pitchFamily="2" charset="-122"/>
                <a:cs typeface="+mn-cs"/>
              </a:rPr>
              <a:t>》</a:t>
            </a:r>
            <a:r>
              <a:rPr lang="zh-CN" altLang="en-US" sz="1200" b="0" i="0" u="none" strike="noStrike" kern="1200" dirty="0">
                <a:solidFill>
                  <a:schemeClr val="tx1"/>
                </a:solidFill>
                <a:latin typeface="Arial" pitchFamily="34" charset="0"/>
                <a:ea typeface="宋体" pitchFamily="2" charset="-122"/>
                <a:cs typeface="+mn-cs"/>
              </a:rPr>
              <a:t>，密文查询工具。毕竟现在这个密文情报网上还是没有的，在学习了</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比如同样的字，可以用不同的密文来表示。</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75</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E</a:t>
            </a:r>
            <a:r>
              <a:rPr lang="zh-CN" altLang="en-US" dirty="0"/>
              <a:t>，</a:t>
            </a:r>
            <a:endParaRPr lang="en-US" altLang="zh-CN" dirty="0"/>
          </a:p>
          <a:p>
            <a:r>
              <a:rPr lang="en-US" altLang="zh-CN" dirty="0"/>
              <a:t>Z</a:t>
            </a:r>
          </a:p>
          <a:p>
            <a:r>
              <a:rPr lang="zh-CN" altLang="en-US" dirty="0"/>
              <a:t>分别讲解</a:t>
            </a:r>
            <a:endParaRPr lang="en-US" altLang="zh-CN" dirty="0"/>
          </a:p>
          <a:p>
            <a:endParaRPr lang="en-US" altLang="zh-CN" dirty="0"/>
          </a:p>
          <a:p>
            <a:r>
              <a:rPr lang="zh-CN" altLang="en-US" dirty="0"/>
              <a:t>将密文表从</a:t>
            </a:r>
            <a:r>
              <a:rPr lang="en-US" altLang="zh-CN" dirty="0"/>
              <a:t>26</a:t>
            </a:r>
            <a:r>
              <a:rPr lang="zh-CN" altLang="en-US" dirty="0"/>
              <a:t>个扩展到了</a:t>
            </a:r>
            <a:r>
              <a:rPr lang="en-US" altLang="zh-CN" dirty="0"/>
              <a:t>100</a:t>
            </a:r>
            <a:r>
              <a:rPr lang="zh-CN" altLang="en-US" dirty="0"/>
              <a:t>个（</a:t>
            </a:r>
            <a:r>
              <a:rPr lang="en-US" altLang="zh-CN" dirty="0"/>
              <a:t>0-99</a:t>
            </a:r>
            <a:r>
              <a:rPr lang="zh-CN" altLang="en-US" dirty="0"/>
              <a:t>）</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76</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77</a:t>
            </a:fld>
            <a:endParaRPr lang="en-US" altLang="zh-CN"/>
          </a:p>
        </p:txBody>
      </p:sp>
    </p:spTree>
    <p:extLst>
      <p:ext uri="{BB962C8B-B14F-4D97-AF65-F5344CB8AC3E}">
        <p14:creationId xmlns:p14="http://schemas.microsoft.com/office/powerpoint/2010/main" val="69719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解决办法，将多个字符一起进行加密</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78</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前面单表替代和同音替代，是一个字符一个字符进行加密的，单表替代不能抵抗频率分析，同音替代中多字母语法模式仍然残留在密文中，</a:t>
            </a:r>
            <a:endParaRPr lang="en-US" altLang="zh-CN" dirty="0"/>
          </a:p>
          <a:p>
            <a:r>
              <a:rPr lang="zh-CN" altLang="en-US" dirty="0"/>
              <a:t>下面介绍一种多元替代，它采用多个字符一起加密，隐藏单字母的频率。</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79</a:t>
            </a:fld>
            <a:endParaRPr lang="en-US" altLang="zh-CN"/>
          </a:p>
        </p:txBody>
      </p:sp>
    </p:spTree>
    <p:extLst>
      <p:ext uri="{BB962C8B-B14F-4D97-AF65-F5344CB8AC3E}">
        <p14:creationId xmlns:p14="http://schemas.microsoft.com/office/powerpoint/2010/main" val="1346690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本次课，分三个部分进行学习：密码学简史、密码学基本概念和古典</a:t>
            </a:r>
            <a:r>
              <a:rPr lang="zh-CN" altLang="en-US"/>
              <a:t>加密技术，其中第三部分古典加密技术是本课程的重难点。</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Det</a:t>
            </a:r>
            <a:r>
              <a:rPr lang="en-US" altLang="zh-CN" dirty="0"/>
              <a:t>(A)=【A】,</a:t>
            </a:r>
            <a:r>
              <a:rPr lang="zh-CN" altLang="en-US" dirty="0"/>
              <a:t>它表示</a:t>
            </a:r>
            <a:r>
              <a:rPr lang="en-US" altLang="zh-CN" dirty="0"/>
              <a:t>A</a:t>
            </a:r>
            <a:r>
              <a:rPr lang="zh-CN" altLang="en-US" dirty="0"/>
              <a:t>的行列式，确认它是可逆的，模运算上的矩阵</a:t>
            </a:r>
            <a:endParaRPr lang="en-US" altLang="zh-CN" dirty="0"/>
          </a:p>
          <a:p>
            <a:endParaRPr lang="en-US" altLang="zh-CN" dirty="0"/>
          </a:p>
          <a:p>
            <a:r>
              <a:rPr lang="zh-CN" altLang="en-US" dirty="0"/>
              <a:t>求逆的伴随矩阵法知，</a:t>
            </a:r>
            <a:r>
              <a:rPr lang="en-US" altLang="zh-CN" sz="1200" b="0" i="0" u="none" strike="noStrike" kern="1200" dirty="0">
                <a:solidFill>
                  <a:schemeClr val="tx1"/>
                </a:solidFill>
                <a:latin typeface="Arial" pitchFamily="34" charset="0"/>
                <a:ea typeface="宋体" pitchFamily="2" charset="-122"/>
                <a:cs typeface="+mn-cs"/>
              </a:rPr>
              <a:t>n</a:t>
            </a:r>
            <a:r>
              <a:rPr lang="zh-CN" altLang="en-US" sz="1200" b="0" i="0" u="none" strike="noStrike" kern="1200" dirty="0">
                <a:solidFill>
                  <a:schemeClr val="tx1"/>
                </a:solidFill>
                <a:latin typeface="Arial" pitchFamily="34" charset="0"/>
                <a:ea typeface="宋体" pitchFamily="2" charset="-122"/>
                <a:cs typeface="+mn-cs"/>
              </a:rPr>
              <a:t>阶矩阵为可逆的充分必要条件是</a:t>
            </a:r>
            <a:r>
              <a:rPr lang="en-US" altLang="zh-CN" sz="1200" b="0" i="0" u="none" strike="noStrike" kern="1200" dirty="0">
                <a:solidFill>
                  <a:schemeClr val="tx1"/>
                </a:solidFill>
                <a:latin typeface="Arial" pitchFamily="34" charset="0"/>
                <a:ea typeface="宋体" pitchFamily="2" charset="-122"/>
                <a:cs typeface="+mn-cs"/>
              </a:rPr>
              <a:t>A</a:t>
            </a:r>
            <a:r>
              <a:rPr lang="zh-CN" altLang="en-US" sz="1200" b="0" i="0" u="none" strike="noStrike" kern="1200" dirty="0">
                <a:solidFill>
                  <a:schemeClr val="tx1"/>
                </a:solidFill>
                <a:latin typeface="Arial" pitchFamily="34" charset="0"/>
                <a:ea typeface="宋体" pitchFamily="2" charset="-122"/>
                <a:cs typeface="+mn-cs"/>
              </a:rPr>
              <a:t>非奇异，也即（</a:t>
            </a:r>
            <a:r>
              <a:rPr lang="en-US" altLang="zh-CN" sz="1200" b="0" i="0" u="none" strike="noStrike" kern="1200" dirty="0" err="1">
                <a:solidFill>
                  <a:schemeClr val="tx1"/>
                </a:solidFill>
                <a:latin typeface="Arial" pitchFamily="34" charset="0"/>
                <a:ea typeface="宋体" pitchFamily="2" charset="-122"/>
                <a:cs typeface="+mn-cs"/>
              </a:rPr>
              <a:t>detK</a:t>
            </a:r>
            <a:r>
              <a:rPr lang="zh-CN" altLang="en-US" sz="1200" b="0" i="0" u="none" strike="noStrike" kern="1200" dirty="0">
                <a:solidFill>
                  <a:schemeClr val="tx1"/>
                </a:solidFill>
                <a:latin typeface="Arial" pitchFamily="34" charset="0"/>
                <a:ea typeface="宋体" pitchFamily="2" charset="-122"/>
                <a:cs typeface="+mn-cs"/>
              </a:rPr>
              <a:t>）</a:t>
            </a:r>
            <a:r>
              <a:rPr lang="en-US" altLang="zh-CN" sz="1200" b="0" i="0" u="none" strike="noStrike" kern="1200" dirty="0">
                <a:solidFill>
                  <a:schemeClr val="tx1"/>
                </a:solidFill>
                <a:latin typeface="Arial" pitchFamily="34" charset="0"/>
                <a:ea typeface="宋体" pitchFamily="2" charset="-122"/>
                <a:cs typeface="+mn-cs"/>
              </a:rPr>
              <a:t>^{-1}</a:t>
            </a:r>
            <a:r>
              <a:rPr lang="zh-CN" altLang="en-US" sz="1200" b="0" i="0" u="none" strike="noStrike" kern="1200" dirty="0">
                <a:solidFill>
                  <a:schemeClr val="tx1"/>
                </a:solidFill>
                <a:latin typeface="Arial" pitchFamily="34" charset="0"/>
                <a:ea typeface="宋体" pitchFamily="2" charset="-122"/>
                <a:cs typeface="+mn-cs"/>
              </a:rPr>
              <a:t>存在，这就要求它与</a:t>
            </a:r>
            <a:r>
              <a:rPr lang="en-US" altLang="zh-CN" sz="1200" b="0" i="0" u="none" strike="noStrike" kern="1200" dirty="0">
                <a:solidFill>
                  <a:schemeClr val="tx1"/>
                </a:solidFill>
                <a:latin typeface="Arial" pitchFamily="34" charset="0"/>
                <a:ea typeface="宋体" pitchFamily="2" charset="-122"/>
                <a:cs typeface="+mn-cs"/>
              </a:rPr>
              <a:t>26</a:t>
            </a:r>
            <a:r>
              <a:rPr lang="zh-CN" altLang="en-US" sz="1200" b="0" i="0" u="none" strike="noStrike" kern="1200" dirty="0">
                <a:solidFill>
                  <a:schemeClr val="tx1"/>
                </a:solidFill>
                <a:latin typeface="Arial" pitchFamily="34" charset="0"/>
                <a:ea typeface="宋体" pitchFamily="2" charset="-122"/>
                <a:cs typeface="+mn-cs"/>
              </a:rPr>
              <a:t>互素</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80</a:t>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按字母表的顺序</a:t>
            </a:r>
            <a:endParaRPr lang="en-US" altLang="zh-CN" dirty="0"/>
          </a:p>
          <a:p>
            <a:r>
              <a:rPr lang="en-US" altLang="zh-CN" dirty="0"/>
              <a:t>J-9</a:t>
            </a:r>
          </a:p>
          <a:p>
            <a:r>
              <a:rPr lang="en-US" altLang="zh-CN" dirty="0"/>
              <a:t>U-20</a:t>
            </a:r>
          </a:p>
          <a:p>
            <a:r>
              <a:rPr lang="en-US" altLang="zh-CN" dirty="0"/>
              <a:t>L-11</a:t>
            </a:r>
          </a:p>
          <a:p>
            <a:r>
              <a:rPr lang="en-US" altLang="zh-CN" dirty="0"/>
              <a:t>Y-24</a:t>
            </a:r>
          </a:p>
          <a:p>
            <a:endParaRPr lang="en-US" altLang="zh-CN"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81</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正常求矩阵的逆，可以用伴随矩阵法进行求解，注意每个元素都要</a:t>
            </a:r>
            <a:r>
              <a:rPr lang="en-US" altLang="zh-CN" dirty="0"/>
              <a:t>mod26</a:t>
            </a:r>
            <a:r>
              <a:rPr lang="zh-CN" altLang="en-US" dirty="0"/>
              <a:t>，</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82</a:t>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83</a:t>
            </a:fld>
            <a:endParaRPr lang="en-US" altLang="zh-CN"/>
          </a:p>
        </p:txBody>
      </p:sp>
    </p:spTree>
    <p:extLst>
      <p:ext uri="{BB962C8B-B14F-4D97-AF65-F5344CB8AC3E}">
        <p14:creationId xmlns:p14="http://schemas.microsoft.com/office/powerpoint/2010/main" val="14678258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a:t>
            </a:r>
            <a:r>
              <a:rPr lang="zh-CN" altLang="en-US" dirty="0"/>
              <a:t>个明密对后，能够建立</a:t>
            </a:r>
            <a:r>
              <a:rPr lang="en-US" altLang="zh-CN" dirty="0"/>
              <a:t>n</a:t>
            </a:r>
            <a:r>
              <a:rPr lang="zh-CN" altLang="en-US" dirty="0"/>
              <a:t>个变元和</a:t>
            </a:r>
            <a:r>
              <a:rPr lang="en-US" altLang="zh-CN" dirty="0"/>
              <a:t>n</a:t>
            </a:r>
            <a:r>
              <a:rPr lang="zh-CN" altLang="en-US" dirty="0"/>
              <a:t>个方程，可以唯一求解出具体的变量</a:t>
            </a:r>
            <a:r>
              <a:rPr lang="en-US" altLang="zh-CN"/>
              <a:t>key.</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84</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85</a:t>
            </a:fld>
            <a:endParaRPr lang="en-US" altLang="zh-CN"/>
          </a:p>
        </p:txBody>
      </p:sp>
    </p:spTree>
    <p:extLst>
      <p:ext uri="{BB962C8B-B14F-4D97-AF65-F5344CB8AC3E}">
        <p14:creationId xmlns:p14="http://schemas.microsoft.com/office/powerpoint/2010/main" val="13374597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a:solidFill>
                  <a:schemeClr val="tx1"/>
                </a:solidFill>
                <a:latin typeface="Arial" pitchFamily="34" charset="0"/>
                <a:ea typeface="宋体" pitchFamily="2" charset="-122"/>
                <a:cs typeface="+mn-cs"/>
              </a:rPr>
              <a:t>这里的</a:t>
            </a:r>
            <a:r>
              <a:rPr lang="en-US" altLang="zh-CN" sz="1200" b="0" i="0" u="none" strike="noStrike" kern="1200" dirty="0">
                <a:solidFill>
                  <a:schemeClr val="tx1"/>
                </a:solidFill>
                <a:latin typeface="Arial" pitchFamily="34" charset="0"/>
                <a:ea typeface="宋体" pitchFamily="2" charset="-122"/>
                <a:cs typeface="+mn-cs"/>
              </a:rPr>
              <a:t>M</a:t>
            </a:r>
            <a:r>
              <a:rPr lang="zh-CN" altLang="en-US" sz="1200" b="0" i="0" u="none" strike="noStrike" kern="1200" dirty="0">
                <a:solidFill>
                  <a:schemeClr val="tx1"/>
                </a:solidFill>
                <a:latin typeface="Arial" pitchFamily="34" charset="0"/>
                <a:ea typeface="宋体" pitchFamily="2" charset="-122"/>
                <a:cs typeface="+mn-cs"/>
              </a:rPr>
              <a:t>是</a:t>
            </a:r>
            <a:r>
              <a:rPr lang="en-US" altLang="zh-CN" sz="1200" b="0" i="0" u="none" strike="noStrike" kern="1200" dirty="0">
                <a:solidFill>
                  <a:schemeClr val="tx1"/>
                </a:solidFill>
                <a:latin typeface="Arial" pitchFamily="34" charset="0"/>
                <a:ea typeface="宋体" pitchFamily="2" charset="-122"/>
                <a:cs typeface="+mn-cs"/>
              </a:rPr>
              <a:t>j</a:t>
            </a:r>
            <a:r>
              <a:rPr lang="zh-CN" altLang="en-US" sz="1200" b="0" i="0" u="none" strike="noStrike" kern="1200" dirty="0">
                <a:solidFill>
                  <a:schemeClr val="tx1"/>
                </a:solidFill>
                <a:latin typeface="Arial" pitchFamily="34" charset="0"/>
                <a:ea typeface="宋体" pitchFamily="2" charset="-122"/>
                <a:cs typeface="+mn-cs"/>
              </a:rPr>
              <a:t>个字母，</a:t>
            </a:r>
            <a:r>
              <a:rPr lang="en-US" altLang="zh-CN" sz="1200" b="0" i="0" u="none" strike="noStrike" kern="1200" dirty="0">
                <a:solidFill>
                  <a:schemeClr val="tx1"/>
                </a:solidFill>
                <a:latin typeface="Arial" pitchFamily="34" charset="0"/>
                <a:ea typeface="宋体" pitchFamily="2" charset="-122"/>
                <a:cs typeface="+mn-cs"/>
              </a:rPr>
              <a:t>K</a:t>
            </a:r>
            <a:r>
              <a:rPr lang="zh-CN" altLang="en-US" sz="1200" b="0" i="0" u="none" strike="noStrike" kern="1200" dirty="0">
                <a:solidFill>
                  <a:schemeClr val="tx1"/>
                </a:solidFill>
                <a:latin typeface="Arial" pitchFamily="34" charset="0"/>
                <a:ea typeface="宋体" pitchFamily="2" charset="-122"/>
                <a:cs typeface="+mn-cs"/>
              </a:rPr>
              <a:t>是</a:t>
            </a:r>
            <a:r>
              <a:rPr lang="en-US" altLang="zh-CN" sz="1200" b="0" i="0" u="none" strike="noStrike" kern="1200" dirty="0">
                <a:solidFill>
                  <a:schemeClr val="tx1"/>
                </a:solidFill>
                <a:latin typeface="Arial" pitchFamily="34" charset="0"/>
                <a:ea typeface="宋体" pitchFamily="2" charset="-122"/>
                <a:cs typeface="+mn-cs"/>
              </a:rPr>
              <a:t>d</a:t>
            </a:r>
            <a:r>
              <a:rPr lang="zh-CN" altLang="en-US" sz="1200" b="0" i="0" u="none" strike="noStrike" kern="1200" dirty="0">
                <a:solidFill>
                  <a:schemeClr val="tx1"/>
                </a:solidFill>
                <a:latin typeface="Arial" pitchFamily="34" charset="0"/>
                <a:ea typeface="宋体" pitchFamily="2" charset="-122"/>
                <a:cs typeface="+mn-cs"/>
              </a:rPr>
              <a:t>个密钥，每个密钥能选择的空间为</a:t>
            </a:r>
            <a:r>
              <a:rPr lang="en-US" altLang="zh-CN" sz="1200" b="0" i="0" u="none" strike="noStrike" kern="1200" dirty="0">
                <a:solidFill>
                  <a:schemeClr val="tx1"/>
                </a:solidFill>
                <a:latin typeface="Arial" pitchFamily="34" charset="0"/>
                <a:ea typeface="宋体" pitchFamily="2" charset="-122"/>
                <a:cs typeface="+mn-cs"/>
              </a:rPr>
              <a:t>26</a:t>
            </a:r>
            <a:r>
              <a:rPr lang="zh-CN" altLang="en-US" sz="1200" b="0" i="0" u="none" strike="noStrike" kern="1200" dirty="0">
                <a:solidFill>
                  <a:schemeClr val="tx1"/>
                </a:solidFill>
                <a:latin typeface="Arial" pitchFamily="34" charset="0"/>
                <a:ea typeface="宋体" pitchFamily="2" charset="-122"/>
                <a:cs typeface="+mn-cs"/>
              </a:rPr>
              <a:t>种可能，</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维吉利亚是使用一系列</a:t>
            </a:r>
            <a:r>
              <a:rPr lang="zh-CN" altLang="en-US" sz="1200" b="0" i="0" u="none" strike="noStrike" kern="1200" dirty="0">
                <a:solidFill>
                  <a:schemeClr val="tx1"/>
                </a:solidFill>
                <a:latin typeface="Arial" pitchFamily="34" charset="0"/>
                <a:ea typeface="宋体" pitchFamily="2" charset="-122"/>
                <a:cs typeface="+mn-cs"/>
                <a:hlinkClick r:id="rId3"/>
              </a:rPr>
              <a:t>凯撒密码</a:t>
            </a:r>
            <a:r>
              <a:rPr lang="zh-CN" altLang="en-US" sz="1200" b="0" i="0" u="none" strike="noStrike" kern="1200" dirty="0">
                <a:solidFill>
                  <a:schemeClr val="tx1"/>
                </a:solidFill>
                <a:latin typeface="Arial" pitchFamily="34" charset="0"/>
                <a:ea typeface="宋体" pitchFamily="2" charset="-122"/>
                <a:cs typeface="+mn-cs"/>
              </a:rPr>
              <a:t>组成密码字母表的加密算法，属于多表密码的一种简单形式。</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86</a:t>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87</a:t>
            </a:fld>
            <a:endParaRPr lang="en-US" altLang="zh-CN"/>
          </a:p>
        </p:txBody>
      </p:sp>
    </p:spTree>
    <p:extLst>
      <p:ext uri="{BB962C8B-B14F-4D97-AF65-F5344CB8AC3E}">
        <p14:creationId xmlns:p14="http://schemas.microsoft.com/office/powerpoint/2010/main" val="9243856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88</a:t>
            </a:fld>
            <a:endParaRPr lang="en-US" altLang="zh-CN"/>
          </a:p>
        </p:txBody>
      </p:sp>
    </p:spTree>
    <p:extLst>
      <p:ext uri="{BB962C8B-B14F-4D97-AF65-F5344CB8AC3E}">
        <p14:creationId xmlns:p14="http://schemas.microsoft.com/office/powerpoint/2010/main" val="4292576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左边一列表示密钥，第一行表示明文，中间每行表示密文表；</a:t>
            </a:r>
            <a:endParaRPr lang="en-US" altLang="zh-CN" dirty="0"/>
          </a:p>
          <a:p>
            <a:r>
              <a:rPr lang="zh-CN" altLang="en-US" dirty="0"/>
              <a:t>不管加密还是解密，均先看密钥，然后加密的话，根据明文找密文；</a:t>
            </a:r>
            <a:endParaRPr lang="en-US" altLang="zh-CN" dirty="0"/>
          </a:p>
          <a:p>
            <a:r>
              <a:rPr lang="en-US" altLang="zh-CN" baseline="0" dirty="0"/>
              <a:t>                                  </a:t>
            </a:r>
            <a:r>
              <a:rPr lang="zh-CN" altLang="en-US" baseline="0" dirty="0"/>
              <a:t>解密的话，根据密文找明文即可。</a:t>
            </a:r>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89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9</a:t>
            </a:fld>
            <a:endParaRPr lang="en-US" altLang="zh-CN"/>
          </a:p>
        </p:txBody>
      </p:sp>
    </p:spTree>
    <p:extLst>
      <p:ext uri="{BB962C8B-B14F-4D97-AF65-F5344CB8AC3E}">
        <p14:creationId xmlns:p14="http://schemas.microsoft.com/office/powerpoint/2010/main" val="8866251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90</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a:solidFill>
                  <a:schemeClr val="tx1"/>
                </a:solidFill>
                <a:latin typeface="Arial" pitchFamily="34" charset="0"/>
                <a:ea typeface="宋体" pitchFamily="2" charset="-122"/>
                <a:cs typeface="+mn-cs"/>
              </a:rPr>
              <a:t>对包括维吉尼亚密码在内的所有多表密码的破译都是以</a:t>
            </a:r>
            <a:r>
              <a:rPr lang="zh-CN" altLang="en-US" sz="1200" b="0" i="0" u="none" strike="noStrike" kern="1200" dirty="0">
                <a:solidFill>
                  <a:schemeClr val="tx1"/>
                </a:solidFill>
                <a:latin typeface="Arial" pitchFamily="34" charset="0"/>
                <a:ea typeface="宋体" pitchFamily="2" charset="-122"/>
                <a:cs typeface="+mn-cs"/>
                <a:hlinkClick r:id="rId3"/>
              </a:rPr>
              <a:t>字母频率</a:t>
            </a:r>
            <a:r>
              <a:rPr lang="zh-CN" altLang="en-US" sz="1200" b="0" i="0" u="none" strike="noStrike" kern="1200" dirty="0">
                <a:solidFill>
                  <a:schemeClr val="tx1"/>
                </a:solidFill>
                <a:latin typeface="Arial" pitchFamily="34" charset="0"/>
                <a:ea typeface="宋体" pitchFamily="2" charset="-122"/>
                <a:cs typeface="+mn-cs"/>
              </a:rPr>
              <a:t>为基础的，但直接的</a:t>
            </a:r>
            <a:r>
              <a:rPr lang="zh-CN" altLang="en-US" sz="1200" b="0" i="0" u="none" strike="noStrike" kern="1200" dirty="0">
                <a:solidFill>
                  <a:schemeClr val="tx1"/>
                </a:solidFill>
                <a:latin typeface="Arial" pitchFamily="34" charset="0"/>
                <a:ea typeface="宋体" pitchFamily="2" charset="-122"/>
                <a:cs typeface="+mn-cs"/>
                <a:hlinkClick r:id="rId4"/>
              </a:rPr>
              <a:t>频率分析</a:t>
            </a:r>
            <a:r>
              <a:rPr lang="zh-CN" altLang="en-US" sz="1200" b="0" i="0" u="none" strike="noStrike" kern="1200" dirty="0">
                <a:solidFill>
                  <a:schemeClr val="tx1"/>
                </a:solidFill>
                <a:latin typeface="Arial" pitchFamily="34" charset="0"/>
                <a:ea typeface="宋体" pitchFamily="2" charset="-122"/>
                <a:cs typeface="+mn-cs"/>
              </a:rPr>
              <a:t>却并不适用。例如，如果</a:t>
            </a:r>
            <a:r>
              <a:rPr lang="en-US" altLang="zh-CN" sz="1200" b="0" i="0" u="none" strike="noStrike" kern="1200" dirty="0">
                <a:solidFill>
                  <a:schemeClr val="tx1"/>
                </a:solidFill>
                <a:latin typeface="Arial" pitchFamily="34" charset="0"/>
                <a:ea typeface="宋体" pitchFamily="2" charset="-122"/>
                <a:cs typeface="+mn-cs"/>
              </a:rPr>
              <a:t>P</a:t>
            </a:r>
            <a:r>
              <a:rPr lang="zh-CN" altLang="en-US" sz="1200" b="0" i="0" u="none" strike="noStrike" kern="1200" dirty="0">
                <a:solidFill>
                  <a:schemeClr val="tx1"/>
                </a:solidFill>
                <a:latin typeface="Arial" pitchFamily="34" charset="0"/>
                <a:ea typeface="宋体" pitchFamily="2" charset="-122"/>
                <a:cs typeface="+mn-cs"/>
              </a:rPr>
              <a:t>是密文中出现次数最多的字母，则</a:t>
            </a:r>
            <a:r>
              <a:rPr lang="en-US" altLang="zh-CN" sz="1200" b="0" i="0" u="none" strike="noStrike" kern="1200" dirty="0">
                <a:solidFill>
                  <a:schemeClr val="tx1"/>
                </a:solidFill>
                <a:latin typeface="Arial" pitchFamily="34" charset="0"/>
                <a:ea typeface="宋体" pitchFamily="2" charset="-122"/>
                <a:cs typeface="+mn-cs"/>
              </a:rPr>
              <a:t>P</a:t>
            </a:r>
            <a:r>
              <a:rPr lang="zh-CN" altLang="en-US" sz="1200" b="0" i="0" u="none" strike="noStrike" kern="1200" dirty="0">
                <a:solidFill>
                  <a:schemeClr val="tx1"/>
                </a:solidFill>
                <a:latin typeface="Arial" pitchFamily="34" charset="0"/>
                <a:ea typeface="宋体" pitchFamily="2" charset="-122"/>
                <a:cs typeface="+mn-cs"/>
              </a:rPr>
              <a:t>很有可能对应</a:t>
            </a:r>
            <a:r>
              <a:rPr lang="en-US" altLang="zh-CN" sz="1200" b="0" i="0" u="none" strike="noStrike" kern="1200" dirty="0">
                <a:solidFill>
                  <a:schemeClr val="tx1"/>
                </a:solidFill>
                <a:latin typeface="Arial" pitchFamily="34" charset="0"/>
                <a:ea typeface="宋体" pitchFamily="2" charset="-122"/>
                <a:cs typeface="+mn-cs"/>
              </a:rPr>
              <a:t>E</a:t>
            </a:r>
            <a:r>
              <a:rPr lang="zh-CN" altLang="en-US" sz="1200" b="0" i="0" u="none" strike="noStrike" kern="1200" dirty="0">
                <a:solidFill>
                  <a:schemeClr val="tx1"/>
                </a:solidFill>
                <a:latin typeface="Arial" pitchFamily="34" charset="0"/>
                <a:ea typeface="宋体" pitchFamily="2" charset="-122"/>
                <a:cs typeface="+mn-cs"/>
              </a:rPr>
              <a:t>（前提是明文的语言为</a:t>
            </a:r>
            <a:r>
              <a:rPr lang="zh-CN" altLang="en-US" sz="1200" b="0" i="0" u="none" strike="noStrike" kern="1200" dirty="0">
                <a:solidFill>
                  <a:schemeClr val="tx1"/>
                </a:solidFill>
                <a:latin typeface="Arial" pitchFamily="34" charset="0"/>
                <a:ea typeface="宋体" pitchFamily="2" charset="-122"/>
                <a:cs typeface="+mn-cs"/>
                <a:hlinkClick r:id="rId5"/>
              </a:rPr>
              <a:t>英语</a:t>
            </a:r>
            <a:r>
              <a:rPr lang="zh-CN" altLang="en-US" sz="1200" b="0" i="0" u="none" strike="noStrike" kern="1200" dirty="0">
                <a:solidFill>
                  <a:schemeClr val="tx1"/>
                </a:solidFill>
                <a:latin typeface="Arial" pitchFamily="34" charset="0"/>
                <a:ea typeface="宋体" pitchFamily="2" charset="-122"/>
                <a:cs typeface="+mn-cs"/>
              </a:rPr>
              <a:t>）。原因在于</a:t>
            </a:r>
            <a:r>
              <a:rPr lang="en-US" altLang="zh-CN" sz="1200" b="0" i="0" u="none" strike="noStrike" kern="1200" dirty="0">
                <a:solidFill>
                  <a:schemeClr val="tx1"/>
                </a:solidFill>
                <a:latin typeface="Arial" pitchFamily="34" charset="0"/>
                <a:ea typeface="宋体" pitchFamily="2" charset="-122"/>
                <a:cs typeface="+mn-cs"/>
              </a:rPr>
              <a:t>E</a:t>
            </a:r>
            <a:r>
              <a:rPr lang="zh-CN" altLang="en-US" sz="1200" b="0" i="0" u="none" strike="noStrike" kern="1200" dirty="0">
                <a:solidFill>
                  <a:schemeClr val="tx1"/>
                </a:solidFill>
                <a:latin typeface="Arial" pitchFamily="34" charset="0"/>
                <a:ea typeface="宋体" pitchFamily="2" charset="-122"/>
                <a:cs typeface="+mn-cs"/>
              </a:rPr>
              <a:t>是英语中使用频率最高的字母。然而，由于在维吉尼亚密码中，</a:t>
            </a:r>
            <a:r>
              <a:rPr lang="en-US" altLang="zh-CN" sz="1200" b="0" i="0" u="none" strike="noStrike" kern="1200" dirty="0">
                <a:solidFill>
                  <a:schemeClr val="tx1"/>
                </a:solidFill>
                <a:latin typeface="Arial" pitchFamily="34" charset="0"/>
                <a:ea typeface="宋体" pitchFamily="2" charset="-122"/>
                <a:cs typeface="+mn-cs"/>
              </a:rPr>
              <a:t>E</a:t>
            </a:r>
            <a:r>
              <a:rPr lang="zh-CN" altLang="en-US" sz="1200" b="0" i="0" u="none" strike="noStrike" kern="1200" dirty="0">
                <a:solidFill>
                  <a:schemeClr val="tx1"/>
                </a:solidFill>
                <a:latin typeface="Arial" pitchFamily="34" charset="0"/>
                <a:ea typeface="宋体" pitchFamily="2" charset="-122"/>
                <a:cs typeface="+mn-cs"/>
              </a:rPr>
              <a:t>可以被加密成不同的密文，因而简单的频率分析在这里并没有用。</a:t>
            </a:r>
            <a:endParaRPr lang="en-US" altLang="zh-CN" sz="1200" b="0" i="0" u="none" strike="noStrike" kern="1200" dirty="0">
              <a:solidFill>
                <a:schemeClr val="tx1"/>
              </a:solidFill>
              <a:latin typeface="Arial" pitchFamily="34" charset="0"/>
              <a:ea typeface="宋体" pitchFamily="2" charset="-122"/>
              <a:cs typeface="+mn-cs"/>
            </a:endParaRPr>
          </a:p>
          <a:p>
            <a:endParaRPr lang="zh-CN" altLang="en-US"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破译维吉尼亚密码的关键在于它的密钥是循环重复的。如果我们知道了密钥的长度，那密文就可以被看作是交织在一起的</a:t>
            </a:r>
            <a:r>
              <a:rPr lang="zh-CN" altLang="en-US" sz="1200" b="0" i="0" u="none" strike="noStrike" kern="1200" dirty="0">
                <a:solidFill>
                  <a:schemeClr val="tx1"/>
                </a:solidFill>
                <a:latin typeface="Arial" pitchFamily="34" charset="0"/>
                <a:ea typeface="宋体" pitchFamily="2" charset="-122"/>
                <a:cs typeface="+mn-cs"/>
                <a:hlinkClick r:id="rId6"/>
              </a:rPr>
              <a:t>凯撒密码</a:t>
            </a:r>
            <a:r>
              <a:rPr lang="zh-CN" altLang="en-US" sz="1200" b="0" i="0" u="none" strike="noStrike" kern="1200" dirty="0">
                <a:solidFill>
                  <a:schemeClr val="tx1"/>
                </a:solidFill>
                <a:latin typeface="Arial" pitchFamily="34" charset="0"/>
                <a:ea typeface="宋体" pitchFamily="2" charset="-122"/>
                <a:cs typeface="+mn-cs"/>
              </a:rPr>
              <a:t>，而其中每一个都可以单独破解。使用卡西斯基试验和弗里德曼试验来得到密钥的长度。</a:t>
            </a:r>
            <a:endParaRPr lang="en-US" altLang="zh-CN" sz="1200" b="0" i="0" u="none" strike="noStrike" kern="1200" dirty="0">
              <a:solidFill>
                <a:schemeClr val="tx1"/>
              </a:solidFill>
              <a:latin typeface="Arial" pitchFamily="34" charset="0"/>
              <a:ea typeface="宋体" pitchFamily="2" charset="-122"/>
              <a:cs typeface="+mn-cs"/>
            </a:endParaRPr>
          </a:p>
          <a:p>
            <a:endParaRPr lang="en-US" altLang="zh-CN" sz="1200" b="0" i="0" u="none" strike="noStrike" kern="1200" dirty="0">
              <a:solidFill>
                <a:schemeClr val="tx1"/>
              </a:solidFill>
              <a:latin typeface="Arial" pitchFamily="34" charset="0"/>
              <a:ea typeface="宋体" pitchFamily="2" charset="-122"/>
              <a:cs typeface="+mn-cs"/>
            </a:endParaRPr>
          </a:p>
          <a:p>
            <a:r>
              <a:rPr lang="zh-CN" altLang="en-US" sz="1200" b="0" i="0" u="none" strike="noStrike" kern="1200" dirty="0">
                <a:solidFill>
                  <a:schemeClr val="tx1"/>
                </a:solidFill>
                <a:latin typeface="Arial" pitchFamily="34" charset="0"/>
                <a:ea typeface="宋体" pitchFamily="2" charset="-122"/>
                <a:cs typeface="+mn-cs"/>
              </a:rPr>
              <a:t>一旦能够确定密钥的长度，密文就能重新写成多列，列数与密钥长度对应。这样每一列其实就是一个</a:t>
            </a:r>
            <a:r>
              <a:rPr lang="zh-CN" altLang="en-US" sz="1200" b="0" i="0" u="none" strike="noStrike" kern="1200" dirty="0">
                <a:solidFill>
                  <a:schemeClr val="tx1"/>
                </a:solidFill>
                <a:latin typeface="Arial" pitchFamily="34" charset="0"/>
                <a:ea typeface="宋体" pitchFamily="2" charset="-122"/>
                <a:cs typeface="+mn-cs"/>
                <a:hlinkClick r:id="rId6"/>
              </a:rPr>
              <a:t>凯撒密码</a:t>
            </a:r>
            <a:r>
              <a:rPr lang="zh-CN" altLang="en-US" sz="1200" b="0" i="0" u="none" strike="noStrike" kern="1200" dirty="0">
                <a:solidFill>
                  <a:schemeClr val="tx1"/>
                </a:solidFill>
                <a:latin typeface="Arial" pitchFamily="34" charset="0"/>
                <a:ea typeface="宋体" pitchFamily="2" charset="-122"/>
                <a:cs typeface="+mn-cs"/>
              </a:rPr>
              <a:t>，而此密码的密钥（偏移量）则对应于维吉尼亚密码密钥的相应字母。与破译凯撒密码类似的方法，就能将密文破译。</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pPr>
                <a:defRPr/>
              </a:pPr>
              <a:t>91</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93</a:t>
            </a:fld>
            <a:endParaRPr lang="en-US" altLang="zh-CN"/>
          </a:p>
        </p:txBody>
      </p:sp>
    </p:spTree>
    <p:extLst>
      <p:ext uri="{BB962C8B-B14F-4D97-AF65-F5344CB8AC3E}">
        <p14:creationId xmlns:p14="http://schemas.microsoft.com/office/powerpoint/2010/main" val="12928524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对包括维吉尼亚密码在内的所有多表密码的破译都是以</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3"/>
              </a:rPr>
              <a:t>字母频率</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为基础的，但直接的</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4"/>
              </a:rPr>
              <a:t>频率分析</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却并不适用。例如，如果</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P</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是密文中出现次数最多的字母，则</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P</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很有可能对应</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（前提是明文的语言为</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5"/>
              </a:rPr>
              <a:t>英语</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）。原因在于</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是英语中使用频率最高的字母。然而，由于在维吉尼亚密码中，</a:t>
            </a:r>
            <a:r>
              <a:rPr lang="en-US" altLang="zh-CN" sz="1200" b="0" i="0" u="none" strike="noStrike" kern="1200" dirty="0">
                <a:solidFill>
                  <a:schemeClr val="tx1"/>
                </a:solidFill>
                <a:latin typeface="Arial" panose="020B0604020202020204" pitchFamily="34" charset="0"/>
                <a:ea typeface="宋体" panose="02010600030101010101" pitchFamily="2" charset="-122"/>
                <a:cs typeface="+mn-cs"/>
              </a:rPr>
              <a:t>E</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可以被加密成不同的密文，因而简单的频率分析在这里并没有用。</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endParaRPr lang="zh-CN" altLang="en-US" sz="1200" b="0" i="0" u="none" strike="noStrike" kern="1200" dirty="0">
              <a:solidFill>
                <a:schemeClr val="tx1"/>
              </a:solidFill>
              <a:latin typeface="Arial" panose="020B0604020202020204" pitchFamily="34" charset="0"/>
              <a:ea typeface="宋体" panose="02010600030101010101" pitchFamily="2" charset="-122"/>
              <a:cs typeface="+mn-cs"/>
            </a:endParaRPr>
          </a:p>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破译维吉尼亚密码的关键在于它的密钥是循环重复的。如果我们知道了密钥的长度，那密文就可以被看作是交织在一起的</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6"/>
              </a:rPr>
              <a:t>凯撒密码</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，而其中每一个都可以单独破解。使用卡西斯基试验和弗里德曼试验来得到密钥的长度。</a:t>
            </a:r>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dirty="0">
              <a:solidFill>
                <a:schemeClr val="tx1"/>
              </a:solidFill>
              <a:latin typeface="Arial" panose="020B0604020202020204" pitchFamily="34" charset="0"/>
              <a:ea typeface="宋体" panose="02010600030101010101" pitchFamily="2" charset="-122"/>
              <a:cs typeface="+mn-cs"/>
            </a:endParaRPr>
          </a:p>
          <a:p>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一旦能够确定密钥的长度，密文就能重新写成多列，列数与密钥长度对应。这样每一列其实就是一个</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hlinkClick r:id="rId6"/>
              </a:rPr>
              <a:t>凯撒密码</a:t>
            </a:r>
            <a:r>
              <a:rPr lang="zh-CN" altLang="en-US" sz="1200" b="0" i="0" u="none" strike="noStrike" kern="1200" dirty="0">
                <a:solidFill>
                  <a:schemeClr val="tx1"/>
                </a:solidFill>
                <a:latin typeface="Arial" panose="020B0604020202020204" pitchFamily="34" charset="0"/>
                <a:ea typeface="宋体" panose="02010600030101010101" pitchFamily="2" charset="-122"/>
                <a:cs typeface="+mn-cs"/>
              </a:rPr>
              <a:t>，而此密码的密钥（偏移量）则对应于维吉尼亚密码密钥的相应字母。与破译凯撒密码类似的方法，就能将密文破译。</a:t>
            </a:r>
          </a:p>
        </p:txBody>
      </p:sp>
      <p:sp>
        <p:nvSpPr>
          <p:cNvPr id="4" name="灯片编号占位符 3"/>
          <p:cNvSpPr>
            <a:spLocks noGrp="1"/>
          </p:cNvSpPr>
          <p:nvPr>
            <p:ph type="sldNum" sz="quarter" idx="10"/>
          </p:nvPr>
        </p:nvSpPr>
        <p:spPr/>
        <p:txBody>
          <a:bodyPr/>
          <a:lstStyle/>
          <a:p>
            <a:pPr>
              <a:defRPr/>
            </a:pPr>
            <a:fld id="{FDB1C851-92E1-4BAC-B3B9-A47330C5B4E2}" type="slidenum">
              <a:rPr lang="en-US" altLang="zh-CN" smtClean="0"/>
              <a:t>99</a:t>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猜测密钥长度为</a:t>
            </a:r>
            <a:r>
              <a:rPr lang="en-US" altLang="zh-CN" dirty="0"/>
              <a:t>5</a:t>
            </a:r>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100</a:t>
            </a:fld>
            <a:endParaRPr lang="en-US" altLang="zh-CN"/>
          </a:p>
        </p:txBody>
      </p:sp>
    </p:spTree>
    <p:extLst>
      <p:ext uri="{BB962C8B-B14F-4D97-AF65-F5344CB8AC3E}">
        <p14:creationId xmlns:p14="http://schemas.microsoft.com/office/powerpoint/2010/main" val="9115899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重合指数度量的是同一个字符串中相同字母的重合指数，重合互指数度量的是不同字符串中相同字母的重合指数</a:t>
            </a:r>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102</a:t>
            </a:fld>
            <a:endParaRPr lang="en-US" altLang="zh-CN"/>
          </a:p>
        </p:txBody>
      </p:sp>
    </p:spTree>
    <p:extLst>
      <p:ext uri="{BB962C8B-B14F-4D97-AF65-F5344CB8AC3E}">
        <p14:creationId xmlns:p14="http://schemas.microsoft.com/office/powerpoint/2010/main" val="9382023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同一个明文字符对应的密文字符之间的相对位移</a:t>
            </a:r>
            <a:r>
              <a:rPr lang="en-US" altLang="zh-CN" dirty="0"/>
              <a:t>=</a:t>
            </a:r>
            <a:r>
              <a:rPr lang="zh-CN" altLang="en-US" dirty="0"/>
              <a:t>密钥字符之间的相对位移</a:t>
            </a:r>
            <a:endParaRPr lang="en-US" altLang="zh-CN" dirty="0"/>
          </a:p>
          <a:p>
            <a:r>
              <a:rPr lang="zh-CN" altLang="en-US" dirty="0"/>
              <a:t>所以，维吉尼亚密码虽然是多表代换密码，但是没有很好的隐藏密文字符位移关系和密钥字符位移关系</a:t>
            </a:r>
            <a:endParaRPr lang="en-US" altLang="zh-CN" dirty="0"/>
          </a:p>
          <a:p>
            <a:endParaRPr lang="en-US" altLang="zh-CN" dirty="0"/>
          </a:p>
          <a:p>
            <a:r>
              <a:rPr lang="en-US" altLang="zh-CN" dirty="0"/>
              <a:t>f_{</a:t>
            </a:r>
            <a:r>
              <a:rPr lang="en-US" altLang="zh-CN" dirty="0" err="1"/>
              <a:t>i,t</a:t>
            </a:r>
            <a:r>
              <a:rPr lang="en-US" altLang="zh-CN" dirty="0"/>
              <a:t>}</a:t>
            </a:r>
            <a:r>
              <a:rPr lang="zh-CN" altLang="en-US" dirty="0"/>
              <a:t>表示</a:t>
            </a:r>
            <a:r>
              <a:rPr lang="en-US" altLang="zh-CN" dirty="0" err="1"/>
              <a:t>C_i</a:t>
            </a:r>
            <a:r>
              <a:rPr lang="zh-CN" altLang="en-US" dirty="0"/>
              <a:t>中字符</a:t>
            </a:r>
            <a:r>
              <a:rPr lang="en-US" altLang="zh-CN" dirty="0"/>
              <a:t>t</a:t>
            </a:r>
            <a:r>
              <a:rPr lang="zh-CN" altLang="en-US" dirty="0"/>
              <a:t>出现的次数</a:t>
            </a:r>
            <a:endParaRPr lang="en-US" altLang="zh-CN"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103</a:t>
            </a:fld>
            <a:endParaRPr lang="en-US" altLang="zh-CN"/>
          </a:p>
        </p:txBody>
      </p:sp>
    </p:spTree>
    <p:extLst>
      <p:ext uri="{BB962C8B-B14F-4D97-AF65-F5344CB8AC3E}">
        <p14:creationId xmlns:p14="http://schemas.microsoft.com/office/powerpoint/2010/main" val="29151425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104</a:t>
            </a:fld>
            <a:endParaRPr lang="en-US" altLang="zh-CN"/>
          </a:p>
        </p:txBody>
      </p:sp>
    </p:spTree>
    <p:extLst>
      <p:ext uri="{BB962C8B-B14F-4D97-AF65-F5344CB8AC3E}">
        <p14:creationId xmlns:p14="http://schemas.microsoft.com/office/powerpoint/2010/main" val="2968392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106</a:t>
            </a:fld>
            <a:endParaRPr lang="en-US" altLang="zh-CN"/>
          </a:p>
        </p:txBody>
      </p:sp>
    </p:spTree>
    <p:extLst>
      <p:ext uri="{BB962C8B-B14F-4D97-AF65-F5344CB8AC3E}">
        <p14:creationId xmlns:p14="http://schemas.microsoft.com/office/powerpoint/2010/main" val="20201820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DB1C851-92E1-4BAC-B3B9-A47330C5B4E2}" type="slidenum">
              <a:rPr lang="en-US" altLang="zh-CN" smtClean="0"/>
              <a:pPr>
                <a:defRPr/>
              </a:pPr>
              <a:t>107</a:t>
            </a:fld>
            <a:endParaRPr lang="en-US" altLang="zh-CN"/>
          </a:p>
        </p:txBody>
      </p:sp>
    </p:spTree>
    <p:extLst>
      <p:ext uri="{BB962C8B-B14F-4D97-AF65-F5344CB8AC3E}">
        <p14:creationId xmlns:p14="http://schemas.microsoft.com/office/powerpoint/2010/main" val="3381389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2271681" y="179343"/>
            <a:ext cx="4600638" cy="523220"/>
          </a:xfrm>
          <a:prstGeom prst="rect">
            <a:avLst/>
          </a:prstGeom>
          <a:noFill/>
        </p:spPr>
        <p:txBody>
          <a:bodyPr wrap="square" rtlCol="0">
            <a:spAutoFit/>
          </a:bodyPr>
          <a:lstStyle/>
          <a:p>
            <a:pPr algn="ctr"/>
            <a:r>
              <a:rPr lang="zh-CN" altLang="en-US" dirty="0">
                <a:solidFill>
                  <a:srgbClr val="008000"/>
                </a:solidFill>
                <a:latin typeface="方正大黑简体" pitchFamily="65" charset="-122"/>
                <a:ea typeface="方正大黑简体" pitchFamily="65" charset="-122"/>
              </a:rPr>
              <a:t>第一讲  密码学概述</a:t>
            </a:r>
          </a:p>
        </p:txBody>
      </p:sp>
      <p:grpSp>
        <p:nvGrpSpPr>
          <p:cNvPr id="8" name="组合 7">
            <a:extLst>
              <a:ext uri="{FF2B5EF4-FFF2-40B4-BE49-F238E27FC236}">
                <a16:creationId xmlns:a16="http://schemas.microsoft.com/office/drawing/2014/main" id="{51019546-3126-47DE-9010-45F306EF28F5}"/>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842741BB-3E1C-41F0-A594-3C36893BB340}"/>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B93C3DA3-25DE-4C88-A8ED-C995B35817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v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132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sp>
        <p:nvSpPr>
          <p:cNvPr id="4" name="矩形 3">
            <a:extLst>
              <a:ext uri="{FF2B5EF4-FFF2-40B4-BE49-F238E27FC236}">
                <a16:creationId xmlns:a16="http://schemas.microsoft.com/office/drawing/2014/main" id="{0ACA5C4D-8609-4ADF-9752-D6DEC023C221}"/>
              </a:ext>
            </a:extLst>
          </p:cNvPr>
          <p:cNvSpPr/>
          <p:nvPr userDrawn="1"/>
        </p:nvSpPr>
        <p:spPr>
          <a:xfrm>
            <a:off x="5508104" y="220578"/>
            <a:ext cx="3623108"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（四）密码系统的分析与破译</a:t>
            </a:r>
          </a:p>
        </p:txBody>
      </p:sp>
      <p:grpSp>
        <p:nvGrpSpPr>
          <p:cNvPr id="8" name="组合 7">
            <a:extLst>
              <a:ext uri="{FF2B5EF4-FFF2-40B4-BE49-F238E27FC236}">
                <a16:creationId xmlns:a16="http://schemas.microsoft.com/office/drawing/2014/main" id="{801C9326-A280-4759-9350-DD45806470D7}"/>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4D2AD79C-DBBF-4456-A562-E7F5EC015C0F}"/>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29DDCADF-A5BC-4D59-8290-8A901842F2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extLst>
      <p:ext uri="{BB962C8B-B14F-4D97-AF65-F5344CB8AC3E}">
        <p14:creationId xmlns:p14="http://schemas.microsoft.com/office/powerpoint/2010/main" val="45982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sp>
        <p:nvSpPr>
          <p:cNvPr id="5" name="矩形 4">
            <a:extLst>
              <a:ext uri="{FF2B5EF4-FFF2-40B4-BE49-F238E27FC236}">
                <a16:creationId xmlns:a16="http://schemas.microsoft.com/office/drawing/2014/main" id="{D23B0A10-E8E9-417F-A771-A1E775E4C62C}"/>
              </a:ext>
            </a:extLst>
          </p:cNvPr>
          <p:cNvSpPr/>
          <p:nvPr userDrawn="1"/>
        </p:nvSpPr>
        <p:spPr>
          <a:xfrm>
            <a:off x="6048164" y="220578"/>
            <a:ext cx="3094117"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（五）密码系统的安全性</a:t>
            </a:r>
          </a:p>
        </p:txBody>
      </p:sp>
      <p:grpSp>
        <p:nvGrpSpPr>
          <p:cNvPr id="8" name="组合 7">
            <a:extLst>
              <a:ext uri="{FF2B5EF4-FFF2-40B4-BE49-F238E27FC236}">
                <a16:creationId xmlns:a16="http://schemas.microsoft.com/office/drawing/2014/main" id="{60CAFBA0-ADB3-4CE9-85BC-89A25D9D08F0}"/>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CFD63153-057F-4541-919D-D40BEBB76A24}"/>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7BAC077B-CB11-495A-8D60-AD0910CED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三、古典加密技术</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7364486" y="220578"/>
            <a:ext cx="1771639"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（一）隐写术</a:t>
            </a:r>
          </a:p>
        </p:txBody>
      </p:sp>
      <p:grpSp>
        <p:nvGrpSpPr>
          <p:cNvPr id="7" name="组合 6">
            <a:extLst>
              <a:ext uri="{FF2B5EF4-FFF2-40B4-BE49-F238E27FC236}">
                <a16:creationId xmlns:a16="http://schemas.microsoft.com/office/drawing/2014/main" id="{8E2B0ADC-CABB-4EAB-97CF-D42750A7C5A3}"/>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34E6D8D8-40C1-4BBC-BDF1-2247B4EDFBCA}"/>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AEB6DF76-7DAA-4F1F-A995-E2D4997B8F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0788"/>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三、古典加密技术</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7628981" y="220578"/>
            <a:ext cx="1507144"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（二）替代</a:t>
            </a:r>
          </a:p>
        </p:txBody>
      </p:sp>
      <p:grpSp>
        <p:nvGrpSpPr>
          <p:cNvPr id="7" name="组合 6">
            <a:extLst>
              <a:ext uri="{FF2B5EF4-FFF2-40B4-BE49-F238E27FC236}">
                <a16:creationId xmlns:a16="http://schemas.microsoft.com/office/drawing/2014/main" id="{F5E38507-0640-48A2-9EB5-D30BE31C9B43}"/>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A6DF9B3F-FA44-41AF-B32E-9BCF3AF52472}"/>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86B87909-C951-4B78-9257-279DCE8D29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三、古典加密技术</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7628981" y="220578"/>
            <a:ext cx="1507144"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（三）置换</a:t>
            </a:r>
          </a:p>
        </p:txBody>
      </p:sp>
      <p:grpSp>
        <p:nvGrpSpPr>
          <p:cNvPr id="7" name="组合 6">
            <a:extLst>
              <a:ext uri="{FF2B5EF4-FFF2-40B4-BE49-F238E27FC236}">
                <a16:creationId xmlns:a16="http://schemas.microsoft.com/office/drawing/2014/main" id="{53018AD5-2B98-4F3F-80E6-287FF5EA2782}"/>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D0DE8311-219C-4F8F-8E86-9296A3E9B4B5}"/>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B2987D10-6398-4976-B963-F7A0646E65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a:extLst>
              <a:ext uri="{FF2B5EF4-FFF2-40B4-BE49-F238E27FC236}">
                <a16:creationId xmlns:a16="http://schemas.microsoft.com/office/drawing/2014/main" id="{28ECFE34-C2B2-4BD3-ACD7-1478189AC323}"/>
              </a:ext>
            </a:extLst>
          </p:cNvPr>
          <p:cNvSpPr/>
          <p:nvPr userDrawn="1"/>
        </p:nvSpPr>
        <p:spPr>
          <a:xfrm>
            <a:off x="6324624"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（四）密码系统安全性</a:t>
            </a: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grpSp>
        <p:nvGrpSpPr>
          <p:cNvPr id="8" name="组合 7">
            <a:extLst>
              <a:ext uri="{FF2B5EF4-FFF2-40B4-BE49-F238E27FC236}">
                <a16:creationId xmlns:a16="http://schemas.microsoft.com/office/drawing/2014/main" id="{0C54767E-2AAE-42F4-B6CB-454B11D97C99}"/>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57BFB761-EC71-4251-A7D0-0B5AFEEDDDA6}"/>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1FAF641C-6D88-446F-AE70-4E9D31B8D9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一、密码学简史</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6579382"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（一）古典密码阶段</a:t>
            </a:r>
          </a:p>
        </p:txBody>
      </p:sp>
      <p:grpSp>
        <p:nvGrpSpPr>
          <p:cNvPr id="7" name="组合 6">
            <a:extLst>
              <a:ext uri="{FF2B5EF4-FFF2-40B4-BE49-F238E27FC236}">
                <a16:creationId xmlns:a16="http://schemas.microsoft.com/office/drawing/2014/main" id="{2C3BC5B4-5E9D-4E2C-A957-5E85A0A932EA}"/>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6C006936-0000-4B04-9B94-36DEAF9158CC}"/>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81D38BE9-15E9-4E6B-83B6-47E97CCD60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v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一、密码学简史</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6579382"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（二）近代密码阶段</a:t>
            </a:r>
          </a:p>
        </p:txBody>
      </p:sp>
      <p:grpSp>
        <p:nvGrpSpPr>
          <p:cNvPr id="7" name="组合 6">
            <a:extLst>
              <a:ext uri="{FF2B5EF4-FFF2-40B4-BE49-F238E27FC236}">
                <a16:creationId xmlns:a16="http://schemas.microsoft.com/office/drawing/2014/main" id="{24CCE6CA-3A24-4E07-B7D8-11F23A08CB48}"/>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7757916D-6725-4220-8835-A18AA3CF0512}"/>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0F76ACDA-D476-4287-9E3B-21294319A8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一、密码学简史</a:t>
            </a:r>
          </a:p>
        </p:txBody>
      </p:sp>
      <p:sp>
        <p:nvSpPr>
          <p:cNvPr id="6" name="矩形 5">
            <a:extLst>
              <a:ext uri="{FF2B5EF4-FFF2-40B4-BE49-F238E27FC236}">
                <a16:creationId xmlns:a16="http://schemas.microsoft.com/office/drawing/2014/main" id="{28ECFE34-C2B2-4BD3-ACD7-1478189AC323}"/>
              </a:ext>
            </a:extLst>
          </p:cNvPr>
          <p:cNvSpPr/>
          <p:nvPr userDrawn="1"/>
        </p:nvSpPr>
        <p:spPr>
          <a:xfrm>
            <a:off x="6579382" y="220578"/>
            <a:ext cx="2565126"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（三）现代密码阶段</a:t>
            </a:r>
          </a:p>
        </p:txBody>
      </p:sp>
      <p:grpSp>
        <p:nvGrpSpPr>
          <p:cNvPr id="7" name="组合 6">
            <a:extLst>
              <a:ext uri="{FF2B5EF4-FFF2-40B4-BE49-F238E27FC236}">
                <a16:creationId xmlns:a16="http://schemas.microsoft.com/office/drawing/2014/main" id="{9AC63FE3-17CA-4891-94A5-862D4440EBED}"/>
              </a:ext>
            </a:extLst>
          </p:cNvPr>
          <p:cNvGrpSpPr/>
          <p:nvPr userDrawn="1"/>
        </p:nvGrpSpPr>
        <p:grpSpPr>
          <a:xfrm>
            <a:off x="-108520" y="-63388"/>
            <a:ext cx="9252520" cy="1124930"/>
            <a:chOff x="-108520" y="-63388"/>
            <a:chExt cx="9252520" cy="1124930"/>
          </a:xfrm>
        </p:grpSpPr>
        <p:sp>
          <p:nvSpPr>
            <p:cNvPr id="8" name="矩形 7">
              <a:extLst>
                <a:ext uri="{FF2B5EF4-FFF2-40B4-BE49-F238E27FC236}">
                  <a16:creationId xmlns:a16="http://schemas.microsoft.com/office/drawing/2014/main" id="{3A17CFA2-5C96-4B80-A0F9-6C21004FEE73}"/>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9" name="图片 8">
              <a:extLst>
                <a:ext uri="{FF2B5EF4-FFF2-40B4-BE49-F238E27FC236}">
                  <a16:creationId xmlns:a16="http://schemas.microsoft.com/office/drawing/2014/main" id="{DB2069CA-CA3C-4D7C-8FEF-37229D23A4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0A93A442-F782-4887-8717-5964C533BEB9}" type="datetimeFigureOut">
              <a:rPr lang="en-US"/>
              <a:pPr>
                <a:defRPr/>
              </a:pPr>
              <a:t>3/8/2024</a:t>
            </a:fld>
            <a:endParaRPr lang="en-US"/>
          </a:p>
        </p:txBody>
      </p:sp>
      <p:sp>
        <p:nvSpPr>
          <p:cNvPr id="5" name="页脚占位符 4"/>
          <p:cNvSpPr>
            <a:spLocks noGrp="1"/>
          </p:cNvSpPr>
          <p:nvPr>
            <p:ph type="ftr" sz="quarter" idx="11"/>
          </p:nvPr>
        </p:nvSpPr>
        <p:spPr/>
        <p:txBody>
          <a:bodyPr/>
          <a:lstStyle>
            <a:lvl1pPr algn="ctr" eaLnBrk="0" hangingPunct="0">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12"/>
          </p:nvPr>
        </p:nvSpPr>
        <p:spPr/>
        <p:txBody>
          <a:bodyPr/>
          <a:lstStyle>
            <a:lvl1pPr algn="r">
              <a:defRPr dirty="0"/>
            </a:lvl1pPr>
          </a:lstStyle>
          <a:p>
            <a:pPr>
              <a:defRPr/>
            </a:pPr>
            <a:fld id="{E489A8E5-0E22-4DBA-8B7E-5C1D273BAF3F}" type="slidenum">
              <a:rPr lang="en-US" altLang="zh-CN"/>
              <a:pPr>
                <a:defRPr/>
              </a:pPr>
              <a:t>‹#›</a:t>
            </a:fld>
            <a:endParaRPr lang="en-US" altLang="zh-CN"/>
          </a:p>
        </p:txBody>
      </p:sp>
    </p:spTree>
    <p:extLst>
      <p:ext uri="{BB962C8B-B14F-4D97-AF65-F5344CB8AC3E}">
        <p14:creationId xmlns:p14="http://schemas.microsoft.com/office/powerpoint/2010/main" val="58011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小结</a:t>
            </a:r>
          </a:p>
        </p:txBody>
      </p:sp>
      <p:grpSp>
        <p:nvGrpSpPr>
          <p:cNvPr id="6" name="组合 5">
            <a:extLst>
              <a:ext uri="{FF2B5EF4-FFF2-40B4-BE49-F238E27FC236}">
                <a16:creationId xmlns:a16="http://schemas.microsoft.com/office/drawing/2014/main" id="{5BE8DD9A-B162-4F6F-9334-039B7AE12846}"/>
              </a:ext>
            </a:extLst>
          </p:cNvPr>
          <p:cNvGrpSpPr/>
          <p:nvPr userDrawn="1"/>
        </p:nvGrpSpPr>
        <p:grpSpPr>
          <a:xfrm>
            <a:off x="-108520" y="-63388"/>
            <a:ext cx="9252520" cy="1124930"/>
            <a:chOff x="-108520" y="-63388"/>
            <a:chExt cx="9252520" cy="1124930"/>
          </a:xfrm>
        </p:grpSpPr>
        <p:sp>
          <p:nvSpPr>
            <p:cNvPr id="7" name="矩形 6">
              <a:extLst>
                <a:ext uri="{FF2B5EF4-FFF2-40B4-BE49-F238E27FC236}">
                  <a16:creationId xmlns:a16="http://schemas.microsoft.com/office/drawing/2014/main" id="{0105F2F8-3506-447B-95E1-6BFBA1442F58}"/>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id="{61022F9E-A765-42F2-A2E6-EAE4C67DF1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思考题">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思考题</a:t>
            </a:r>
          </a:p>
        </p:txBody>
      </p:sp>
      <p:grpSp>
        <p:nvGrpSpPr>
          <p:cNvPr id="6" name="组合 5">
            <a:extLst>
              <a:ext uri="{FF2B5EF4-FFF2-40B4-BE49-F238E27FC236}">
                <a16:creationId xmlns:a16="http://schemas.microsoft.com/office/drawing/2014/main" id="{02901039-0707-48BA-80CB-64CAAA021884}"/>
              </a:ext>
            </a:extLst>
          </p:cNvPr>
          <p:cNvGrpSpPr/>
          <p:nvPr userDrawn="1"/>
        </p:nvGrpSpPr>
        <p:grpSpPr>
          <a:xfrm>
            <a:off x="-108520" y="-63388"/>
            <a:ext cx="9252520" cy="1124930"/>
            <a:chOff x="-108520" y="-63388"/>
            <a:chExt cx="9252520" cy="1124930"/>
          </a:xfrm>
        </p:grpSpPr>
        <p:sp>
          <p:nvSpPr>
            <p:cNvPr id="7" name="矩形 6">
              <a:extLst>
                <a:ext uri="{FF2B5EF4-FFF2-40B4-BE49-F238E27FC236}">
                  <a16:creationId xmlns:a16="http://schemas.microsoft.com/office/drawing/2014/main" id="{A258A9E3-54E1-45DD-B1A7-480422F1B4AE}"/>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id="{B43471A7-24CC-4C89-AAD1-8CF9396443D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一、密码学简史">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132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一、密码学简史</a:t>
            </a:r>
          </a:p>
        </p:txBody>
      </p:sp>
      <p:grpSp>
        <p:nvGrpSpPr>
          <p:cNvPr id="6" name="组合 5">
            <a:extLst>
              <a:ext uri="{FF2B5EF4-FFF2-40B4-BE49-F238E27FC236}">
                <a16:creationId xmlns:a16="http://schemas.microsoft.com/office/drawing/2014/main" id="{9F02ED11-1E7A-4F6B-8A6A-D2BD5CC1E36E}"/>
              </a:ext>
            </a:extLst>
          </p:cNvPr>
          <p:cNvGrpSpPr/>
          <p:nvPr userDrawn="1"/>
        </p:nvGrpSpPr>
        <p:grpSpPr>
          <a:xfrm>
            <a:off x="-108520" y="-63388"/>
            <a:ext cx="9252520" cy="1124930"/>
            <a:chOff x="-108520" y="-63388"/>
            <a:chExt cx="9252520" cy="1124930"/>
          </a:xfrm>
        </p:grpSpPr>
        <p:sp>
          <p:nvSpPr>
            <p:cNvPr id="7" name="矩形 6">
              <a:extLst>
                <a:ext uri="{FF2B5EF4-FFF2-40B4-BE49-F238E27FC236}">
                  <a16:creationId xmlns:a16="http://schemas.microsoft.com/office/drawing/2014/main" id="{DFDB2BAF-C6DC-470F-BE7A-FBB54784A53D}"/>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id="{C27CF81D-B5F3-45A0-9B62-6F59134B1A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密码学基本概念">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76376"/>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8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grpSp>
        <p:nvGrpSpPr>
          <p:cNvPr id="6" name="组合 5">
            <a:extLst>
              <a:ext uri="{FF2B5EF4-FFF2-40B4-BE49-F238E27FC236}">
                <a16:creationId xmlns:a16="http://schemas.microsoft.com/office/drawing/2014/main" id="{F2AA487E-87AA-4B58-9610-21C9A836D589}"/>
              </a:ext>
            </a:extLst>
          </p:cNvPr>
          <p:cNvGrpSpPr/>
          <p:nvPr userDrawn="1"/>
        </p:nvGrpSpPr>
        <p:grpSpPr>
          <a:xfrm>
            <a:off x="-108520" y="-63388"/>
            <a:ext cx="9252520" cy="1124930"/>
            <a:chOff x="-108520" y="-63388"/>
            <a:chExt cx="9252520" cy="1124930"/>
          </a:xfrm>
        </p:grpSpPr>
        <p:sp>
          <p:nvSpPr>
            <p:cNvPr id="7" name="矩形 6">
              <a:extLst>
                <a:ext uri="{FF2B5EF4-FFF2-40B4-BE49-F238E27FC236}">
                  <a16:creationId xmlns:a16="http://schemas.microsoft.com/office/drawing/2014/main" id="{D647BEA9-4B71-4501-86FF-F4E170C8746D}"/>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id="{7AA58E90-CDB4-4230-85B5-244004F93C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古典加密技术">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0788"/>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19" name="TextBox 18"/>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三、古典加密技术</a:t>
            </a:r>
          </a:p>
        </p:txBody>
      </p:sp>
      <p:grpSp>
        <p:nvGrpSpPr>
          <p:cNvPr id="6" name="组合 5">
            <a:extLst>
              <a:ext uri="{FF2B5EF4-FFF2-40B4-BE49-F238E27FC236}">
                <a16:creationId xmlns:a16="http://schemas.microsoft.com/office/drawing/2014/main" id="{DDC7CCD2-E4CD-41B6-A694-7FF741EDE173}"/>
              </a:ext>
            </a:extLst>
          </p:cNvPr>
          <p:cNvGrpSpPr/>
          <p:nvPr userDrawn="1"/>
        </p:nvGrpSpPr>
        <p:grpSpPr>
          <a:xfrm>
            <a:off x="-108520" y="-63388"/>
            <a:ext cx="9252520" cy="1124930"/>
            <a:chOff x="-108520" y="-63388"/>
            <a:chExt cx="9252520" cy="1124930"/>
          </a:xfrm>
        </p:grpSpPr>
        <p:sp>
          <p:nvSpPr>
            <p:cNvPr id="7" name="矩形 6">
              <a:extLst>
                <a:ext uri="{FF2B5EF4-FFF2-40B4-BE49-F238E27FC236}">
                  <a16:creationId xmlns:a16="http://schemas.microsoft.com/office/drawing/2014/main" id="{C9BE9C78-1873-4C2C-837F-EBF596D197D0}"/>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8" name="图片 7">
              <a:extLst>
                <a:ext uri="{FF2B5EF4-FFF2-40B4-BE49-F238E27FC236}">
                  <a16:creationId xmlns:a16="http://schemas.microsoft.com/office/drawing/2014/main" id="{DAACCAA4-40B7-451B-88B5-88E374C0F8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6" name="矩形 5">
            <a:extLst>
              <a:ext uri="{FF2B5EF4-FFF2-40B4-BE49-F238E27FC236}">
                <a16:creationId xmlns:a16="http://schemas.microsoft.com/office/drawing/2014/main" id="{28ECFE34-C2B2-4BD3-ACD7-1478189AC323}"/>
              </a:ext>
            </a:extLst>
          </p:cNvPr>
          <p:cNvSpPr/>
          <p:nvPr userDrawn="1"/>
        </p:nvSpPr>
        <p:spPr>
          <a:xfrm>
            <a:off x="6300192"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（一）密码系统的定义</a:t>
            </a:r>
          </a:p>
        </p:txBody>
      </p:sp>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grpSp>
        <p:nvGrpSpPr>
          <p:cNvPr id="8" name="组合 7">
            <a:extLst>
              <a:ext uri="{FF2B5EF4-FFF2-40B4-BE49-F238E27FC236}">
                <a16:creationId xmlns:a16="http://schemas.microsoft.com/office/drawing/2014/main" id="{00B8444E-B33E-423E-8207-D1A3AFD5AF11}"/>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631423E8-8F52-4CCF-BF82-1C224B7386AC}"/>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20110E88-BD33-40F4-91CC-B1B29D4A7D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132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sp>
        <p:nvSpPr>
          <p:cNvPr id="4" name="矩形 3">
            <a:extLst>
              <a:ext uri="{FF2B5EF4-FFF2-40B4-BE49-F238E27FC236}">
                <a16:creationId xmlns:a16="http://schemas.microsoft.com/office/drawing/2014/main" id="{0ACA5C4D-8609-4ADF-9752-D6DEC023C221}"/>
              </a:ext>
            </a:extLst>
          </p:cNvPr>
          <p:cNvSpPr/>
          <p:nvPr userDrawn="1"/>
        </p:nvSpPr>
        <p:spPr>
          <a:xfrm>
            <a:off x="6300192"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（二）密码系统的要求</a:t>
            </a:r>
          </a:p>
        </p:txBody>
      </p:sp>
      <p:grpSp>
        <p:nvGrpSpPr>
          <p:cNvPr id="8" name="组合 7">
            <a:extLst>
              <a:ext uri="{FF2B5EF4-FFF2-40B4-BE49-F238E27FC236}">
                <a16:creationId xmlns:a16="http://schemas.microsoft.com/office/drawing/2014/main" id="{D604531D-5987-4433-9337-C2862151A8BF}"/>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5B974986-36BF-4388-B5DD-902E600E69FF}"/>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FAEFFEE6-A963-4F73-AFB4-990C745636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1324"/>
            <a:ext cx="8229600" cy="4824000"/>
          </a:xfrm>
        </p:spPr>
        <p:txBody>
          <a:bodyPr/>
          <a:lstStyle>
            <a:lvl1pPr>
              <a:lnSpc>
                <a:spcPct val="120000"/>
              </a:lnSpc>
              <a:spcBef>
                <a:spcPts val="600"/>
              </a:spcBef>
              <a:defRPr sz="3200" b="1">
                <a:latin typeface="Times New Roman" pitchFamily="18" charset="0"/>
                <a:ea typeface="黑体" pitchFamily="49" charset="-122"/>
                <a:cs typeface="Times New Roman" pitchFamily="18" charset="0"/>
              </a:defRPr>
            </a:lvl1pPr>
            <a:lvl2pPr marL="720000" indent="-270000">
              <a:lnSpc>
                <a:spcPct val="120000"/>
              </a:lnSpc>
              <a:spcBef>
                <a:spcPts val="600"/>
              </a:spcBef>
              <a:defRPr sz="2800" b="1">
                <a:latin typeface="Times New Roman" pitchFamily="18" charset="0"/>
                <a:ea typeface="黑体" pitchFamily="49" charset="-122"/>
                <a:cs typeface="Times New Roman" pitchFamily="18" charset="0"/>
              </a:defRPr>
            </a:lvl2pPr>
            <a:lvl3pPr marL="1080000" indent="-270000">
              <a:lnSpc>
                <a:spcPct val="120000"/>
              </a:lnSpc>
              <a:spcBef>
                <a:spcPts val="600"/>
              </a:spcBef>
              <a:defRPr sz="2400" b="1">
                <a:latin typeface="Times New Roman" pitchFamily="18" charset="0"/>
                <a:ea typeface="黑体" pitchFamily="49" charset="-122"/>
                <a:cs typeface="Times New Roman" pitchFamily="18" charset="0"/>
              </a:defRPr>
            </a:lvl3pPr>
            <a:lvl4pPr>
              <a:defRPr>
                <a:latin typeface="Times New Roman" pitchFamily="18" charset="0"/>
                <a:ea typeface="黑体" pitchFamily="49" charset="-122"/>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190467" name="Picture 3" descr="C:\Users\shenxuan\Desktop\图片1-2.png"/>
          <p:cNvPicPr>
            <a:picLocks noChangeAspect="1" noChangeArrowheads="1"/>
          </p:cNvPicPr>
          <p:nvPr userDrawn="1"/>
        </p:nvPicPr>
        <p:blipFill>
          <a:blip r:embed="rId2"/>
          <a:srcRect/>
          <a:stretch>
            <a:fillRect/>
          </a:stretch>
        </p:blipFill>
        <p:spPr bwMode="auto">
          <a:xfrm>
            <a:off x="0" y="6507210"/>
            <a:ext cx="9155113" cy="390525"/>
          </a:xfrm>
          <a:prstGeom prst="rect">
            <a:avLst/>
          </a:prstGeom>
          <a:noFill/>
        </p:spPr>
      </p:pic>
      <p:sp>
        <p:nvSpPr>
          <p:cNvPr id="7" name="TextBox 6"/>
          <p:cNvSpPr txBox="1"/>
          <p:nvPr userDrawn="1"/>
        </p:nvSpPr>
        <p:spPr>
          <a:xfrm>
            <a:off x="1103265" y="179343"/>
            <a:ext cx="4089456" cy="523220"/>
          </a:xfrm>
          <a:prstGeom prst="rect">
            <a:avLst/>
          </a:prstGeom>
          <a:noFill/>
        </p:spPr>
        <p:txBody>
          <a:bodyPr wrap="square" rtlCol="0">
            <a:spAutoFit/>
          </a:bodyPr>
          <a:lstStyle/>
          <a:p>
            <a:r>
              <a:rPr lang="zh-CN" altLang="en-US" dirty="0">
                <a:solidFill>
                  <a:srgbClr val="008000"/>
                </a:solidFill>
                <a:latin typeface="方正大黑简体" pitchFamily="65" charset="-122"/>
                <a:ea typeface="方正大黑简体" pitchFamily="65" charset="-122"/>
              </a:rPr>
              <a:t>二、密码学基本概念</a:t>
            </a:r>
          </a:p>
        </p:txBody>
      </p:sp>
      <p:sp>
        <p:nvSpPr>
          <p:cNvPr id="4" name="矩形 3">
            <a:extLst>
              <a:ext uri="{FF2B5EF4-FFF2-40B4-BE49-F238E27FC236}">
                <a16:creationId xmlns:a16="http://schemas.microsoft.com/office/drawing/2014/main" id="{0ACA5C4D-8609-4ADF-9752-D6DEC023C221}"/>
              </a:ext>
            </a:extLst>
          </p:cNvPr>
          <p:cNvSpPr/>
          <p:nvPr userDrawn="1"/>
        </p:nvSpPr>
        <p:spPr>
          <a:xfrm>
            <a:off x="6300192" y="220578"/>
            <a:ext cx="2829621" cy="40011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fontAlgn="auto">
              <a:spcBef>
                <a:spcPts val="0"/>
              </a:spcBef>
              <a:spcAft>
                <a:spcPts val="0"/>
              </a:spcAft>
              <a:defRPr/>
            </a:pPr>
            <a:r>
              <a:rPr lang="zh-CN" altLang="en-US" sz="2000" kern="0"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（三）密码系统的分类</a:t>
            </a:r>
          </a:p>
        </p:txBody>
      </p:sp>
      <p:grpSp>
        <p:nvGrpSpPr>
          <p:cNvPr id="8" name="组合 7">
            <a:extLst>
              <a:ext uri="{FF2B5EF4-FFF2-40B4-BE49-F238E27FC236}">
                <a16:creationId xmlns:a16="http://schemas.microsoft.com/office/drawing/2014/main" id="{A3CBCE28-9638-431A-8358-C1D26F8B11E2}"/>
              </a:ext>
            </a:extLst>
          </p:cNvPr>
          <p:cNvGrpSpPr/>
          <p:nvPr userDrawn="1"/>
        </p:nvGrpSpPr>
        <p:grpSpPr>
          <a:xfrm>
            <a:off x="-108520" y="-63388"/>
            <a:ext cx="9252520" cy="1124930"/>
            <a:chOff x="-108520" y="-63388"/>
            <a:chExt cx="9252520" cy="1124930"/>
          </a:xfrm>
        </p:grpSpPr>
        <p:sp>
          <p:nvSpPr>
            <p:cNvPr id="9" name="矩形 8">
              <a:extLst>
                <a:ext uri="{FF2B5EF4-FFF2-40B4-BE49-F238E27FC236}">
                  <a16:creationId xmlns:a16="http://schemas.microsoft.com/office/drawing/2014/main" id="{0C228FEA-A20A-4127-9C32-B0B7AA33A4CA}"/>
                </a:ext>
              </a:extLst>
            </p:cNvPr>
            <p:cNvSpPr/>
            <p:nvPr userDrawn="1"/>
          </p:nvSpPr>
          <p:spPr bwMode="auto">
            <a:xfrm>
              <a:off x="0" y="656693"/>
              <a:ext cx="9144000" cy="216024"/>
            </a:xfrm>
            <a:prstGeom prst="rect">
              <a:avLst/>
            </a:prstGeom>
            <a:solidFill>
              <a:srgbClr val="33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pic>
          <p:nvPicPr>
            <p:cNvPr id="10" name="图片 9">
              <a:extLst>
                <a:ext uri="{FF2B5EF4-FFF2-40B4-BE49-F238E27FC236}">
                  <a16:creationId xmlns:a16="http://schemas.microsoft.com/office/drawing/2014/main" id="{0FD850E8-A293-4E20-A7CA-580460BFD2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20" y="-63388"/>
              <a:ext cx="1124930" cy="1124930"/>
            </a:xfrm>
            <a:prstGeom prst="rect">
              <a:avLst/>
            </a:prstGeom>
          </p:spPr>
        </p:pic>
      </p:grpSp>
    </p:spTree>
    <p:extLst>
      <p:ext uri="{BB962C8B-B14F-4D97-AF65-F5344CB8AC3E}">
        <p14:creationId xmlns:p14="http://schemas.microsoft.com/office/powerpoint/2010/main" val="3281101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81994" name="Rectangle 42"/>
          <p:cNvSpPr>
            <a:spLocks noGrp="1" noChangeArrowheads="1"/>
          </p:cNvSpPr>
          <p:nvPr>
            <p:ph type="title"/>
          </p:nvPr>
        </p:nvSpPr>
        <p:spPr bwMode="auto">
          <a:xfrm>
            <a:off x="457200" y="434934"/>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381995" name="Rectangle 43"/>
          <p:cNvSpPr>
            <a:spLocks noGrp="1" noChangeArrowheads="1"/>
          </p:cNvSpPr>
          <p:nvPr>
            <p:ph type="body" idx="1"/>
          </p:nvPr>
        </p:nvSpPr>
        <p:spPr bwMode="auto">
          <a:xfrm>
            <a:off x="457200" y="1600200"/>
            <a:ext cx="8229600" cy="50419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 bg1="dk2" tx1="lt1" bg2="dk1" tx2="lt2" accent1="accent1" accent2="accent2" accent3="accent3" accent4="accent4" accent5="accent5" accent6="accent6" hlink="hlink" folHlink="folHlink"/>
  <p:sldLayoutIdLst>
    <p:sldLayoutId id="2147484296" r:id="rId1"/>
    <p:sldLayoutId id="2147484293" r:id="rId2"/>
    <p:sldLayoutId id="2147484294" r:id="rId3"/>
    <p:sldLayoutId id="2147484281" r:id="rId4"/>
    <p:sldLayoutId id="2147484285" r:id="rId5"/>
    <p:sldLayoutId id="2147484290" r:id="rId6"/>
    <p:sldLayoutId id="2147484286" r:id="rId7"/>
    <p:sldLayoutId id="2147484297" r:id="rId8"/>
    <p:sldLayoutId id="2147484317" r:id="rId9"/>
    <p:sldLayoutId id="2147484318" r:id="rId10"/>
    <p:sldLayoutId id="2147484287" r:id="rId11"/>
    <p:sldLayoutId id="2147484288" r:id="rId12"/>
    <p:sldLayoutId id="2147484291" r:id="rId13"/>
    <p:sldLayoutId id="2147484292" r:id="rId14"/>
    <p:sldLayoutId id="2147484289" r:id="rId15"/>
    <p:sldLayoutId id="2147484282" r:id="rId16"/>
    <p:sldLayoutId id="2147484283" r:id="rId17"/>
    <p:sldLayoutId id="2147484284" r:id="rId18"/>
    <p:sldLayoutId id="2147484319" r:id="rId19"/>
  </p:sldLayoutIdLst>
  <p:txStyles>
    <p:titleStyle>
      <a:lvl1pPr algn="ctr" rtl="0" eaLnBrk="0" fontAlgn="base" hangingPunct="0">
        <a:spcBef>
          <a:spcPct val="0"/>
        </a:spcBef>
        <a:spcAft>
          <a:spcPct val="0"/>
        </a:spcAft>
        <a:defRPr sz="4000" b="1">
          <a:solidFill>
            <a:srgbClr val="000000"/>
          </a:solidFill>
          <a:effectLst/>
          <a:latin typeface="Times New Roman" pitchFamily="18" charset="0"/>
          <a:ea typeface="黑体" pitchFamily="49" charset="-122"/>
          <a:cs typeface="Times New Roman" pitchFamily="18"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lnSpc>
          <a:spcPct val="120000"/>
        </a:lnSpc>
        <a:spcBef>
          <a:spcPts val="600"/>
        </a:spcBef>
        <a:spcAft>
          <a:spcPct val="0"/>
        </a:spcAft>
        <a:buClr>
          <a:schemeClr val="hlink"/>
        </a:buClr>
        <a:buSzPct val="90000"/>
        <a:buFont typeface="Wingdings" pitchFamily="2" charset="2"/>
        <a:buBlip>
          <a:blip r:embed="rId21"/>
        </a:buBlip>
        <a:defRPr sz="3200" b="1">
          <a:solidFill>
            <a:srgbClr val="000000"/>
          </a:solidFill>
          <a:effectLst/>
          <a:latin typeface="Times New Roman" pitchFamily="18" charset="0"/>
          <a:ea typeface="黑体" pitchFamily="49" charset="-122"/>
          <a:cs typeface="Times New Roman" pitchFamily="18" charset="0"/>
        </a:defRPr>
      </a:lvl1pPr>
      <a:lvl2pPr marL="742950" indent="-285750" algn="l" rtl="0" eaLnBrk="0" fontAlgn="base" hangingPunct="0">
        <a:lnSpc>
          <a:spcPct val="120000"/>
        </a:lnSpc>
        <a:spcBef>
          <a:spcPts val="600"/>
        </a:spcBef>
        <a:spcAft>
          <a:spcPct val="0"/>
        </a:spcAft>
        <a:buClr>
          <a:srgbClr val="00B050"/>
        </a:buClr>
        <a:buFont typeface="Wingdings" pitchFamily="2" charset="2"/>
        <a:buChar char="l"/>
        <a:defRPr sz="2800" b="1">
          <a:solidFill>
            <a:srgbClr val="000000"/>
          </a:solidFill>
          <a:effectLst/>
          <a:latin typeface="Times New Roman" pitchFamily="18" charset="0"/>
          <a:ea typeface="黑体" pitchFamily="49" charset="-122"/>
          <a:cs typeface="Times New Roman" pitchFamily="18" charset="0"/>
        </a:defRPr>
      </a:lvl2pPr>
      <a:lvl3pPr marL="1143000" indent="-228600" algn="l" rtl="0" eaLnBrk="0" fontAlgn="base" hangingPunct="0">
        <a:lnSpc>
          <a:spcPct val="120000"/>
        </a:lnSpc>
        <a:spcBef>
          <a:spcPts val="600"/>
        </a:spcBef>
        <a:spcAft>
          <a:spcPct val="0"/>
        </a:spcAft>
        <a:buClr>
          <a:schemeClr val="accent2"/>
        </a:buClr>
        <a:buSzPct val="90000"/>
        <a:buFont typeface="Wingdings" pitchFamily="2" charset="2"/>
        <a:buBlip>
          <a:blip r:embed="rId22"/>
        </a:buBlip>
        <a:defRPr sz="2400" b="1">
          <a:solidFill>
            <a:srgbClr val="000000"/>
          </a:solidFill>
          <a:effectLst/>
          <a:latin typeface="Times New Roman" pitchFamily="18" charset="0"/>
          <a:ea typeface="黑体" pitchFamily="49" charset="-122"/>
          <a:cs typeface="Times New Roman" pitchFamily="18" charset="0"/>
        </a:defRPr>
      </a:lvl3pPr>
      <a:lvl4pPr marL="1600200" indent="-228600" algn="l" rtl="0" eaLnBrk="0" fontAlgn="base" hangingPunct="0">
        <a:lnSpc>
          <a:spcPct val="120000"/>
        </a:lnSpc>
        <a:spcBef>
          <a:spcPts val="600"/>
        </a:spcBef>
        <a:spcAft>
          <a:spcPct val="0"/>
        </a:spcAft>
        <a:buFont typeface="Wingdings" pitchFamily="2" charset="2"/>
        <a:buChar char="Ø"/>
        <a:defRPr sz="2000" b="1">
          <a:solidFill>
            <a:srgbClr val="000000"/>
          </a:solidFill>
          <a:effectLst/>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23"/>
        </a:buBlip>
        <a:defRPr sz="2000" b="1">
          <a:solidFill>
            <a:srgbClr val="000000"/>
          </a:solidFill>
          <a:effectLst/>
          <a:latin typeface="黑体" pitchFamily="49" charset="-122"/>
          <a:ea typeface="黑体" pitchFamily="49" charset="-122"/>
        </a:defRPr>
      </a:lvl5pPr>
      <a:lvl6pPr marL="2514600" indent="-228600" algn="l" rtl="0" fontAlgn="base">
        <a:spcBef>
          <a:spcPct val="20000"/>
        </a:spcBef>
        <a:spcAft>
          <a:spcPct val="0"/>
        </a:spcAft>
        <a:buClr>
          <a:schemeClr val="folHlink"/>
        </a:buClr>
        <a:buSzPct val="90000"/>
        <a:buFont typeface="Wingdings" pitchFamily="2" charset="2"/>
        <a:buBlip>
          <a:blip r:embed="rId23"/>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itchFamily="2" charset="2"/>
        <a:buBlip>
          <a:blip r:embed="rId23"/>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itchFamily="2" charset="2"/>
        <a:buBlip>
          <a:blip r:embed="rId23"/>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itchFamily="2" charset="2"/>
        <a:buBlip>
          <a:blip r:embed="rId23"/>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eg"/><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07.xml"/><Relationship Id="rId1" Type="http://schemas.openxmlformats.org/officeDocument/2006/relationships/slideLayout" Target="../slideLayouts/slideLayout14.xml"/><Relationship Id="rId6" Type="http://schemas.openxmlformats.org/officeDocument/2006/relationships/image" Target="../media/image75.wmf"/><Relationship Id="rId5" Type="http://schemas.openxmlformats.org/officeDocument/2006/relationships/oleObject" Target="../embeddings/oleObject9.bin"/><Relationship Id="rId4" Type="http://schemas.openxmlformats.org/officeDocument/2006/relationships/image" Target="../media/image74.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08.xml"/><Relationship Id="rId1" Type="http://schemas.openxmlformats.org/officeDocument/2006/relationships/slideLayout" Target="../slideLayouts/slideLayout14.xml"/><Relationship Id="rId6" Type="http://schemas.openxmlformats.org/officeDocument/2006/relationships/image" Target="../media/image75.wmf"/><Relationship Id="rId5" Type="http://schemas.openxmlformats.org/officeDocument/2006/relationships/oleObject" Target="../embeddings/oleObject9.bin"/><Relationship Id="rId4" Type="http://schemas.openxmlformats.org/officeDocument/2006/relationships/image" Target="../media/image74.wmf"/></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www.xat.nl/enigma/" TargetMode="External"/><Relationship Id="rId2" Type="http://schemas.openxmlformats.org/officeDocument/2006/relationships/notesSlide" Target="../notesSlides/notesSlide110.xml"/><Relationship Id="rId1" Type="http://schemas.openxmlformats.org/officeDocument/2006/relationships/slideLayout" Target="../slideLayouts/slideLayout19.xml"/><Relationship Id="rId6" Type="http://schemas.openxmlformats.org/officeDocument/2006/relationships/hyperlink" Target="http://www.hiencode.com/" TargetMode="External"/><Relationship Id="rId5" Type="http://schemas.openxmlformats.org/officeDocument/2006/relationships/hyperlink" Target="http://www.rsasecurity.com/rsalabs/faq" TargetMode="External"/><Relationship Id="rId4" Type="http://schemas.openxmlformats.org/officeDocument/2006/relationships/hyperlink" Target="http://www.ellsbury.com/enigmabombe.htm"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2.jp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48.wmf"/><Relationship Id="rId5" Type="http://schemas.openxmlformats.org/officeDocument/2006/relationships/oleObject" Target="../embeddings/oleObject2.bin"/><Relationship Id="rId4" Type="http://schemas.openxmlformats.org/officeDocument/2006/relationships/image" Target="../media/image47.wmf"/></Relationships>
</file>

<file path=ppt/slides/_rels/slide82.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51.wmf"/><Relationship Id="rId5" Type="http://schemas.openxmlformats.org/officeDocument/2006/relationships/oleObject" Target="../embeddings/oleObject5.bin"/><Relationship Id="rId4" Type="http://schemas.openxmlformats.org/officeDocument/2006/relationships/image" Target="../media/image5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53.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1016732"/>
            <a:ext cx="7828094" cy="461665"/>
          </a:xfrm>
          <a:prstGeom prst="rect">
            <a:avLst/>
          </a:prstGeom>
          <a:noFill/>
        </p:spPr>
        <p:txBody>
          <a:bodyPr wrap="square" rtlCol="0">
            <a:spAutoFit/>
          </a:bodyPr>
          <a:lstStyle/>
          <a:p>
            <a:r>
              <a:rPr lang="zh-CN" altLang="en-US" sz="2400" dirty="0">
                <a:solidFill>
                  <a:srgbClr val="000000"/>
                </a:solidFill>
              </a:rPr>
              <a:t>课程考核方式：考试  （期末</a:t>
            </a:r>
            <a:r>
              <a:rPr lang="en-US" altLang="zh-CN" sz="2400" dirty="0">
                <a:solidFill>
                  <a:srgbClr val="000000"/>
                </a:solidFill>
              </a:rPr>
              <a:t>60% </a:t>
            </a:r>
            <a:r>
              <a:rPr lang="zh-CN" altLang="en-US" sz="2400" dirty="0">
                <a:solidFill>
                  <a:srgbClr val="000000"/>
                </a:solidFill>
              </a:rPr>
              <a:t>期中</a:t>
            </a:r>
            <a:r>
              <a:rPr lang="en-US" altLang="zh-CN" sz="2400" dirty="0">
                <a:solidFill>
                  <a:srgbClr val="000000"/>
                </a:solidFill>
              </a:rPr>
              <a:t>10% </a:t>
            </a:r>
            <a:r>
              <a:rPr lang="zh-CN" altLang="en-US" sz="2400" dirty="0">
                <a:solidFill>
                  <a:srgbClr val="000000"/>
                </a:solidFill>
              </a:rPr>
              <a:t>平时</a:t>
            </a:r>
            <a:r>
              <a:rPr lang="en-US" altLang="zh-CN" sz="2400" dirty="0">
                <a:solidFill>
                  <a:srgbClr val="000000"/>
                </a:solidFill>
              </a:rPr>
              <a:t>30%</a:t>
            </a:r>
            <a:r>
              <a:rPr lang="zh-CN" altLang="en-US" sz="2400" dirty="0">
                <a:solidFill>
                  <a:srgbClr val="000000"/>
                </a:solidFill>
              </a:rPr>
              <a:t>）</a:t>
            </a:r>
          </a:p>
        </p:txBody>
      </p:sp>
      <p:pic>
        <p:nvPicPr>
          <p:cNvPr id="3" name="Picture 3" descr="《密码学手册》封面"/>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4917" y="1663021"/>
            <a:ext cx="2628292" cy="365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663021"/>
            <a:ext cx="2575825" cy="36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714" y="1663021"/>
            <a:ext cx="2590874" cy="3656394"/>
          </a:xfrm>
          <a:prstGeom prst="rect">
            <a:avLst/>
          </a:prstGeom>
        </p:spPr>
      </p:pic>
    </p:spTree>
    <p:extLst>
      <p:ext uri="{BB962C8B-B14F-4D97-AF65-F5344CB8AC3E}">
        <p14:creationId xmlns:p14="http://schemas.microsoft.com/office/powerpoint/2010/main" val="28750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a:xfrm>
            <a:off x="457200" y="1521324"/>
            <a:ext cx="8399276" cy="4824000"/>
          </a:xfrm>
        </p:spPr>
        <p:txBody>
          <a:bodyPr/>
          <a:lstStyle/>
          <a:p>
            <a:r>
              <a:rPr lang="zh-CN" altLang="en-US" dirty="0">
                <a:solidFill>
                  <a:schemeClr val="accent5">
                    <a:lumMod val="50000"/>
                  </a:schemeClr>
                </a:solidFill>
              </a:rPr>
              <a:t>密码学古老又年轻</a:t>
            </a:r>
            <a:endParaRPr lang="en-US" altLang="zh-CN" dirty="0">
              <a:solidFill>
                <a:schemeClr val="accent5">
                  <a:lumMod val="50000"/>
                </a:schemeClr>
              </a:solidFill>
            </a:endParaRPr>
          </a:p>
          <a:p>
            <a:pPr lvl="1"/>
            <a:r>
              <a:rPr lang="zh-CN" altLang="en-US" dirty="0"/>
              <a:t>古老</a:t>
            </a:r>
            <a:endParaRPr lang="en-US" altLang="zh-CN" dirty="0"/>
          </a:p>
          <a:p>
            <a:pPr lvl="1">
              <a:buNone/>
            </a:pPr>
            <a:r>
              <a:rPr lang="zh-CN" altLang="en-US" dirty="0">
                <a:latin typeface="黑体" pitchFamily="49" charset="-122"/>
                <a:ea typeface="黑体" pitchFamily="49" charset="-122"/>
              </a:rPr>
              <a:t>“人类使用密码的历史几乎与使用文字的时间一样长”。</a:t>
            </a:r>
            <a:endParaRPr lang="en-US" altLang="zh-CN" dirty="0">
              <a:latin typeface="黑体" pitchFamily="49" charset="-122"/>
              <a:ea typeface="黑体" pitchFamily="49" charset="-122"/>
            </a:endParaRPr>
          </a:p>
          <a:p>
            <a:pPr lvl="1">
              <a:buNone/>
            </a:pPr>
            <a:r>
              <a:rPr lang="en-US" altLang="zh-CN" dirty="0"/>
              <a:t>			                    ——《</a:t>
            </a:r>
            <a:r>
              <a:rPr lang="zh-CN" altLang="en-US" dirty="0"/>
              <a:t>破译者</a:t>
            </a:r>
            <a:r>
              <a:rPr lang="en-US" altLang="zh-CN" dirty="0"/>
              <a:t>》</a:t>
            </a:r>
            <a:r>
              <a:rPr lang="zh-CN" altLang="en-US" dirty="0"/>
              <a:t>，戴维</a:t>
            </a:r>
            <a:r>
              <a:rPr lang="en-US" dirty="0"/>
              <a:t>·</a:t>
            </a:r>
            <a:r>
              <a:rPr lang="zh-CN" altLang="en-US" dirty="0"/>
              <a:t>卡恩</a:t>
            </a:r>
            <a:endParaRPr lang="en-US" altLang="zh-CN" dirty="0"/>
          </a:p>
          <a:p>
            <a:pPr lvl="1"/>
            <a:r>
              <a:rPr lang="zh-CN" altLang="en-US" dirty="0"/>
              <a:t>年轻</a:t>
            </a:r>
            <a:endParaRPr lang="en-US" altLang="zh-CN" dirty="0"/>
          </a:p>
          <a:p>
            <a:pPr lvl="1">
              <a:buNone/>
            </a:pPr>
            <a:r>
              <a:rPr lang="en-US" dirty="0"/>
              <a:t>   20</a:t>
            </a:r>
            <a:r>
              <a:rPr lang="zh-CN" altLang="en-US" dirty="0"/>
              <a:t>世纪</a:t>
            </a:r>
            <a:r>
              <a:rPr lang="en-US" dirty="0"/>
              <a:t>70</a:t>
            </a:r>
            <a:r>
              <a:rPr lang="zh-CN" altLang="en-US" dirty="0"/>
              <a:t>年代中期后，密码学才成为一门学科。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03">
                                            <p:txEl>
                                              <p:pRg st="1" end="1"/>
                                            </p:txEl>
                                          </p:spTgt>
                                        </p:tgtEl>
                                        <p:attrNameLst>
                                          <p:attrName>style.visibility</p:attrName>
                                        </p:attrNameLst>
                                      </p:cBhvr>
                                      <p:to>
                                        <p:strVal val="visible"/>
                                      </p:to>
                                    </p:set>
                                    <p:animEffect transition="in" filter="fade">
                                      <p:cBhvr>
                                        <p:cTn id="7" dur="500"/>
                                        <p:tgtEl>
                                          <p:spTgt spid="30720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203">
                                            <p:txEl>
                                              <p:pRg st="2" end="2"/>
                                            </p:txEl>
                                          </p:spTgt>
                                        </p:tgtEl>
                                        <p:attrNameLst>
                                          <p:attrName>style.visibility</p:attrName>
                                        </p:attrNameLst>
                                      </p:cBhvr>
                                      <p:to>
                                        <p:strVal val="visible"/>
                                      </p:to>
                                    </p:set>
                                    <p:animEffect transition="in" filter="fade">
                                      <p:cBhvr>
                                        <p:cTn id="10" dur="500"/>
                                        <p:tgtEl>
                                          <p:spTgt spid="30720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203">
                                            <p:txEl>
                                              <p:pRg st="3" end="3"/>
                                            </p:txEl>
                                          </p:spTgt>
                                        </p:tgtEl>
                                        <p:attrNameLst>
                                          <p:attrName>style.visibility</p:attrName>
                                        </p:attrNameLst>
                                      </p:cBhvr>
                                      <p:to>
                                        <p:strVal val="visible"/>
                                      </p:to>
                                    </p:set>
                                    <p:animEffect transition="in" filter="fade">
                                      <p:cBhvr>
                                        <p:cTn id="13" dur="500"/>
                                        <p:tgtEl>
                                          <p:spTgt spid="30720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0720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07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5688DB9-273E-D8DF-E9C9-64EDB4F93AC3}"/>
              </a:ext>
            </a:extLst>
          </p:cNvPr>
          <p:cNvPicPr>
            <a:picLocks noGrp="1" noChangeAspect="1"/>
          </p:cNvPicPr>
          <p:nvPr>
            <p:ph idx="1"/>
          </p:nvPr>
        </p:nvPicPr>
        <p:blipFill>
          <a:blip r:embed="rId3"/>
          <a:stretch>
            <a:fillRect/>
          </a:stretch>
        </p:blipFill>
        <p:spPr>
          <a:xfrm>
            <a:off x="531790" y="1376772"/>
            <a:ext cx="8080420" cy="4824413"/>
          </a:xfrm>
        </p:spPr>
      </p:pic>
    </p:spTree>
    <p:extLst>
      <p:ext uri="{BB962C8B-B14F-4D97-AF65-F5344CB8AC3E}">
        <p14:creationId xmlns:p14="http://schemas.microsoft.com/office/powerpoint/2010/main" val="850858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F55C5BE7-8CF6-434C-1BFE-B62EB5D02F92}"/>
              </a:ext>
            </a:extLst>
          </p:cNvPr>
          <p:cNvPicPr>
            <a:picLocks noGrp="1" noChangeAspect="1"/>
          </p:cNvPicPr>
          <p:nvPr>
            <p:ph idx="1"/>
          </p:nvPr>
        </p:nvPicPr>
        <p:blipFill>
          <a:blip r:embed="rId2"/>
          <a:stretch>
            <a:fillRect/>
          </a:stretch>
        </p:blipFill>
        <p:spPr>
          <a:xfrm>
            <a:off x="359531" y="1028576"/>
            <a:ext cx="8201595" cy="5028716"/>
          </a:xfrm>
        </p:spPr>
      </p:pic>
    </p:spTree>
    <p:extLst>
      <p:ext uri="{BB962C8B-B14F-4D97-AF65-F5344CB8AC3E}">
        <p14:creationId xmlns:p14="http://schemas.microsoft.com/office/powerpoint/2010/main" val="42336448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7998B8F-1799-D04F-24F6-2D2BFD0E5EF6}"/>
              </a:ext>
            </a:extLst>
          </p:cNvPr>
          <p:cNvPicPr>
            <a:picLocks noGrp="1" noChangeAspect="1"/>
          </p:cNvPicPr>
          <p:nvPr>
            <p:ph idx="1"/>
          </p:nvPr>
        </p:nvPicPr>
        <p:blipFill>
          <a:blip r:embed="rId3"/>
          <a:stretch>
            <a:fillRect/>
          </a:stretch>
        </p:blipFill>
        <p:spPr>
          <a:xfrm>
            <a:off x="574469" y="1232756"/>
            <a:ext cx="7995061" cy="4724643"/>
          </a:xfrm>
        </p:spPr>
      </p:pic>
    </p:spTree>
    <p:extLst>
      <p:ext uri="{BB962C8B-B14F-4D97-AF65-F5344CB8AC3E}">
        <p14:creationId xmlns:p14="http://schemas.microsoft.com/office/powerpoint/2010/main" val="855868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5430945-7238-E4FA-AC75-B8BCA7F8E2E1}"/>
              </a:ext>
            </a:extLst>
          </p:cNvPr>
          <p:cNvPicPr>
            <a:picLocks noGrp="1" noChangeAspect="1"/>
          </p:cNvPicPr>
          <p:nvPr>
            <p:ph idx="1"/>
          </p:nvPr>
        </p:nvPicPr>
        <p:blipFill>
          <a:blip r:embed="rId3"/>
          <a:stretch>
            <a:fillRect/>
          </a:stretch>
        </p:blipFill>
        <p:spPr>
          <a:xfrm>
            <a:off x="467544" y="1268760"/>
            <a:ext cx="7899660" cy="4824413"/>
          </a:xfrm>
        </p:spPr>
      </p:pic>
    </p:spTree>
    <p:extLst>
      <p:ext uri="{BB962C8B-B14F-4D97-AF65-F5344CB8AC3E}">
        <p14:creationId xmlns:p14="http://schemas.microsoft.com/office/powerpoint/2010/main" val="109294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774DC7BB-871D-47CB-5E78-0C624F5D0994}"/>
              </a:ext>
            </a:extLst>
          </p:cNvPr>
          <p:cNvPicPr>
            <a:picLocks noGrp="1" noChangeAspect="1"/>
          </p:cNvPicPr>
          <p:nvPr>
            <p:ph idx="1"/>
          </p:nvPr>
        </p:nvPicPr>
        <p:blipFill>
          <a:blip r:embed="rId3"/>
          <a:stretch>
            <a:fillRect/>
          </a:stretch>
        </p:blipFill>
        <p:spPr>
          <a:xfrm>
            <a:off x="396248" y="1124744"/>
            <a:ext cx="8351504" cy="5138344"/>
          </a:xfrm>
        </p:spPr>
      </p:pic>
      <p:pic>
        <p:nvPicPr>
          <p:cNvPr id="8" name="图片 7">
            <a:extLst>
              <a:ext uri="{FF2B5EF4-FFF2-40B4-BE49-F238E27FC236}">
                <a16:creationId xmlns:a16="http://schemas.microsoft.com/office/drawing/2014/main" id="{5E7806CF-80AA-354D-C54E-ACDF0C2CD151}"/>
              </a:ext>
            </a:extLst>
          </p:cNvPr>
          <p:cNvPicPr>
            <a:picLocks noChangeAspect="1"/>
          </p:cNvPicPr>
          <p:nvPr/>
        </p:nvPicPr>
        <p:blipFill>
          <a:blip r:embed="rId4"/>
          <a:stretch>
            <a:fillRect/>
          </a:stretch>
        </p:blipFill>
        <p:spPr>
          <a:xfrm>
            <a:off x="575556" y="4941168"/>
            <a:ext cx="2808312" cy="1110664"/>
          </a:xfrm>
          <a:prstGeom prst="rect">
            <a:avLst/>
          </a:prstGeom>
          <a:ln w="19050">
            <a:solidFill>
              <a:srgbClr val="FF0000"/>
            </a:solidFill>
          </a:ln>
        </p:spPr>
      </p:pic>
      <p:sp>
        <p:nvSpPr>
          <p:cNvPr id="9" name="矩形 8">
            <a:extLst>
              <a:ext uri="{FF2B5EF4-FFF2-40B4-BE49-F238E27FC236}">
                <a16:creationId xmlns:a16="http://schemas.microsoft.com/office/drawing/2014/main" id="{CE9DBFA9-423F-408E-7A81-9924DED02F7C}"/>
              </a:ext>
            </a:extLst>
          </p:cNvPr>
          <p:cNvSpPr/>
          <p:nvPr/>
        </p:nvSpPr>
        <p:spPr bwMode="auto">
          <a:xfrm>
            <a:off x="4319972" y="2564904"/>
            <a:ext cx="576064" cy="21602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Tree>
    <p:extLst>
      <p:ext uri="{BB962C8B-B14F-4D97-AF65-F5344CB8AC3E}">
        <p14:creationId xmlns:p14="http://schemas.microsoft.com/office/powerpoint/2010/main" val="214126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9B7752B3-3D79-2201-33DE-B1B083533C71}"/>
              </a:ext>
            </a:extLst>
          </p:cNvPr>
          <p:cNvPicPr>
            <a:picLocks noGrp="1" noChangeAspect="1"/>
          </p:cNvPicPr>
          <p:nvPr>
            <p:ph idx="1"/>
          </p:nvPr>
        </p:nvPicPr>
        <p:blipFill>
          <a:blip r:embed="rId2"/>
          <a:stretch>
            <a:fillRect/>
          </a:stretch>
        </p:blipFill>
        <p:spPr>
          <a:xfrm>
            <a:off x="449542" y="1160748"/>
            <a:ext cx="8244916" cy="5024769"/>
          </a:xfrm>
        </p:spPr>
      </p:pic>
    </p:spTree>
    <p:extLst>
      <p:ext uri="{BB962C8B-B14F-4D97-AF65-F5344CB8AC3E}">
        <p14:creationId xmlns:p14="http://schemas.microsoft.com/office/powerpoint/2010/main" val="2098371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728245D-D111-C256-4BDF-2B5F9153C7CF}"/>
              </a:ext>
            </a:extLst>
          </p:cNvPr>
          <p:cNvPicPr>
            <a:picLocks noGrp="1" noChangeAspect="1"/>
          </p:cNvPicPr>
          <p:nvPr>
            <p:ph idx="1"/>
          </p:nvPr>
        </p:nvPicPr>
        <p:blipFill>
          <a:blip r:embed="rId3"/>
          <a:stretch>
            <a:fillRect/>
          </a:stretch>
        </p:blipFill>
        <p:spPr>
          <a:xfrm>
            <a:off x="662878" y="1448780"/>
            <a:ext cx="7818243" cy="4824413"/>
          </a:xfrm>
        </p:spPr>
      </p:pic>
      <p:sp>
        <p:nvSpPr>
          <p:cNvPr id="2" name="矩形 1">
            <a:extLst>
              <a:ext uri="{FF2B5EF4-FFF2-40B4-BE49-F238E27FC236}">
                <a16:creationId xmlns:a16="http://schemas.microsoft.com/office/drawing/2014/main" id="{873676AB-0D6D-E078-7E6A-55680EAC1270}"/>
              </a:ext>
            </a:extLst>
          </p:cNvPr>
          <p:cNvSpPr/>
          <p:nvPr/>
        </p:nvSpPr>
        <p:spPr bwMode="auto">
          <a:xfrm>
            <a:off x="7488324" y="3320988"/>
            <a:ext cx="504056" cy="25202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 name="矩形 2">
            <a:extLst>
              <a:ext uri="{FF2B5EF4-FFF2-40B4-BE49-F238E27FC236}">
                <a16:creationId xmlns:a16="http://schemas.microsoft.com/office/drawing/2014/main" id="{77B21581-A091-3C4C-4991-BFE22F0CCD5C}"/>
              </a:ext>
            </a:extLst>
          </p:cNvPr>
          <p:cNvSpPr/>
          <p:nvPr/>
        </p:nvSpPr>
        <p:spPr bwMode="auto">
          <a:xfrm>
            <a:off x="5292080" y="5283206"/>
            <a:ext cx="504056" cy="25202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5" name="矩形 4">
            <a:extLst>
              <a:ext uri="{FF2B5EF4-FFF2-40B4-BE49-F238E27FC236}">
                <a16:creationId xmlns:a16="http://schemas.microsoft.com/office/drawing/2014/main" id="{DCC7F2D0-1F5F-2E9B-5F02-648037A186D0}"/>
              </a:ext>
            </a:extLst>
          </p:cNvPr>
          <p:cNvSpPr/>
          <p:nvPr/>
        </p:nvSpPr>
        <p:spPr bwMode="auto">
          <a:xfrm>
            <a:off x="5292080" y="5778199"/>
            <a:ext cx="504056" cy="252028"/>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Tree>
    <p:extLst>
      <p:ext uri="{BB962C8B-B14F-4D97-AF65-F5344CB8AC3E}">
        <p14:creationId xmlns:p14="http://schemas.microsoft.com/office/powerpoint/2010/main" val="1171098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B68A4868-B333-83C0-B94E-78D7C7D77792}"/>
              </a:ext>
            </a:extLst>
          </p:cNvPr>
          <p:cNvPicPr>
            <a:picLocks noGrp="1" noChangeAspect="1"/>
          </p:cNvPicPr>
          <p:nvPr>
            <p:ph idx="1"/>
          </p:nvPr>
        </p:nvPicPr>
        <p:blipFill>
          <a:blip r:embed="rId3"/>
          <a:stretch>
            <a:fillRect/>
          </a:stretch>
        </p:blipFill>
        <p:spPr>
          <a:xfrm>
            <a:off x="665566" y="1088740"/>
            <a:ext cx="7812868" cy="5239639"/>
          </a:xfrm>
        </p:spPr>
      </p:pic>
    </p:spTree>
    <p:extLst>
      <p:ext uri="{BB962C8B-B14F-4D97-AF65-F5344CB8AC3E}">
        <p14:creationId xmlns:p14="http://schemas.microsoft.com/office/powerpoint/2010/main" val="11381449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052830"/>
            <a:ext cx="8350250" cy="548005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en-US" altLang="zh-CN" sz="2800" dirty="0">
                <a:sym typeface="+mn-ea"/>
              </a:rPr>
              <a:t>Vigenère</a:t>
            </a:r>
            <a:r>
              <a:rPr lang="zh-CN" altLang="zh-CN" sz="2800" dirty="0">
                <a:sym typeface="+mn-ea"/>
              </a:rPr>
              <a:t>密码分析</a:t>
            </a:r>
            <a:endParaRPr lang="zh-CN" altLang="en-US" sz="2800" dirty="0"/>
          </a:p>
          <a:p>
            <a:pPr lvl="1">
              <a:buFont typeface="Wingdings" panose="05000000000000000000" charset="0"/>
              <a:buChar char="ü"/>
            </a:pPr>
            <a:r>
              <a:rPr lang="zh-CN" altLang="en-US" sz="2000" kern="1200" noProof="0" dirty="0">
                <a:ln>
                  <a:noFill/>
                </a:ln>
                <a:solidFill>
                  <a:srgbClr val="000000"/>
                </a:solidFill>
                <a:effectLst>
                  <a:outerShdw blurRad="38100" dist="38100" dir="2700000" algn="tl">
                    <a:srgbClr val="FFFFFF"/>
                  </a:outerShdw>
                </a:effectLst>
                <a:uLnTx/>
                <a:uFillTx/>
                <a:sym typeface="+mn-ea"/>
              </a:rPr>
              <a:t>恢复密文：根据表格分析密钥为</a:t>
            </a:r>
            <a:r>
              <a:rPr lang="en-US" altLang="zh-CN" sz="2000" kern="1200" noProof="0" dirty="0">
                <a:ln>
                  <a:noFill/>
                </a:ln>
                <a:solidFill>
                  <a:srgbClr val="000000"/>
                </a:solidFill>
                <a:effectLst>
                  <a:outerShdw blurRad="38100" dist="38100" dir="2700000" algn="tl">
                    <a:srgbClr val="FFFFFF"/>
                  </a:outerShdw>
                </a:effectLst>
                <a:uLnTx/>
                <a:uFillTx/>
                <a:sym typeface="+mn-ea"/>
              </a:rPr>
              <a:t>(9,0,13,4,19)</a:t>
            </a:r>
            <a:r>
              <a:rPr lang="zh-CN" altLang="en-US" sz="2000" kern="1200" noProof="0" dirty="0">
                <a:ln>
                  <a:noFill/>
                </a:ln>
                <a:solidFill>
                  <a:srgbClr val="000000"/>
                </a:solidFill>
                <a:effectLst>
                  <a:outerShdw blurRad="38100" dist="38100" dir="2700000" algn="tl">
                    <a:srgbClr val="FFFFFF"/>
                  </a:outerShdw>
                </a:effectLst>
                <a:uLnTx/>
                <a:uFillTx/>
                <a:sym typeface="+mn-ea"/>
              </a:rPr>
              <a:t>，即</a:t>
            </a:r>
            <a:r>
              <a:rPr lang="en-US" altLang="zh-CN" sz="2000" kern="1200" noProof="0" dirty="0">
                <a:ln>
                  <a:noFill/>
                </a:ln>
                <a:solidFill>
                  <a:srgbClr val="000000"/>
                </a:solidFill>
                <a:effectLst>
                  <a:outerShdw blurRad="38100" dist="38100" dir="2700000" algn="tl">
                    <a:srgbClr val="FFFFFF"/>
                  </a:outerShdw>
                </a:effectLst>
                <a:uLnTx/>
                <a:uFillTx/>
                <a:sym typeface="+mn-ea"/>
              </a:rPr>
              <a:t>‘</a:t>
            </a:r>
            <a:r>
              <a:rPr lang="en-US" altLang="zh-CN" sz="2000" kern="1200" noProof="0" dirty="0" err="1">
                <a:ln>
                  <a:noFill/>
                </a:ln>
                <a:solidFill>
                  <a:srgbClr val="000000"/>
                </a:solidFill>
                <a:effectLst>
                  <a:outerShdw blurRad="38100" dist="38100" dir="2700000" algn="tl">
                    <a:srgbClr val="FFFFFF"/>
                  </a:outerShdw>
                </a:effectLst>
                <a:uLnTx/>
                <a:uFillTx/>
                <a:sym typeface="+mn-ea"/>
              </a:rPr>
              <a:t>janet</a:t>
            </a:r>
            <a:r>
              <a:rPr lang="en-US" altLang="zh-CN" sz="2000" kern="1200" noProof="0" dirty="0">
                <a:ln>
                  <a:noFill/>
                </a:ln>
                <a:solidFill>
                  <a:srgbClr val="000000"/>
                </a:solidFill>
                <a:effectLst>
                  <a:outerShdw blurRad="38100" dist="38100" dir="2700000" algn="tl">
                    <a:srgbClr val="FFFFFF"/>
                  </a:outerShdw>
                </a:effectLst>
                <a:uLnTx/>
                <a:uFillTx/>
                <a:sym typeface="+mn-ea"/>
              </a:rPr>
              <a:t>’</a:t>
            </a:r>
          </a:p>
          <a:p>
            <a:pPr lvl="1">
              <a:buFont typeface="Wingdings" panose="05000000000000000000" charset="0"/>
              <a:buChar char="ü"/>
            </a:pPr>
            <a:r>
              <a:rPr lang="zh-CN" altLang="en-US" sz="2000" kern="1200" noProof="0" dirty="0">
                <a:ln>
                  <a:noFill/>
                </a:ln>
                <a:solidFill>
                  <a:srgbClr val="000000"/>
                </a:solidFill>
                <a:effectLst>
                  <a:outerShdw blurRad="38100" dist="38100" dir="2700000" algn="tl">
                    <a:srgbClr val="FFFFFF"/>
                  </a:outerShdw>
                </a:effectLst>
                <a:uLnTx/>
                <a:uFillTx/>
                <a:sym typeface="+mn-ea"/>
              </a:rPr>
              <a:t>可恢复明文如下：</a:t>
            </a:r>
          </a:p>
          <a:p>
            <a:pPr marL="450215" lvl="1" indent="0" latinLnBrk="0">
              <a:lnSpc>
                <a:spcPct val="100000"/>
              </a:lnSpc>
              <a:buFont typeface="Wingdings" panose="05000000000000000000" charset="0"/>
              <a:buNone/>
            </a:pPr>
            <a:r>
              <a:rPr lang="en-US" altLang="zh-CN" sz="2000" kern="1200" noProof="0" dirty="0">
                <a:ln>
                  <a:noFill/>
                </a:ln>
                <a:solidFill>
                  <a:srgbClr val="000000"/>
                </a:solidFill>
                <a:effectLst>
                  <a:outerShdw blurRad="38100" dist="38100" dir="2700000" algn="tl">
                    <a:srgbClr val="FFFFFF"/>
                  </a:outerShdw>
                </a:effectLst>
                <a:uLnTx/>
                <a:uFillTx/>
                <a:sym typeface="+mn-ea"/>
              </a:rPr>
              <a:t>The almond tree was intentative blossom. The days were longer, often ending with magni</a:t>
            </a:r>
            <a:r>
              <a:rPr lang="en-US" altLang="zh-CN" sz="2000" kern="1200" noProof="0" dirty="0">
                <a:ln>
                  <a:noFill/>
                </a:ln>
                <a:solidFill>
                  <a:schemeClr val="bg1">
                    <a:lumMod val="50000"/>
                  </a:schemeClr>
                </a:solidFill>
                <a:effectLst>
                  <a:outerShdw blurRad="38100" dist="38100" dir="2700000" algn="tl">
                    <a:srgbClr val="FFFFFF"/>
                  </a:outerShdw>
                </a:effectLst>
                <a:uLnTx/>
                <a:uFillTx/>
                <a:sym typeface="+mn-ea"/>
              </a:rPr>
              <a:t>f</a:t>
            </a:r>
            <a:r>
              <a:rPr lang="en-US" altLang="zh-CN" sz="2000" kern="1200" noProof="0" dirty="0">
                <a:ln>
                  <a:noFill/>
                </a:ln>
                <a:solidFill>
                  <a:srgbClr val="000000"/>
                </a:solidFill>
                <a:effectLst>
                  <a:outerShdw blurRad="38100" dist="38100" dir="2700000" algn="tl">
                    <a:srgbClr val="FFFFFF"/>
                  </a:outerShdw>
                </a:effectLst>
                <a:uLnTx/>
                <a:uFillTx/>
                <a:sym typeface="+mn-ea"/>
              </a:rPr>
              <a:t>icent evenings of corrugated pink skies. The hunting season was over with houndsand guns put away for six months. The vineyards were busy again as the well-organized farmers treated their vines and the more lackadaisical neighbors hurried to do the pruning they should have done in November.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202879333"/>
              </p:ext>
            </p:extLst>
          </p:nvPr>
        </p:nvGraphicFramePr>
        <p:xfrm>
          <a:off x="299979" y="1565488"/>
          <a:ext cx="8615564" cy="4815840"/>
        </p:xfrm>
        <a:graphic>
          <a:graphicData uri="http://schemas.openxmlformats.org/drawingml/2006/table">
            <a:tbl>
              <a:tblPr firstRow="1" bandRow="1">
                <a:tableStyleId>{5C22544A-7EE6-4342-B048-85BDC9FD1C3A}</a:tableStyleId>
              </a:tblPr>
              <a:tblGrid>
                <a:gridCol w="1497033">
                  <a:extLst>
                    <a:ext uri="{9D8B030D-6E8A-4147-A177-3AD203B41FA5}">
                      <a16:colId xmlns:a16="http://schemas.microsoft.com/office/drawing/2014/main" val="20000"/>
                    </a:ext>
                  </a:extLst>
                </a:gridCol>
                <a:gridCol w="1938340">
                  <a:extLst>
                    <a:ext uri="{9D8B030D-6E8A-4147-A177-3AD203B41FA5}">
                      <a16:colId xmlns:a16="http://schemas.microsoft.com/office/drawing/2014/main" val="20001"/>
                    </a:ext>
                  </a:extLst>
                </a:gridCol>
                <a:gridCol w="1717686">
                  <a:extLst>
                    <a:ext uri="{9D8B030D-6E8A-4147-A177-3AD203B41FA5}">
                      <a16:colId xmlns:a16="http://schemas.microsoft.com/office/drawing/2014/main" val="20002"/>
                    </a:ext>
                  </a:extLst>
                </a:gridCol>
                <a:gridCol w="1744819">
                  <a:extLst>
                    <a:ext uri="{9D8B030D-6E8A-4147-A177-3AD203B41FA5}">
                      <a16:colId xmlns:a16="http://schemas.microsoft.com/office/drawing/2014/main" val="20003"/>
                    </a:ext>
                  </a:extLst>
                </a:gridCol>
                <a:gridCol w="1717686">
                  <a:extLst>
                    <a:ext uri="{9D8B030D-6E8A-4147-A177-3AD203B41FA5}">
                      <a16:colId xmlns:a16="http://schemas.microsoft.com/office/drawing/2014/main" val="20004"/>
                    </a:ext>
                  </a:extLst>
                </a:gridCol>
              </a:tblGrid>
              <a:tr h="370840">
                <a:tc>
                  <a:txBody>
                    <a:bodyPr/>
                    <a:lstStyle/>
                    <a:p>
                      <a:pPr algn="ctr"/>
                      <a:endParaRPr lang="zh-CN" altLang="en-US" sz="2000" dirty="0">
                        <a:latin typeface="Times New Roman" pitchFamily="18" charset="0"/>
                        <a:ea typeface="黑体" pitchFamily="49" charset="-122"/>
                        <a:cs typeface="Times New Roman" pitchFamily="18" charset="0"/>
                      </a:endParaRPr>
                    </a:p>
                  </a:txBody>
                  <a:tcPr anchor="ctr" anchorCtr="1">
                    <a:solidFill>
                      <a:srgbClr val="008000"/>
                    </a:solidFill>
                  </a:tcPr>
                </a:tc>
                <a:tc>
                  <a:txBody>
                    <a:bodyPr/>
                    <a:lstStyle/>
                    <a:p>
                      <a:pPr algn="ctr"/>
                      <a:r>
                        <a:rPr lang="zh-CN" altLang="en-US" sz="2000" dirty="0">
                          <a:latin typeface="Times New Roman" pitchFamily="18" charset="0"/>
                          <a:ea typeface="黑体" pitchFamily="49" charset="-122"/>
                          <a:cs typeface="Times New Roman" pitchFamily="18" charset="0"/>
                        </a:rPr>
                        <a:t>单表替代</a:t>
                      </a:r>
                    </a:p>
                  </a:txBody>
                  <a:tcPr anchor="ctr" anchorCtr="1">
                    <a:solidFill>
                      <a:srgbClr val="008000"/>
                    </a:solidFill>
                  </a:tcPr>
                </a:tc>
                <a:tc>
                  <a:txBody>
                    <a:bodyPr/>
                    <a:lstStyle/>
                    <a:p>
                      <a:pPr algn="ctr"/>
                      <a:r>
                        <a:rPr lang="zh-CN" altLang="en-US" sz="2000" dirty="0">
                          <a:latin typeface="Times New Roman" pitchFamily="18" charset="0"/>
                          <a:ea typeface="黑体" pitchFamily="49" charset="-122"/>
                          <a:cs typeface="Times New Roman" pitchFamily="18" charset="0"/>
                        </a:rPr>
                        <a:t>同音替代</a:t>
                      </a:r>
                    </a:p>
                  </a:txBody>
                  <a:tcPr anchor="ctr" anchorCtr="1">
                    <a:solidFill>
                      <a:srgbClr val="008000"/>
                    </a:solidFill>
                  </a:tcPr>
                </a:tc>
                <a:tc>
                  <a:txBody>
                    <a:bodyPr/>
                    <a:lstStyle/>
                    <a:p>
                      <a:pPr algn="ctr"/>
                      <a:r>
                        <a:rPr lang="zh-CN" altLang="en-US" sz="2000" dirty="0">
                          <a:latin typeface="Times New Roman" pitchFamily="18" charset="0"/>
                          <a:ea typeface="黑体" pitchFamily="49" charset="-122"/>
                          <a:cs typeface="Times New Roman" pitchFamily="18" charset="0"/>
                        </a:rPr>
                        <a:t>多元替代</a:t>
                      </a:r>
                    </a:p>
                  </a:txBody>
                  <a:tcPr anchor="ctr" anchorCtr="1">
                    <a:solidFill>
                      <a:srgbClr val="008000"/>
                    </a:solidFill>
                  </a:tcPr>
                </a:tc>
                <a:tc>
                  <a:txBody>
                    <a:bodyPr/>
                    <a:lstStyle/>
                    <a:p>
                      <a:pPr algn="ctr"/>
                      <a:r>
                        <a:rPr lang="zh-CN" altLang="en-US" sz="2000" dirty="0">
                          <a:latin typeface="Times New Roman" pitchFamily="18" charset="0"/>
                          <a:ea typeface="黑体" pitchFamily="49" charset="-122"/>
                          <a:cs typeface="Times New Roman" pitchFamily="18" charset="0"/>
                        </a:rPr>
                        <a:t>多表替代</a:t>
                      </a:r>
                    </a:p>
                  </a:txBody>
                  <a:tcPr anchor="ctr" anchorCtr="1">
                    <a:solidFill>
                      <a:srgbClr val="008000"/>
                    </a:solidFill>
                  </a:tcPr>
                </a:tc>
                <a:extLst>
                  <a:ext uri="{0D108BD9-81ED-4DB2-BD59-A6C34878D82A}">
                    <a16:rowId xmlns:a16="http://schemas.microsoft.com/office/drawing/2014/main" val="10000"/>
                  </a:ext>
                </a:extLst>
              </a:tr>
              <a:tr h="370840">
                <a:tc>
                  <a:txBody>
                    <a:bodyPr/>
                    <a:lstStyle/>
                    <a:p>
                      <a:r>
                        <a:rPr lang="zh-CN" altLang="en-US" sz="2000" dirty="0">
                          <a:latin typeface="Times New Roman" pitchFamily="18" charset="0"/>
                          <a:ea typeface="黑体" pitchFamily="49" charset="-122"/>
                          <a:cs typeface="Times New Roman" pitchFamily="18" charset="0"/>
                        </a:rPr>
                        <a:t>基本思想</a:t>
                      </a:r>
                    </a:p>
                  </a:txBody>
                  <a:tcPr anchor="ctr" anchorCtr="1"/>
                </a:tc>
                <a:tc>
                  <a:txBody>
                    <a:bodyPr/>
                    <a:lstStyle/>
                    <a:p>
                      <a:pPr algn="ctr"/>
                      <a:r>
                        <a:rPr lang="zh-CN" altLang="en-US" sz="2000" kern="1200" dirty="0">
                          <a:solidFill>
                            <a:schemeClr val="dk1"/>
                          </a:solidFill>
                          <a:latin typeface="Times New Roman" pitchFamily="18" charset="0"/>
                          <a:ea typeface="黑体" pitchFamily="49" charset="-122"/>
                          <a:cs typeface="Times New Roman" pitchFamily="18" charset="0"/>
                        </a:rPr>
                        <a:t>加解密使用固定的替换表</a:t>
                      </a:r>
                      <a:endParaRPr lang="zh-CN" altLang="en-US" sz="2000" dirty="0">
                        <a:latin typeface="Times New Roman" pitchFamily="18" charset="0"/>
                        <a:ea typeface="黑体" pitchFamily="49" charset="-122"/>
                        <a:cs typeface="Times New Roman" pitchFamily="18" charset="0"/>
                      </a:endParaRPr>
                    </a:p>
                  </a:txBody>
                  <a:tcPr anchor="ctr" anchorCtr="1"/>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dk1"/>
                          </a:solidFill>
                          <a:latin typeface="Times New Roman" pitchFamily="18" charset="0"/>
                          <a:ea typeface="黑体" pitchFamily="49" charset="-122"/>
                          <a:cs typeface="Times New Roman" pitchFamily="18" charset="0"/>
                        </a:rPr>
                        <a:t>隐藏明文结构在密文中的信息</a:t>
                      </a:r>
                    </a:p>
                  </a:txBody>
                  <a:tcPr anchor="ctr" anchorCtr="1"/>
                </a:tc>
                <a:tc hMerge="1">
                  <a:txBody>
                    <a:bodyPr/>
                    <a:lstStyle/>
                    <a:p>
                      <a:endParaRPr lang="zh-CN" altLang="en-US" dirty="0"/>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370840">
                <a:tc>
                  <a:txBody>
                    <a:bodyPr/>
                    <a:lstStyle/>
                    <a:p>
                      <a:r>
                        <a:rPr lang="zh-CN" altLang="en-US" sz="2000" dirty="0">
                          <a:latin typeface="Times New Roman" pitchFamily="18" charset="0"/>
                          <a:ea typeface="黑体" pitchFamily="49" charset="-122"/>
                          <a:cs typeface="Times New Roman" pitchFamily="18" charset="0"/>
                        </a:rPr>
                        <a:t>具体办法</a:t>
                      </a:r>
                      <a:endParaRPr lang="en-US" altLang="zh-CN"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替换表按移位、仿射、随机、密钥选择等方式生成</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明文字符替换成不同的密文字符</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明文中的多个字符一起加密</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明文消息采用不同的单表替代</a:t>
                      </a:r>
                      <a:endParaRPr lang="zh-CN" altLang="en-US" sz="2000" dirty="0">
                        <a:latin typeface="Times New Roman" pitchFamily="18" charset="0"/>
                        <a:ea typeface="黑体" pitchFamily="49" charset="-122"/>
                        <a:cs typeface="Times New Roman" pitchFamily="18" charset="0"/>
                      </a:endParaRPr>
                    </a:p>
                  </a:txBody>
                  <a:tcPr anchor="ctr" anchorCtr="1"/>
                </a:tc>
                <a:extLst>
                  <a:ext uri="{0D108BD9-81ED-4DB2-BD59-A6C34878D82A}">
                    <a16:rowId xmlns:a16="http://schemas.microsoft.com/office/drawing/2014/main" val="10002"/>
                  </a:ext>
                </a:extLst>
              </a:tr>
              <a:tr h="370840">
                <a:tc>
                  <a:txBody>
                    <a:bodyPr/>
                    <a:lstStyle/>
                    <a:p>
                      <a:r>
                        <a:rPr lang="zh-CN" altLang="en-US" sz="2000" dirty="0">
                          <a:latin typeface="Times New Roman" pitchFamily="18" charset="0"/>
                          <a:ea typeface="黑体" pitchFamily="49" charset="-122"/>
                          <a:cs typeface="Times New Roman" pitchFamily="18" charset="0"/>
                        </a:rPr>
                        <a:t>代表算法</a:t>
                      </a:r>
                      <a:endParaRPr lang="en-US" altLang="zh-CN" sz="2000" dirty="0">
                        <a:latin typeface="Times New Roman" pitchFamily="18" charset="0"/>
                        <a:ea typeface="黑体" pitchFamily="49" charset="-122"/>
                        <a:cs typeface="Times New Roman" pitchFamily="18" charset="0"/>
                      </a:endParaRPr>
                    </a:p>
                  </a:txBody>
                  <a:tcPr anchor="ctr" anchorCtr="1"/>
                </a:tc>
                <a:tc>
                  <a:txBody>
                    <a:bodyPr/>
                    <a:lstStyle/>
                    <a:p>
                      <a:pPr algn="l"/>
                      <a:r>
                        <a:rPr lang="en-US" altLang="zh-CN" sz="2000" dirty="0">
                          <a:solidFill>
                            <a:srgbClr val="FF0000"/>
                          </a:solidFill>
                          <a:latin typeface="Times New Roman" pitchFamily="18" charset="0"/>
                          <a:ea typeface="黑体" pitchFamily="49" charset="-122"/>
                          <a:cs typeface="Times New Roman" pitchFamily="18" charset="0"/>
                        </a:rPr>
                        <a:t>Caesar</a:t>
                      </a:r>
                      <a:r>
                        <a:rPr lang="zh-CN" altLang="en-US" sz="2000" dirty="0">
                          <a:solidFill>
                            <a:srgbClr val="FF0000"/>
                          </a:solidFill>
                          <a:latin typeface="Times New Roman" pitchFamily="18" charset="0"/>
                          <a:ea typeface="黑体" pitchFamily="49" charset="-122"/>
                          <a:cs typeface="Times New Roman" pitchFamily="18" charset="0"/>
                        </a:rPr>
                        <a:t>密码</a:t>
                      </a:r>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FF0000"/>
                          </a:solidFill>
                          <a:latin typeface="Times New Roman" pitchFamily="18" charset="0"/>
                          <a:ea typeface="黑体" pitchFamily="49" charset="-122"/>
                          <a:cs typeface="Times New Roman" pitchFamily="18" charset="0"/>
                        </a:rPr>
                        <a:t>-</a:t>
                      </a:r>
                      <a:endParaRPr lang="zh-CN" altLang="en-US" sz="2000" dirty="0">
                        <a:solidFill>
                          <a:srgbClr val="FF0000"/>
                        </a:solidFill>
                        <a:latin typeface="Times New Roman" pitchFamily="18" charset="0"/>
                        <a:ea typeface="黑体" pitchFamily="49" charset="-122"/>
                        <a:cs typeface="Times New Roman" pitchFamily="18" charset="0"/>
                      </a:endParaRPr>
                    </a:p>
                  </a:txBody>
                  <a:tcPr anchor="ctr" anchorCtr="1"/>
                </a:tc>
                <a:tc>
                  <a:txBody>
                    <a:bodyPr/>
                    <a:lstStyle/>
                    <a:p>
                      <a:r>
                        <a:rPr lang="en-US" sz="2000" kern="1200" dirty="0">
                          <a:solidFill>
                            <a:srgbClr val="FF0000"/>
                          </a:solidFill>
                          <a:latin typeface="Times New Roman" pitchFamily="18" charset="0"/>
                          <a:ea typeface="黑体" pitchFamily="49" charset="-122"/>
                          <a:cs typeface="Times New Roman" pitchFamily="18" charset="0"/>
                        </a:rPr>
                        <a:t>Hill</a:t>
                      </a:r>
                      <a:r>
                        <a:rPr lang="zh-CN" altLang="en-US" sz="2000" kern="1200" dirty="0">
                          <a:solidFill>
                            <a:srgbClr val="FF0000"/>
                          </a:solidFill>
                          <a:latin typeface="Times New Roman" pitchFamily="18" charset="0"/>
                          <a:ea typeface="黑体" pitchFamily="49" charset="-122"/>
                          <a:cs typeface="Times New Roman" pitchFamily="18" charset="0"/>
                        </a:rPr>
                        <a:t>密码</a:t>
                      </a:r>
                      <a:endParaRPr lang="zh-CN" altLang="en-US" sz="2000" dirty="0">
                        <a:solidFill>
                          <a:srgbClr val="FF0000"/>
                        </a:solidFill>
                        <a:latin typeface="Times New Roman" pitchFamily="18" charset="0"/>
                        <a:ea typeface="黑体" pitchFamily="49" charset="-122"/>
                        <a:cs typeface="Times New Roman" pitchFamily="18" charset="0"/>
                      </a:endParaRPr>
                    </a:p>
                  </a:txBody>
                  <a:tcPr anchor="ctr" anchorCtr="1"/>
                </a:tc>
                <a:tc>
                  <a:txBody>
                    <a:bodyPr/>
                    <a:lstStyle/>
                    <a:p>
                      <a:r>
                        <a:rPr lang="en-US" sz="2000" kern="1200" dirty="0" err="1">
                          <a:solidFill>
                            <a:srgbClr val="FF0000"/>
                          </a:solidFill>
                          <a:latin typeface="Times New Roman" pitchFamily="18" charset="0"/>
                          <a:ea typeface="黑体" pitchFamily="49" charset="-122"/>
                          <a:cs typeface="Times New Roman" pitchFamily="18" charset="0"/>
                        </a:rPr>
                        <a:t>Vigen</a:t>
                      </a:r>
                      <a:r>
                        <a:rPr lang="en-US" altLang="zh-CN" sz="2000" kern="1200" dirty="0" err="1">
                          <a:solidFill>
                            <a:srgbClr val="FF0000"/>
                          </a:solidFill>
                          <a:latin typeface="Times New Roman" pitchFamily="18" charset="0"/>
                          <a:ea typeface="黑体" pitchFamily="49" charset="-122"/>
                          <a:cs typeface="Times New Roman" pitchFamily="18" charset="0"/>
                        </a:rPr>
                        <a:t>è</a:t>
                      </a:r>
                      <a:r>
                        <a:rPr lang="en-US" sz="2000" kern="1200" dirty="0" err="1">
                          <a:solidFill>
                            <a:srgbClr val="FF0000"/>
                          </a:solidFill>
                          <a:latin typeface="Times New Roman" pitchFamily="18" charset="0"/>
                          <a:ea typeface="黑体" pitchFamily="49" charset="-122"/>
                          <a:cs typeface="Times New Roman" pitchFamily="18" charset="0"/>
                        </a:rPr>
                        <a:t>re</a:t>
                      </a:r>
                      <a:r>
                        <a:rPr lang="zh-CN" altLang="en-US" sz="2000" kern="1200" dirty="0">
                          <a:solidFill>
                            <a:srgbClr val="FF0000"/>
                          </a:solidFill>
                          <a:latin typeface="Times New Roman" pitchFamily="18" charset="0"/>
                          <a:ea typeface="黑体" pitchFamily="49" charset="-122"/>
                          <a:cs typeface="Times New Roman" pitchFamily="18" charset="0"/>
                        </a:rPr>
                        <a:t>密码</a:t>
                      </a:r>
                      <a:endParaRPr lang="zh-CN" altLang="en-US" sz="2000" dirty="0">
                        <a:solidFill>
                          <a:srgbClr val="FF0000"/>
                        </a:solidFill>
                        <a:latin typeface="Times New Roman" pitchFamily="18" charset="0"/>
                        <a:ea typeface="黑体" pitchFamily="49" charset="-122"/>
                        <a:cs typeface="Times New Roman" pitchFamily="18" charset="0"/>
                      </a:endParaRPr>
                    </a:p>
                  </a:txBody>
                  <a:tcPr anchor="ctr" anchorCtr="1"/>
                </a:tc>
                <a:extLst>
                  <a:ext uri="{0D108BD9-81ED-4DB2-BD59-A6C34878D82A}">
                    <a16:rowId xmlns:a16="http://schemas.microsoft.com/office/drawing/2014/main" val="10003"/>
                  </a:ext>
                </a:extLst>
              </a:tr>
              <a:tr h="370840">
                <a:tc>
                  <a:txBody>
                    <a:bodyPr/>
                    <a:lstStyle/>
                    <a:p>
                      <a:r>
                        <a:rPr lang="zh-CN" altLang="en-US" sz="2000" dirty="0">
                          <a:latin typeface="Times New Roman" pitchFamily="18" charset="0"/>
                          <a:ea typeface="黑体" pitchFamily="49" charset="-122"/>
                          <a:cs typeface="Times New Roman" pitchFamily="18" charset="0"/>
                        </a:rPr>
                        <a:t>安全性分析</a:t>
                      </a:r>
                      <a:endParaRPr lang="en-US" altLang="zh-CN" sz="2000" dirty="0">
                        <a:latin typeface="Times New Roman" pitchFamily="18" charset="0"/>
                        <a:ea typeface="黑体" pitchFamily="49" charset="-122"/>
                        <a:cs typeface="Times New Roman" pitchFamily="18" charset="0"/>
                      </a:endParaRPr>
                    </a:p>
                  </a:txBody>
                  <a:tcPr anchor="ctr" anchorCtr="1"/>
                </a:tc>
                <a:tc>
                  <a:txBody>
                    <a:bodyPr/>
                    <a:lstStyle/>
                    <a:p>
                      <a:pPr algn="ctr"/>
                      <a:r>
                        <a:rPr lang="zh-CN" altLang="en-US" sz="2000" dirty="0">
                          <a:latin typeface="Times New Roman" pitchFamily="18" charset="0"/>
                          <a:ea typeface="黑体" pitchFamily="49" charset="-122"/>
                          <a:cs typeface="Times New Roman" pitchFamily="18" charset="0"/>
                        </a:rPr>
                        <a:t>不能抵抗频率分析攻击</a:t>
                      </a: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较好地抵抗频率分析攻击</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抗频率分析攻击</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抗频率分析攻击</a:t>
                      </a:r>
                      <a:endParaRPr lang="zh-CN" altLang="en-US" sz="2000" dirty="0">
                        <a:latin typeface="Times New Roman" pitchFamily="18" charset="0"/>
                        <a:ea typeface="黑体" pitchFamily="49" charset="-122"/>
                        <a:cs typeface="Times New Roman" pitchFamily="18" charset="0"/>
                      </a:endParaRPr>
                    </a:p>
                  </a:txBody>
                  <a:tcPr anchor="ctr" anchorCtr="1"/>
                </a:tc>
                <a:extLst>
                  <a:ext uri="{0D108BD9-81ED-4DB2-BD59-A6C34878D82A}">
                    <a16:rowId xmlns:a16="http://schemas.microsoft.com/office/drawing/2014/main" val="10004"/>
                  </a:ext>
                </a:extLst>
              </a:tr>
              <a:tr h="370840">
                <a:tc>
                  <a:txBody>
                    <a:bodyPr/>
                    <a:lstStyle/>
                    <a:p>
                      <a:r>
                        <a:rPr lang="zh-CN" altLang="en-US" sz="2000" dirty="0">
                          <a:latin typeface="Times New Roman" pitchFamily="18" charset="0"/>
                          <a:ea typeface="黑体" pitchFamily="49" charset="-122"/>
                          <a:cs typeface="Times New Roman" pitchFamily="18" charset="0"/>
                        </a:rPr>
                        <a:t>存在的问题</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Times New Roman" pitchFamily="18" charset="0"/>
                          <a:ea typeface="黑体" pitchFamily="49" charset="-122"/>
                          <a:cs typeface="Times New Roman" pitchFamily="18" charset="0"/>
                        </a:rPr>
                        <a:t>不能抵抗频率分析攻击</a:t>
                      </a:r>
                    </a:p>
                  </a:txBody>
                  <a:tcPr anchor="ctr" anchorCtr="1"/>
                </a:tc>
                <a:tc>
                  <a:txBody>
                    <a:bodyPr/>
                    <a:lstStyle/>
                    <a:p>
                      <a:r>
                        <a:rPr lang="zh-CN" altLang="en-US" sz="2000" kern="1200" dirty="0">
                          <a:solidFill>
                            <a:schemeClr val="dk1"/>
                          </a:solidFill>
                          <a:latin typeface="Times New Roman" pitchFamily="18" charset="0"/>
                          <a:ea typeface="黑体" pitchFamily="49" charset="-122"/>
                          <a:cs typeface="Times New Roman" pitchFamily="18" charset="0"/>
                        </a:rPr>
                        <a:t>多字母语法模式仍然残留在密文中</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en-US" sz="2000" kern="1200" dirty="0">
                          <a:solidFill>
                            <a:schemeClr val="dk1"/>
                          </a:solidFill>
                          <a:latin typeface="Times New Roman" pitchFamily="18" charset="0"/>
                          <a:ea typeface="黑体" pitchFamily="49" charset="-122"/>
                          <a:cs typeface="Times New Roman" pitchFamily="18" charset="0"/>
                        </a:rPr>
                        <a:t>Hill</a:t>
                      </a:r>
                      <a:r>
                        <a:rPr lang="zh-CN" altLang="en-US" sz="2000" kern="1200" dirty="0">
                          <a:solidFill>
                            <a:schemeClr val="dk1"/>
                          </a:solidFill>
                          <a:latin typeface="Times New Roman" pitchFamily="18" charset="0"/>
                          <a:ea typeface="黑体" pitchFamily="49" charset="-122"/>
                          <a:cs typeface="Times New Roman" pitchFamily="18" charset="0"/>
                        </a:rPr>
                        <a:t>密码不能抵抗已知明文攻击</a:t>
                      </a:r>
                      <a:endParaRPr lang="zh-CN" altLang="en-US" sz="2000" dirty="0">
                        <a:latin typeface="Times New Roman" pitchFamily="18" charset="0"/>
                        <a:ea typeface="黑体" pitchFamily="49" charset="-122"/>
                        <a:cs typeface="Times New Roman" pitchFamily="18" charset="0"/>
                      </a:endParaRPr>
                    </a:p>
                  </a:txBody>
                  <a:tcPr anchor="ctr" anchorCtr="1"/>
                </a:tc>
                <a:tc>
                  <a:txBody>
                    <a:bodyPr/>
                    <a:lstStyle/>
                    <a:p>
                      <a:r>
                        <a:rPr lang="en-US" sz="2000" kern="1200" dirty="0" err="1">
                          <a:solidFill>
                            <a:schemeClr val="dk1"/>
                          </a:solidFill>
                          <a:latin typeface="Times New Roman" pitchFamily="18" charset="0"/>
                          <a:ea typeface="黑体" pitchFamily="49" charset="-122"/>
                          <a:cs typeface="Times New Roman" pitchFamily="18" charset="0"/>
                        </a:rPr>
                        <a:t>Vigen</a:t>
                      </a:r>
                      <a:r>
                        <a:rPr lang="en-US" altLang="zh-CN" sz="2000" kern="1200" dirty="0" err="1">
                          <a:solidFill>
                            <a:schemeClr val="dk1"/>
                          </a:solidFill>
                          <a:latin typeface="Times New Roman" pitchFamily="18" charset="0"/>
                          <a:ea typeface="黑体" pitchFamily="49" charset="-122"/>
                          <a:cs typeface="Times New Roman" pitchFamily="18" charset="0"/>
                        </a:rPr>
                        <a:t>è</a:t>
                      </a:r>
                      <a:r>
                        <a:rPr lang="en-US" sz="2000" kern="1200" dirty="0" err="1">
                          <a:solidFill>
                            <a:schemeClr val="dk1"/>
                          </a:solidFill>
                          <a:latin typeface="Times New Roman" pitchFamily="18" charset="0"/>
                          <a:ea typeface="黑体" pitchFamily="49" charset="-122"/>
                          <a:cs typeface="Times New Roman" pitchFamily="18" charset="0"/>
                        </a:rPr>
                        <a:t>re</a:t>
                      </a:r>
                      <a:r>
                        <a:rPr lang="zh-CN" altLang="en-US" sz="2000" kern="1200" dirty="0">
                          <a:solidFill>
                            <a:schemeClr val="dk1"/>
                          </a:solidFill>
                          <a:latin typeface="Times New Roman" pitchFamily="18" charset="0"/>
                          <a:ea typeface="黑体" pitchFamily="49" charset="-122"/>
                          <a:cs typeface="Times New Roman" pitchFamily="18" charset="0"/>
                        </a:rPr>
                        <a:t>密码对字母频率信息的隐藏不够彻底</a:t>
                      </a:r>
                      <a:endParaRPr lang="zh-CN" altLang="en-US" sz="2000" dirty="0">
                        <a:latin typeface="Times New Roman" pitchFamily="18" charset="0"/>
                        <a:ea typeface="黑体" pitchFamily="49" charset="-122"/>
                        <a:cs typeface="Times New Roman" pitchFamily="18" charset="0"/>
                      </a:endParaRPr>
                    </a:p>
                  </a:txBody>
                  <a:tcPr anchor="ctr" anchorCtr="1"/>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729B490-E81E-4300-AD8C-012099FA2CCB}"/>
              </a:ext>
            </a:extLst>
          </p:cNvPr>
          <p:cNvGrpSpPr/>
          <p:nvPr/>
        </p:nvGrpSpPr>
        <p:grpSpPr>
          <a:xfrm>
            <a:off x="396861" y="1202996"/>
            <a:ext cx="8374134" cy="5256583"/>
            <a:chOff x="518346" y="1268761"/>
            <a:chExt cx="8374134" cy="5256583"/>
          </a:xfrm>
        </p:grpSpPr>
        <p:grpSp>
          <p:nvGrpSpPr>
            <p:cNvPr id="9" name="组合 3">
              <a:extLst>
                <a:ext uri="{FF2B5EF4-FFF2-40B4-BE49-F238E27FC236}">
                  <a16:creationId xmlns:a16="http://schemas.microsoft.com/office/drawing/2014/main" id="{C478E49F-CB59-4180-B9BE-97E5C628EC61}"/>
                </a:ext>
              </a:extLst>
            </p:cNvPr>
            <p:cNvGrpSpPr/>
            <p:nvPr/>
          </p:nvGrpSpPr>
          <p:grpSpPr>
            <a:xfrm>
              <a:off x="518346" y="1441478"/>
              <a:ext cx="7806687" cy="5083866"/>
              <a:chOff x="438410" y="1369469"/>
              <a:chExt cx="7806687" cy="5083866"/>
            </a:xfrm>
          </p:grpSpPr>
          <p:sp>
            <p:nvSpPr>
              <p:cNvPr id="16" name="形状 15">
                <a:extLst>
                  <a:ext uri="{FF2B5EF4-FFF2-40B4-BE49-F238E27FC236}">
                    <a16:creationId xmlns:a16="http://schemas.microsoft.com/office/drawing/2014/main" id="{ACB41E40-835B-4294-A5E4-720FED79C7B2}"/>
                  </a:ext>
                </a:extLst>
              </p:cNvPr>
              <p:cNvSpPr/>
              <p:nvPr/>
            </p:nvSpPr>
            <p:spPr>
              <a:xfrm rot="4396374">
                <a:off x="2216508" y="324038"/>
                <a:ext cx="4983157" cy="7074020"/>
              </a:xfrm>
              <a:prstGeom prst="swooshArrow">
                <a:avLst>
                  <a:gd name="adj1" fmla="val 16310"/>
                  <a:gd name="adj2" fmla="val 17280"/>
                </a:avLst>
              </a:prstGeom>
              <a:solidFill>
                <a:srgbClr val="00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7" name="椭圆 16">
                <a:extLst>
                  <a:ext uri="{FF2B5EF4-FFF2-40B4-BE49-F238E27FC236}">
                    <a16:creationId xmlns:a16="http://schemas.microsoft.com/office/drawing/2014/main" id="{F5B99D50-F42F-4E24-847F-6429A25D584C}"/>
                  </a:ext>
                </a:extLst>
              </p:cNvPr>
              <p:cNvSpPr/>
              <p:nvPr/>
            </p:nvSpPr>
            <p:spPr>
              <a:xfrm>
                <a:off x="3945423" y="2636911"/>
                <a:ext cx="114593" cy="114593"/>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8" name="椭圆 17">
                <a:extLst>
                  <a:ext uri="{FF2B5EF4-FFF2-40B4-BE49-F238E27FC236}">
                    <a16:creationId xmlns:a16="http://schemas.microsoft.com/office/drawing/2014/main" id="{4E695153-AF31-4EF1-B81E-4BC9CDF59353}"/>
                  </a:ext>
                </a:extLst>
              </p:cNvPr>
              <p:cNvSpPr/>
              <p:nvPr/>
            </p:nvSpPr>
            <p:spPr>
              <a:xfrm>
                <a:off x="6148248" y="3573015"/>
                <a:ext cx="152830" cy="164682"/>
              </a:xfrm>
              <a:prstGeom prst="ellipse">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9" name="任意多边形: 形状 8">
                <a:extLst>
                  <a:ext uri="{FF2B5EF4-FFF2-40B4-BE49-F238E27FC236}">
                    <a16:creationId xmlns:a16="http://schemas.microsoft.com/office/drawing/2014/main" id="{9BBB6F57-D3E3-4C4E-AEFB-DA8C85A5C09F}"/>
                  </a:ext>
                </a:extLst>
              </p:cNvPr>
              <p:cNvSpPr/>
              <p:nvPr/>
            </p:nvSpPr>
            <p:spPr>
              <a:xfrm>
                <a:off x="438410" y="2381784"/>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zh-CN" altLang="en-US" sz="1800" kern="1200" dirty="0"/>
                  <a:t>远古</a:t>
                </a:r>
              </a:p>
            </p:txBody>
          </p:sp>
          <p:sp>
            <p:nvSpPr>
              <p:cNvPr id="20" name="任意多边形: 形状 9">
                <a:extLst>
                  <a:ext uri="{FF2B5EF4-FFF2-40B4-BE49-F238E27FC236}">
                    <a16:creationId xmlns:a16="http://schemas.microsoft.com/office/drawing/2014/main" id="{9BCFABA4-D161-4593-9351-E526667AF173}"/>
                  </a:ext>
                </a:extLst>
              </p:cNvPr>
              <p:cNvSpPr/>
              <p:nvPr/>
            </p:nvSpPr>
            <p:spPr>
              <a:xfrm>
                <a:off x="1784314" y="1376685"/>
                <a:ext cx="2065276" cy="841053"/>
              </a:xfrm>
              <a:custGeom>
                <a:avLst/>
                <a:gdLst>
                  <a:gd name="connsiteX0" fmla="*/ 0 w 3122410"/>
                  <a:gd name="connsiteY0" fmla="*/ 0 h 841053"/>
                  <a:gd name="connsiteX1" fmla="*/ 3122410 w 3122410"/>
                  <a:gd name="connsiteY1" fmla="*/ 0 h 841053"/>
                  <a:gd name="connsiteX2" fmla="*/ 3122410 w 3122410"/>
                  <a:gd name="connsiteY2" fmla="*/ 841053 h 841053"/>
                  <a:gd name="connsiteX3" fmla="*/ 0 w 3122410"/>
                  <a:gd name="connsiteY3" fmla="*/ 841053 h 841053"/>
                  <a:gd name="connsiteX4" fmla="*/ 0 w 3122410"/>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410" h="841053">
                    <a:moveTo>
                      <a:pt x="0" y="0"/>
                    </a:moveTo>
                    <a:lnTo>
                      <a:pt x="3122410" y="0"/>
                    </a:lnTo>
                    <a:lnTo>
                      <a:pt x="3122410"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kern="1200" dirty="0">
                    <a:solidFill>
                      <a:schemeClr val="accent4">
                        <a:lumMod val="10000"/>
                      </a:schemeClr>
                    </a:solidFill>
                    <a:latin typeface="黑体" pitchFamily="49" charset="-122"/>
                    <a:ea typeface="黑体" pitchFamily="49" charset="-122"/>
                  </a:rPr>
                  <a:t>古典密码阶段</a:t>
                </a:r>
              </a:p>
            </p:txBody>
          </p:sp>
          <p:sp>
            <p:nvSpPr>
              <p:cNvPr id="22" name="任意多边形: 形状 11">
                <a:extLst>
                  <a:ext uri="{FF2B5EF4-FFF2-40B4-BE49-F238E27FC236}">
                    <a16:creationId xmlns:a16="http://schemas.microsoft.com/office/drawing/2014/main" id="{5E15F6FF-A5BC-4548-A7EF-D7C35F6C1D51}"/>
                  </a:ext>
                </a:extLst>
              </p:cNvPr>
              <p:cNvSpPr/>
              <p:nvPr/>
            </p:nvSpPr>
            <p:spPr>
              <a:xfrm>
                <a:off x="5887692" y="5597688"/>
                <a:ext cx="2074229" cy="841053"/>
              </a:xfrm>
              <a:custGeom>
                <a:avLst/>
                <a:gdLst>
                  <a:gd name="connsiteX0" fmla="*/ 0 w 1908139"/>
                  <a:gd name="connsiteY0" fmla="*/ 0 h 841053"/>
                  <a:gd name="connsiteX1" fmla="*/ 1908139 w 1908139"/>
                  <a:gd name="connsiteY1" fmla="*/ 0 h 841053"/>
                  <a:gd name="connsiteX2" fmla="*/ 1908139 w 1908139"/>
                  <a:gd name="connsiteY2" fmla="*/ 841053 h 841053"/>
                  <a:gd name="connsiteX3" fmla="*/ 0 w 1908139"/>
                  <a:gd name="connsiteY3" fmla="*/ 841053 h 841053"/>
                  <a:gd name="connsiteX4" fmla="*/ 0 w 1908139"/>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39" h="841053">
                    <a:moveTo>
                      <a:pt x="0" y="0"/>
                    </a:moveTo>
                    <a:lnTo>
                      <a:pt x="1908139" y="0"/>
                    </a:lnTo>
                    <a:lnTo>
                      <a:pt x="1908139"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kern="1200" dirty="0">
                    <a:solidFill>
                      <a:schemeClr val="accent4">
                        <a:lumMod val="10000"/>
                      </a:schemeClr>
                    </a:solidFill>
                    <a:latin typeface="黑体" pitchFamily="49" charset="-122"/>
                    <a:ea typeface="黑体" pitchFamily="49" charset="-122"/>
                  </a:rPr>
                  <a:t>现代密码阶段</a:t>
                </a:r>
              </a:p>
            </p:txBody>
          </p:sp>
          <p:sp>
            <p:nvSpPr>
              <p:cNvPr id="23" name="任意多边形: 形状 12">
                <a:extLst>
                  <a:ext uri="{FF2B5EF4-FFF2-40B4-BE49-F238E27FC236}">
                    <a16:creationId xmlns:a16="http://schemas.microsoft.com/office/drawing/2014/main" id="{DE89F0C2-46F2-4A86-AF00-58703A9230D1}"/>
                  </a:ext>
                </a:extLst>
              </p:cNvPr>
              <p:cNvSpPr/>
              <p:nvPr/>
            </p:nvSpPr>
            <p:spPr>
              <a:xfrm>
                <a:off x="4283968" y="5612282"/>
                <a:ext cx="2891121" cy="841053"/>
              </a:xfrm>
              <a:custGeom>
                <a:avLst/>
                <a:gdLst>
                  <a:gd name="connsiteX0" fmla="*/ 0 w 2891121"/>
                  <a:gd name="connsiteY0" fmla="*/ 0 h 841053"/>
                  <a:gd name="connsiteX1" fmla="*/ 2891121 w 2891121"/>
                  <a:gd name="connsiteY1" fmla="*/ 0 h 841053"/>
                  <a:gd name="connsiteX2" fmla="*/ 2891121 w 2891121"/>
                  <a:gd name="connsiteY2" fmla="*/ 841053 h 841053"/>
                  <a:gd name="connsiteX3" fmla="*/ 0 w 2891121"/>
                  <a:gd name="connsiteY3" fmla="*/ 841053 h 841053"/>
                  <a:gd name="connsiteX4" fmla="*/ 0 w 2891121"/>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121" h="841053">
                    <a:moveTo>
                      <a:pt x="0" y="0"/>
                    </a:moveTo>
                    <a:lnTo>
                      <a:pt x="2891121" y="0"/>
                    </a:lnTo>
                    <a:lnTo>
                      <a:pt x="2891121"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t" anchorCtr="0">
                <a:noAutofit/>
              </a:bodyPr>
              <a:lstStyle/>
              <a:p>
                <a:pPr marL="0" lvl="0" indent="0" algn="ctr" defTabSz="1155700">
                  <a:lnSpc>
                    <a:spcPct val="90000"/>
                  </a:lnSpc>
                  <a:spcBef>
                    <a:spcPct val="0"/>
                  </a:spcBef>
                  <a:spcAft>
                    <a:spcPct val="35000"/>
                  </a:spcAft>
                  <a:buNone/>
                </a:pPr>
                <a:endParaRPr lang="zh-CN" altLang="en-US" sz="2600" kern="1200"/>
              </a:p>
            </p:txBody>
          </p:sp>
          <p:sp>
            <p:nvSpPr>
              <p:cNvPr id="24" name="任意多边形: 形状 13">
                <a:extLst>
                  <a:ext uri="{FF2B5EF4-FFF2-40B4-BE49-F238E27FC236}">
                    <a16:creationId xmlns:a16="http://schemas.microsoft.com/office/drawing/2014/main" id="{3F13176A-40EA-40DB-A74D-0BC35E5022C7}"/>
                  </a:ext>
                </a:extLst>
              </p:cNvPr>
              <p:cNvSpPr/>
              <p:nvPr/>
            </p:nvSpPr>
            <p:spPr>
              <a:xfrm>
                <a:off x="3926119" y="2534233"/>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en-US" altLang="zh-CN" sz="1800" kern="1200" dirty="0">
                    <a:solidFill>
                      <a:schemeClr val="tx1"/>
                    </a:solidFill>
                    <a:latin typeface="Times New Roman" pitchFamily="18" charset="0"/>
                    <a:cs typeface="Times New Roman" pitchFamily="18" charset="0"/>
                  </a:rPr>
                  <a:t>1949</a:t>
                </a:r>
                <a:endParaRPr lang="zh-CN" altLang="en-US" sz="1800" kern="1200" dirty="0">
                  <a:solidFill>
                    <a:schemeClr val="tx1"/>
                  </a:solidFill>
                  <a:latin typeface="Times New Roman" pitchFamily="18" charset="0"/>
                  <a:cs typeface="Times New Roman" pitchFamily="18" charset="0"/>
                </a:endParaRPr>
              </a:p>
            </p:txBody>
          </p:sp>
          <p:sp>
            <p:nvSpPr>
              <p:cNvPr id="25" name="任意多边形: 形状 14">
                <a:extLst>
                  <a:ext uri="{FF2B5EF4-FFF2-40B4-BE49-F238E27FC236}">
                    <a16:creationId xmlns:a16="http://schemas.microsoft.com/office/drawing/2014/main" id="{BE3A8C6E-A341-4D43-B4F0-F4B25A2CEDBE}"/>
                  </a:ext>
                </a:extLst>
              </p:cNvPr>
              <p:cNvSpPr/>
              <p:nvPr/>
            </p:nvSpPr>
            <p:spPr>
              <a:xfrm>
                <a:off x="5964530" y="3605321"/>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en-US" altLang="zh-CN" sz="1800" kern="1200" dirty="0">
                    <a:latin typeface="Times New Roman" pitchFamily="18" charset="0"/>
                    <a:cs typeface="Times New Roman" pitchFamily="18" charset="0"/>
                  </a:rPr>
                  <a:t>1976</a:t>
                </a:r>
                <a:endParaRPr lang="zh-CN" altLang="en-US" sz="1800" kern="1200" dirty="0">
                  <a:latin typeface="Times New Roman" pitchFamily="18" charset="0"/>
                  <a:cs typeface="Times New Roman" pitchFamily="18" charset="0"/>
                </a:endParaRPr>
              </a:p>
            </p:txBody>
          </p:sp>
          <p:sp>
            <p:nvSpPr>
              <p:cNvPr id="27" name="任意多边形: 形状 9">
                <a:extLst>
                  <a:ext uri="{FF2B5EF4-FFF2-40B4-BE49-F238E27FC236}">
                    <a16:creationId xmlns:a16="http://schemas.microsoft.com/office/drawing/2014/main" id="{9BCFABA4-D161-4593-9351-E526667AF173}"/>
                  </a:ext>
                </a:extLst>
              </p:cNvPr>
              <p:cNvSpPr/>
              <p:nvPr/>
            </p:nvSpPr>
            <p:spPr>
              <a:xfrm>
                <a:off x="5781965" y="1487567"/>
                <a:ext cx="2179956" cy="841053"/>
              </a:xfrm>
              <a:custGeom>
                <a:avLst/>
                <a:gdLst>
                  <a:gd name="connsiteX0" fmla="*/ 0 w 3122410"/>
                  <a:gd name="connsiteY0" fmla="*/ 0 h 841053"/>
                  <a:gd name="connsiteX1" fmla="*/ 3122410 w 3122410"/>
                  <a:gd name="connsiteY1" fmla="*/ 0 h 841053"/>
                  <a:gd name="connsiteX2" fmla="*/ 3122410 w 3122410"/>
                  <a:gd name="connsiteY2" fmla="*/ 841053 h 841053"/>
                  <a:gd name="connsiteX3" fmla="*/ 0 w 3122410"/>
                  <a:gd name="connsiteY3" fmla="*/ 841053 h 841053"/>
                  <a:gd name="connsiteX4" fmla="*/ 0 w 3122410"/>
                  <a:gd name="connsiteY4" fmla="*/ 0 h 84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410" h="841053">
                    <a:moveTo>
                      <a:pt x="0" y="0"/>
                    </a:moveTo>
                    <a:lnTo>
                      <a:pt x="3122410" y="0"/>
                    </a:lnTo>
                    <a:lnTo>
                      <a:pt x="3122410" y="841053"/>
                    </a:lnTo>
                    <a:lnTo>
                      <a:pt x="0" y="8410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zh-CN" altLang="en-US" sz="2600" dirty="0">
                    <a:solidFill>
                      <a:schemeClr val="accent4">
                        <a:lumMod val="10000"/>
                      </a:schemeClr>
                    </a:solidFill>
                    <a:latin typeface="黑体" pitchFamily="49" charset="-122"/>
                    <a:ea typeface="黑体" pitchFamily="49" charset="-122"/>
                  </a:rPr>
                  <a:t>近代</a:t>
                </a:r>
                <a:r>
                  <a:rPr lang="zh-CN" altLang="en-US" sz="2600" kern="1200" dirty="0">
                    <a:solidFill>
                      <a:schemeClr val="accent4">
                        <a:lumMod val="10000"/>
                      </a:schemeClr>
                    </a:solidFill>
                    <a:latin typeface="黑体" pitchFamily="49" charset="-122"/>
                    <a:ea typeface="黑体" pitchFamily="49" charset="-122"/>
                  </a:rPr>
                  <a:t>密码阶段</a:t>
                </a:r>
              </a:p>
            </p:txBody>
          </p:sp>
        </p:grpSp>
        <p:pic>
          <p:nvPicPr>
            <p:cNvPr id="11" name="Picture 4" descr="http://img.mp.itc.cn/upload/20160913/f9ba2e29984449ac9cb93a4e2db091f5_th.jpg">
              <a:extLst>
                <a:ext uri="{FF2B5EF4-FFF2-40B4-BE49-F238E27FC236}">
                  <a16:creationId xmlns:a16="http://schemas.microsoft.com/office/drawing/2014/main" id="{22102931-B27B-4768-9224-C15A902F09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667" l="6000" r="93250">
                          <a14:foregroundMark x1="16000" y1="40667" x2="16000" y2="40667"/>
                          <a14:foregroundMark x1="34500" y1="31667" x2="34500" y2="31667"/>
                          <a14:foregroundMark x1="29250" y1="34333" x2="29250" y2="34333"/>
                          <a14:foregroundMark x1="46250" y1="26000" x2="46250" y2="26000"/>
                          <a14:foregroundMark x1="48250" y1="26000" x2="70500" y2="13333"/>
                          <a14:foregroundMark x1="93250" y1="40000" x2="93250" y2="40000"/>
                          <a14:foregroundMark x1="6000" y1="66000" x2="6000" y2="66000"/>
                          <a14:foregroundMark x1="32000" y1="84333" x2="32000" y2="84333"/>
                          <a14:foregroundMark x1="55250" y1="76000" x2="55250" y2="76000"/>
                          <a14:foregroundMark x1="67250" y1="69000" x2="67250" y2="69000"/>
                          <a14:foregroundMark x1="75750" y1="64000" x2="75750" y2="64000"/>
                          <a14:foregroundMark x1="80000" y1="62667" x2="80000" y2="62667"/>
                          <a14:foregroundMark x1="28250" y1="92667" x2="92750" y2="56333"/>
                          <a14:backgroundMark x1="41000" y1="88667" x2="41000" y2="88667"/>
                          <a14:backgroundMark x1="35000" y1="96333" x2="35000" y2="96333"/>
                          <a14:backgroundMark x1="38250" y1="92000" x2="38250" y2="92000"/>
                          <a14:backgroundMark x1="34750" y1="91000" x2="34750" y2="91000"/>
                          <a14:backgroundMark x1="4500" y1="41667" x2="4500" y2="41667"/>
                          <a14:backgroundMark x1="3500" y1="45667" x2="3500" y2="45667"/>
                          <a14:backgroundMark x1="3250" y1="48333" x2="3250" y2="48333"/>
                          <a14:backgroundMark x1="3500" y1="53667" x2="3500" y2="53667"/>
                          <a14:backgroundMark x1="4500" y1="49333" x2="4500" y2="49333"/>
                          <a14:backgroundMark x1="3500" y1="59667" x2="3500" y2="59667"/>
                          <a14:backgroundMark x1="29750" y1="94667" x2="29750" y2="94667"/>
                          <a14:backgroundMark x1="91500" y1="56667" x2="91500" y2="56667"/>
                          <a14:backgroundMark x1="91750" y1="56000" x2="91750" y2="56000"/>
                          <a14:backgroundMark x1="92500" y1="56667" x2="92500" y2="56667"/>
                          <a14:backgroundMark x1="88750" y1="59333" x2="88750" y2="59333"/>
                          <a14:backgroundMark x1="90000" y1="58333" x2="90000" y2="58333"/>
                          <a14:backgroundMark x1="62750" y1="74333" x2="62750" y2="74333"/>
                          <a14:backgroundMark x1="67000" y1="71000" x2="67000" y2="71000"/>
                          <a14:backgroundMark x1="70250" y1="69667" x2="70250" y2="69667"/>
                          <a14:backgroundMark x1="73500" y1="67333" x2="73500" y2="67333"/>
                          <a14:backgroundMark x1="75750" y1="66000" x2="75750" y2="66000"/>
                          <a14:backgroundMark x1="58000" y1="76667" x2="58000" y2="76667"/>
                          <a14:backgroundMark x1="43750" y1="85000" x2="43750" y2="85000"/>
                          <a14:backgroundMark x1="39000" y1="88000" x2="39000" y2="88000"/>
                          <a14:backgroundMark x1="27000" y1="95333" x2="27000" y2="95333"/>
                          <a14:backgroundMark x1="61500" y1="17000" x2="61500" y2="17000"/>
                          <a14:backgroundMark x1="65750" y1="15000" x2="65750" y2="15000"/>
                          <a14:backgroundMark x1="62000" y1="17667" x2="62000" y2="17667"/>
                          <a14:backgroundMark x1="86500" y1="59667" x2="86500" y2="59667"/>
                          <a14:backgroundMark x1="82500" y1="62667" x2="82500" y2="62667"/>
                          <a14:backgroundMark x1="82500" y1="62333" x2="82500" y2="62333"/>
                          <a14:backgroundMark x1="77000" y1="66000" x2="77000" y2="66000"/>
                          <a14:backgroundMark x1="52000" y1="80333" x2="52000" y2="80333"/>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69922" y="4108405"/>
              <a:ext cx="2065276" cy="15489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pic.baike.soso.com/p/20140624/20140624153545-73506744.jpg">
              <a:extLst>
                <a:ext uri="{FF2B5EF4-FFF2-40B4-BE49-F238E27FC236}">
                  <a16:creationId xmlns:a16="http://schemas.microsoft.com/office/drawing/2014/main" id="{61260524-17C0-4212-92EC-74628E405B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103"/>
            <a:stretch/>
          </p:blipFill>
          <p:spPr bwMode="auto">
            <a:xfrm>
              <a:off x="4405508" y="1268761"/>
              <a:ext cx="1318620" cy="14828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8" descr="http://s3.51cto.com/wyfs02/M00/7C/BC/wKiom1bWyRzCdXRcAADTwEdXTNI377.jpg-s_2871772117.jpg">
              <a:extLst>
                <a:ext uri="{FF2B5EF4-FFF2-40B4-BE49-F238E27FC236}">
                  <a16:creationId xmlns:a16="http://schemas.microsoft.com/office/drawing/2014/main" id="{E8A0DF3D-C51D-4A06-9401-8328AF4E644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315"/>
            <a:stretch/>
          </p:blipFill>
          <p:spPr bwMode="auto">
            <a:xfrm>
              <a:off x="4703336" y="3850526"/>
              <a:ext cx="1596856" cy="16668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0" descr="http://www.jiamisoft.com/blog/wp-content/uploads/2018/08/RSA.jpg">
              <a:extLst>
                <a:ext uri="{FF2B5EF4-FFF2-40B4-BE49-F238E27FC236}">
                  <a16:creationId xmlns:a16="http://schemas.microsoft.com/office/drawing/2014/main" id="{1DC5BA7C-1F08-426F-B4A5-F0CCFA51C3D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964"/>
            <a:stretch/>
          </p:blipFill>
          <p:spPr bwMode="auto">
            <a:xfrm>
              <a:off x="6949259" y="2601279"/>
              <a:ext cx="1943221" cy="11260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https://timgsa.baidu.com/timg?image&amp;quality=80&amp;size=b9999_10000&amp;sec=1537846555&amp;di=0dcbd1a233e7f02e8329511fb99efbf7&amp;imgtype=jpg&amp;er=1&amp;src=http%3A%2F%2Fimg.ph.126.net%2FUuHvJUCxFzCjJLDOvBPmUQ%3D%3D%2F3271302179331840302.gif">
              <a:extLst>
                <a:ext uri="{FF2B5EF4-FFF2-40B4-BE49-F238E27FC236}">
                  <a16:creationId xmlns:a16="http://schemas.microsoft.com/office/drawing/2014/main" id="{C5F81073-9E86-4E15-8AFC-F944E478872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2997651"/>
              <a:ext cx="1580687" cy="158068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任意多边形: 形状 8">
            <a:extLst>
              <a:ext uri="{FF2B5EF4-FFF2-40B4-BE49-F238E27FC236}">
                <a16:creationId xmlns:a16="http://schemas.microsoft.com/office/drawing/2014/main" id="{9BBB6F57-D3E3-4C4E-AEFB-DA8C85A5C09F}"/>
              </a:ext>
            </a:extLst>
          </p:cNvPr>
          <p:cNvSpPr/>
          <p:nvPr/>
        </p:nvSpPr>
        <p:spPr>
          <a:xfrm>
            <a:off x="196757" y="2248373"/>
            <a:ext cx="906508" cy="413854"/>
          </a:xfrm>
          <a:custGeom>
            <a:avLst/>
            <a:gdLst>
              <a:gd name="connsiteX0" fmla="*/ 0 w 1050524"/>
              <a:gd name="connsiteY0" fmla="*/ 0 h 599107"/>
              <a:gd name="connsiteX1" fmla="*/ 1050524 w 1050524"/>
              <a:gd name="connsiteY1" fmla="*/ 0 h 599107"/>
              <a:gd name="connsiteX2" fmla="*/ 1050524 w 1050524"/>
              <a:gd name="connsiteY2" fmla="*/ 599107 h 599107"/>
              <a:gd name="connsiteX3" fmla="*/ 0 w 1050524"/>
              <a:gd name="connsiteY3" fmla="*/ 599107 h 599107"/>
              <a:gd name="connsiteX4" fmla="*/ 0 w 1050524"/>
              <a:gd name="connsiteY4" fmla="*/ 0 h 599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24" h="599107">
                <a:moveTo>
                  <a:pt x="0" y="0"/>
                </a:moveTo>
                <a:lnTo>
                  <a:pt x="1050524" y="0"/>
                </a:lnTo>
                <a:lnTo>
                  <a:pt x="1050524" y="599107"/>
                </a:lnTo>
                <a:lnTo>
                  <a:pt x="0" y="5991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zh-CN" altLang="en-US" sz="1800" kern="1200" dirty="0">
                <a:solidFill>
                  <a:schemeClr val="accent4">
                    <a:lumMod val="10000"/>
                  </a:schemeClr>
                </a:solidFill>
                <a:latin typeface="黑体" pitchFamily="49" charset="-122"/>
                <a:ea typeface="黑体" pitchFamily="49" charset="-122"/>
              </a:rPr>
              <a:t>远古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置换</a:t>
            </a:r>
            <a:endParaRPr lang="en-US" altLang="zh-CN" dirty="0"/>
          </a:p>
          <a:p>
            <a:pPr lvl="1"/>
            <a:r>
              <a:rPr lang="zh-CN" altLang="en-US" dirty="0"/>
              <a:t>加密：不改变明文字符，只改变字符在明文中 </a:t>
            </a:r>
            <a:endParaRPr lang="en-US" altLang="zh-CN" dirty="0"/>
          </a:p>
          <a:p>
            <a:pPr lvl="1">
              <a:buNone/>
            </a:pPr>
            <a:r>
              <a:rPr lang="en-US" altLang="zh-CN" dirty="0"/>
              <a:t>                </a:t>
            </a:r>
            <a:r>
              <a:rPr lang="zh-CN" altLang="en-US" dirty="0"/>
              <a:t>的位置和次序。</a:t>
            </a:r>
            <a:endParaRPr lang="en-US" altLang="zh-CN" dirty="0"/>
          </a:p>
          <a:p>
            <a:pPr lvl="1"/>
            <a:r>
              <a:rPr lang="zh-CN" altLang="en-US" dirty="0"/>
              <a:t>解密：对密文字符进行逆置换。</a:t>
            </a:r>
            <a:endParaRPr lang="en-US" altLang="zh-CN" dirty="0"/>
          </a:p>
          <a:p>
            <a:pPr lvl="1"/>
            <a:r>
              <a:rPr lang="zh-CN" altLang="en-US" dirty="0"/>
              <a:t>分类：倒置、换位</a:t>
            </a:r>
            <a:endParaRPr lang="en-US" altLang="zh-CN" dirty="0"/>
          </a:p>
          <a:p>
            <a:pPr marL="719138" lvl="1" indent="4763">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615300" cy="4824000"/>
          </a:xfrm>
        </p:spPr>
        <p:txBody>
          <a:bodyPr/>
          <a:lstStyle/>
          <a:p>
            <a:pPr marL="0" indent="0">
              <a:spcAft>
                <a:spcPts val="1800"/>
              </a:spcAft>
              <a:buClr>
                <a:srgbClr val="009900"/>
              </a:buClr>
              <a:buNone/>
            </a:pPr>
            <a:r>
              <a:rPr lang="en-US" altLang="zh-CN" dirty="0">
                <a:solidFill>
                  <a:srgbClr val="FF0000"/>
                </a:solidFill>
              </a:rPr>
              <a:t>1. </a:t>
            </a:r>
            <a:r>
              <a:rPr lang="zh-CN" altLang="en-US" dirty="0">
                <a:solidFill>
                  <a:srgbClr val="FF0000"/>
                </a:solidFill>
              </a:rPr>
              <a:t>倒置</a:t>
            </a:r>
            <a:endParaRPr lang="en-US" altLang="zh-CN" dirty="0">
              <a:solidFill>
                <a:srgbClr val="FF0000"/>
              </a:solidFill>
            </a:endParaRPr>
          </a:p>
          <a:p>
            <a:pPr marL="514350" indent="-514350">
              <a:buClr>
                <a:srgbClr val="009900"/>
              </a:buClr>
              <a:buFont typeface="+mj-ea"/>
              <a:buAutoNum type="circleNumDbPlain"/>
            </a:pPr>
            <a:r>
              <a:rPr lang="zh-CN" altLang="en-US" sz="2800" dirty="0"/>
              <a:t>完全倒置：将</a:t>
            </a:r>
            <a:r>
              <a:rPr lang="zh-CN" altLang="zh-CN" sz="2800" dirty="0"/>
              <a:t>明文</a:t>
            </a:r>
            <a:r>
              <a:rPr lang="zh-CN" altLang="en-US" sz="2800" dirty="0"/>
              <a:t>按</a:t>
            </a:r>
            <a:r>
              <a:rPr lang="zh-CN" altLang="zh-CN" sz="2800" dirty="0"/>
              <a:t>字母</a:t>
            </a:r>
            <a:r>
              <a:rPr lang="zh-CN" altLang="en-US" sz="2800" dirty="0"/>
              <a:t>顺序依次倒置形成密文。</a:t>
            </a:r>
            <a:endParaRPr lang="en-US" altLang="zh-CN" sz="2800" dirty="0"/>
          </a:p>
          <a:p>
            <a:pPr lvl="1">
              <a:buFont typeface="Wingdings" pitchFamily="2" charset="2"/>
              <a:buChar char="Ø"/>
            </a:pPr>
            <a:r>
              <a:rPr lang="zh-CN" altLang="en-US" dirty="0"/>
              <a:t>例</a:t>
            </a:r>
            <a:r>
              <a:rPr lang="en-US" altLang="zh-CN" dirty="0"/>
              <a:t>14</a:t>
            </a:r>
            <a:r>
              <a:rPr lang="zh-CN" altLang="en-US" dirty="0"/>
              <a:t>：</a:t>
            </a:r>
            <a:endParaRPr lang="en-US" altLang="zh-CN" dirty="0"/>
          </a:p>
          <a:p>
            <a:pPr marL="449263" lvl="2" indent="274638">
              <a:buNone/>
            </a:pPr>
            <a:r>
              <a:rPr lang="zh-CN" altLang="en-US" dirty="0"/>
              <a:t>明文  </a:t>
            </a:r>
            <a:r>
              <a:rPr lang="en-US" altLang="zh-CN" dirty="0"/>
              <a:t>internet </a:t>
            </a:r>
            <a:r>
              <a:rPr lang="en-US" altLang="zh-CN" dirty="0">
                <a:solidFill>
                  <a:schemeClr val="accent5">
                    <a:lumMod val="50000"/>
                  </a:schemeClr>
                </a:solidFill>
              </a:rPr>
              <a:t>information </a:t>
            </a:r>
            <a:r>
              <a:rPr lang="en-US" altLang="zh-CN" dirty="0"/>
              <a:t>is </a:t>
            </a:r>
            <a:r>
              <a:rPr lang="en-US" altLang="zh-CN" dirty="0">
                <a:solidFill>
                  <a:schemeClr val="accent5">
                    <a:lumMod val="50000"/>
                  </a:schemeClr>
                </a:solidFill>
              </a:rPr>
              <a:t>important</a:t>
            </a:r>
          </a:p>
          <a:p>
            <a:pPr marL="723900" lvl="2" indent="0">
              <a:buNone/>
            </a:pPr>
            <a:r>
              <a:rPr lang="zh-CN" altLang="en-US" dirty="0"/>
              <a:t>密文  </a:t>
            </a:r>
            <a:r>
              <a:rPr lang="en-US" altLang="zh-CN" dirty="0">
                <a:solidFill>
                  <a:schemeClr val="accent5">
                    <a:lumMod val="50000"/>
                  </a:schemeClr>
                </a:solidFill>
              </a:rPr>
              <a:t>TNATROPMI</a:t>
            </a:r>
            <a:r>
              <a:rPr lang="en-US" altLang="zh-CN" dirty="0"/>
              <a:t>SI</a:t>
            </a:r>
            <a:r>
              <a:rPr lang="en-US" altLang="zh-CN" dirty="0">
                <a:solidFill>
                  <a:schemeClr val="accent5">
                    <a:lumMod val="50000"/>
                  </a:schemeClr>
                </a:solidFill>
              </a:rPr>
              <a:t>NOITAMROFNI</a:t>
            </a:r>
            <a:r>
              <a:rPr lang="en-US" altLang="zh-CN" dirty="0"/>
              <a:t>TENRETNI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496360" cy="4824000"/>
          </a:xfrm>
        </p:spPr>
        <p:txBody>
          <a:bodyPr/>
          <a:lstStyle/>
          <a:p>
            <a:pPr marL="0" lvl="0" indent="0">
              <a:spcAft>
                <a:spcPts val="1800"/>
              </a:spcAft>
              <a:buClr>
                <a:srgbClr val="009900"/>
              </a:buClr>
              <a:buNone/>
            </a:pPr>
            <a:r>
              <a:rPr lang="en-US" altLang="zh-CN" dirty="0">
                <a:solidFill>
                  <a:srgbClr val="FF0000"/>
                </a:solidFill>
              </a:rPr>
              <a:t>1. </a:t>
            </a:r>
            <a:r>
              <a:rPr lang="zh-CN" altLang="en-US" dirty="0">
                <a:solidFill>
                  <a:srgbClr val="FF0000"/>
                </a:solidFill>
              </a:rPr>
              <a:t>倒置</a:t>
            </a:r>
            <a:endParaRPr lang="en-US" altLang="zh-CN" dirty="0"/>
          </a:p>
          <a:p>
            <a:pPr marL="514350" indent="-514350">
              <a:buClr>
                <a:srgbClr val="009900"/>
              </a:buClr>
              <a:buFont typeface="+mj-ea"/>
              <a:buAutoNum type="circleNumDbPlain" startAt="2"/>
            </a:pPr>
            <a:r>
              <a:rPr lang="zh-CN" altLang="en-US" sz="2800" dirty="0"/>
              <a:t>分组倒置：将</a:t>
            </a:r>
            <a:r>
              <a:rPr lang="zh-CN" altLang="zh-CN" sz="2800" dirty="0"/>
              <a:t>明文</a:t>
            </a:r>
            <a:r>
              <a:rPr lang="zh-CN" altLang="en-US" sz="2800" dirty="0"/>
              <a:t>字母按固定长度分组，每组字母倒置，形成密文。</a:t>
            </a:r>
            <a:endParaRPr lang="en-US" altLang="zh-CN" sz="2800" dirty="0"/>
          </a:p>
          <a:p>
            <a:pPr lvl="1">
              <a:buFont typeface="Wingdings" pitchFamily="2" charset="2"/>
              <a:buChar char="Ø"/>
            </a:pPr>
            <a:r>
              <a:rPr lang="zh-CN" altLang="en-US" dirty="0"/>
              <a:t>例</a:t>
            </a:r>
            <a:r>
              <a:rPr lang="en-US" altLang="zh-CN" dirty="0"/>
              <a:t>15</a:t>
            </a:r>
            <a:r>
              <a:rPr lang="zh-CN" altLang="en-US" dirty="0"/>
              <a:t>：</a:t>
            </a:r>
            <a:endParaRPr lang="en-US" altLang="zh-CN" dirty="0"/>
          </a:p>
          <a:p>
            <a:pPr marL="719138" lvl="1" indent="4763">
              <a:buNone/>
            </a:pPr>
            <a:r>
              <a:rPr lang="zh-CN" altLang="en-US" sz="2400" dirty="0"/>
              <a:t>明文  </a:t>
            </a:r>
            <a:r>
              <a:rPr lang="en-US" altLang="zh-CN" sz="2400" dirty="0">
                <a:solidFill>
                  <a:schemeClr val="accent4">
                    <a:lumMod val="10000"/>
                  </a:schemeClr>
                </a:solidFill>
              </a:rPr>
              <a:t>internet information is important</a:t>
            </a:r>
          </a:p>
          <a:p>
            <a:pPr marL="719138" lvl="1" indent="4763">
              <a:buNone/>
            </a:pPr>
            <a:r>
              <a:rPr lang="zh-CN" altLang="en-US" sz="2400" dirty="0">
                <a:solidFill>
                  <a:srgbClr val="FF00FF"/>
                </a:solidFill>
              </a:rPr>
              <a:t>分组  </a:t>
            </a:r>
            <a:r>
              <a:rPr lang="en-US" altLang="zh-CN" sz="2400" dirty="0">
                <a:solidFill>
                  <a:srgbClr val="FF00FF"/>
                </a:solidFill>
              </a:rPr>
              <a:t>intern </a:t>
            </a:r>
            <a:r>
              <a:rPr lang="en-US" altLang="zh-CN" sz="2400" dirty="0" err="1">
                <a:solidFill>
                  <a:srgbClr val="FF00FF"/>
                </a:solidFill>
              </a:rPr>
              <a:t>etinfo</a:t>
            </a:r>
            <a:r>
              <a:rPr lang="en-US" altLang="zh-CN" sz="2400" dirty="0">
                <a:solidFill>
                  <a:srgbClr val="FF00FF"/>
                </a:solidFill>
              </a:rPr>
              <a:t> </a:t>
            </a:r>
            <a:r>
              <a:rPr lang="en-US" altLang="zh-CN" sz="2400" dirty="0" err="1">
                <a:solidFill>
                  <a:srgbClr val="FF00FF"/>
                </a:solidFill>
              </a:rPr>
              <a:t>rmatio</a:t>
            </a:r>
            <a:r>
              <a:rPr lang="en-US" altLang="zh-CN" sz="2400" dirty="0">
                <a:solidFill>
                  <a:srgbClr val="FF00FF"/>
                </a:solidFill>
              </a:rPr>
              <a:t> </a:t>
            </a:r>
            <a:r>
              <a:rPr lang="en-US" altLang="zh-CN" sz="2400" dirty="0" err="1">
                <a:solidFill>
                  <a:srgbClr val="FF00FF"/>
                </a:solidFill>
              </a:rPr>
              <a:t>nisimp</a:t>
            </a:r>
            <a:r>
              <a:rPr lang="en-US" altLang="zh-CN" sz="2400" dirty="0">
                <a:solidFill>
                  <a:srgbClr val="FF00FF"/>
                </a:solidFill>
              </a:rPr>
              <a:t> </a:t>
            </a:r>
            <a:r>
              <a:rPr lang="en-US" altLang="zh-CN" sz="2400" dirty="0" err="1">
                <a:solidFill>
                  <a:srgbClr val="FF00FF"/>
                </a:solidFill>
              </a:rPr>
              <a:t>ortant</a:t>
            </a:r>
            <a:endParaRPr lang="en-US" altLang="zh-CN" sz="2400" dirty="0">
              <a:solidFill>
                <a:srgbClr val="FF00FF"/>
              </a:solidFill>
            </a:endParaRPr>
          </a:p>
          <a:p>
            <a:pPr marL="1341438" lvl="1" indent="-617538">
              <a:buNone/>
            </a:pPr>
            <a:r>
              <a:rPr lang="zh-CN" altLang="en-US" sz="2400" dirty="0"/>
              <a:t>密文  </a:t>
            </a:r>
            <a:r>
              <a:rPr lang="en-US" altLang="zh-CN" sz="2400" dirty="0"/>
              <a:t>NRETNI OFNITE OITAMR PMISIN TNATRO</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spcAft>
                <a:spcPts val="1800"/>
              </a:spcAft>
              <a:buClr>
                <a:srgbClr val="009900"/>
              </a:buClr>
              <a:buNone/>
            </a:pPr>
            <a:r>
              <a:rPr lang="en-US" altLang="zh-CN" dirty="0">
                <a:solidFill>
                  <a:srgbClr val="FF0000"/>
                </a:solidFill>
              </a:rPr>
              <a:t>2. </a:t>
            </a:r>
            <a:r>
              <a:rPr lang="zh-CN" altLang="en-US" dirty="0">
                <a:solidFill>
                  <a:srgbClr val="FF0000"/>
                </a:solidFill>
              </a:rPr>
              <a:t>换位</a:t>
            </a:r>
            <a:endParaRPr lang="en-US" altLang="zh-CN" dirty="0">
              <a:solidFill>
                <a:srgbClr val="FF0000"/>
              </a:solidFill>
            </a:endParaRPr>
          </a:p>
          <a:p>
            <a:pPr marL="0" indent="0">
              <a:spcAft>
                <a:spcPts val="1800"/>
              </a:spcAft>
              <a:buClr>
                <a:srgbClr val="009900"/>
              </a:buClr>
              <a:buNone/>
            </a:pPr>
            <a:endParaRPr lang="en-US" altLang="zh-CN" dirty="0">
              <a:solidFill>
                <a:srgbClr val="FF0000"/>
              </a:solidFill>
            </a:endParaRPr>
          </a:p>
        </p:txBody>
      </p:sp>
      <p:sp>
        <p:nvSpPr>
          <p:cNvPr id="39" name="内容占位符 2">
            <a:extLst>
              <a:ext uri="{FF2B5EF4-FFF2-40B4-BE49-F238E27FC236}">
                <a16:creationId xmlns:a16="http://schemas.microsoft.com/office/drawing/2014/main" id="{78204293-E5C0-4EA2-B4C4-623771534565}"/>
              </a:ext>
            </a:extLst>
          </p:cNvPr>
          <p:cNvSpPr txBox="1">
            <a:spLocks/>
          </p:cNvSpPr>
          <p:nvPr/>
        </p:nvSpPr>
        <p:spPr bwMode="auto">
          <a:xfrm>
            <a:off x="374848" y="2241404"/>
            <a:ext cx="8229600" cy="482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ct val="0"/>
              </a:spcAft>
              <a:buClr>
                <a:schemeClr val="hlink"/>
              </a:buClr>
              <a:buSzPct val="90000"/>
              <a:buFont typeface="Wingdings" pitchFamily="2" charset="2"/>
              <a:buBlip>
                <a:blip r:embed="rId3"/>
              </a:buBlip>
              <a:defRPr sz="3200" b="1">
                <a:solidFill>
                  <a:srgbClr val="000000"/>
                </a:solidFill>
                <a:effectLst/>
                <a:latin typeface="Times New Roman" pitchFamily="18" charset="0"/>
                <a:ea typeface="黑体" pitchFamily="49" charset="-122"/>
                <a:cs typeface="Times New Roman" pitchFamily="18" charset="0"/>
              </a:defRPr>
            </a:lvl1pPr>
            <a:lvl2pPr marL="720000" indent="-270000" algn="l" rtl="0" eaLnBrk="0" fontAlgn="base" hangingPunct="0">
              <a:lnSpc>
                <a:spcPct val="120000"/>
              </a:lnSpc>
              <a:spcBef>
                <a:spcPts val="600"/>
              </a:spcBef>
              <a:spcAft>
                <a:spcPct val="0"/>
              </a:spcAft>
              <a:buClr>
                <a:srgbClr val="00B050"/>
              </a:buClr>
              <a:buFont typeface="Wingdings" pitchFamily="2" charset="2"/>
              <a:buChar char="l"/>
              <a:defRPr sz="2800" b="1">
                <a:solidFill>
                  <a:srgbClr val="000000"/>
                </a:solidFill>
                <a:effectLst/>
                <a:latin typeface="Times New Roman" pitchFamily="18" charset="0"/>
                <a:ea typeface="黑体" pitchFamily="49" charset="-122"/>
                <a:cs typeface="Times New Roman" pitchFamily="18" charset="0"/>
              </a:defRPr>
            </a:lvl2pPr>
            <a:lvl3pPr marL="1080000" indent="-270000" algn="l" rtl="0" eaLnBrk="0" fontAlgn="base" hangingPunct="0">
              <a:lnSpc>
                <a:spcPct val="120000"/>
              </a:lnSpc>
              <a:spcBef>
                <a:spcPts val="600"/>
              </a:spcBef>
              <a:spcAft>
                <a:spcPct val="0"/>
              </a:spcAft>
              <a:buClr>
                <a:schemeClr val="accent2"/>
              </a:buClr>
              <a:buSzPct val="90000"/>
              <a:buFont typeface="Wingdings" pitchFamily="2" charset="2"/>
              <a:buBlip>
                <a:blip r:embed="rId4"/>
              </a:buBlip>
              <a:defRPr sz="2400" b="1">
                <a:solidFill>
                  <a:srgbClr val="000000"/>
                </a:solidFill>
                <a:effectLst/>
                <a:latin typeface="Times New Roman" pitchFamily="18" charset="0"/>
                <a:ea typeface="黑体" pitchFamily="49" charset="-122"/>
                <a:cs typeface="Times New Roman" pitchFamily="18" charset="0"/>
              </a:defRPr>
            </a:lvl3pPr>
            <a:lvl4pPr marL="1600200" indent="-228600" algn="l" rtl="0" eaLnBrk="0" fontAlgn="base" hangingPunct="0">
              <a:lnSpc>
                <a:spcPct val="120000"/>
              </a:lnSpc>
              <a:spcBef>
                <a:spcPts val="600"/>
              </a:spcBef>
              <a:spcAft>
                <a:spcPct val="0"/>
              </a:spcAft>
              <a:buFont typeface="Wingdings" pitchFamily="2" charset="2"/>
              <a:buChar char="Ø"/>
              <a:defRPr sz="2000" b="1">
                <a:solidFill>
                  <a:srgbClr val="000000"/>
                </a:solidFill>
                <a:effectLst/>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5"/>
              </a:buBlip>
              <a:defRPr sz="2000" b="1">
                <a:solidFill>
                  <a:srgbClr val="000000"/>
                </a:solidFill>
                <a:effectLst/>
                <a:latin typeface="黑体" pitchFamily="49" charset="-122"/>
                <a:ea typeface="黑体" pitchFamily="49" charset="-122"/>
              </a:defRPr>
            </a:lvl5pPr>
            <a:lvl6pPr marL="25146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9pPr>
          </a:lstStyle>
          <a:p>
            <a:pPr marL="355600" indent="-355600">
              <a:buClr>
                <a:srgbClr val="009900"/>
              </a:buClr>
              <a:buFont typeface="+mj-ea"/>
              <a:buAutoNum type="circleNumDbPlain"/>
            </a:pPr>
            <a:r>
              <a:rPr lang="zh-CN" altLang="zh-CN" sz="2800" kern="0" dirty="0"/>
              <a:t>明文</a:t>
            </a:r>
            <a:r>
              <a:rPr lang="zh-CN" altLang="en-US" sz="2800" kern="0" dirty="0"/>
              <a:t>按约定顺序写入矩阵，按约定顺序读出构成密文。</a:t>
            </a:r>
            <a:endParaRPr lang="en-US" altLang="zh-CN" sz="2800" kern="0" dirty="0"/>
          </a:p>
          <a:p>
            <a:pPr lvl="1"/>
            <a:r>
              <a:rPr lang="zh-CN" altLang="en-US" sz="2400" kern="0" dirty="0"/>
              <a:t>例</a:t>
            </a:r>
            <a:r>
              <a:rPr lang="en-US" altLang="zh-CN" sz="2400" kern="0" dirty="0"/>
              <a:t>16</a:t>
            </a:r>
            <a:r>
              <a:rPr lang="zh-CN" altLang="en-US" sz="2400" kern="0" dirty="0"/>
              <a:t>：约定</a:t>
            </a:r>
            <a:r>
              <a:rPr lang="en-US" altLang="zh-CN" sz="2400" i="1" kern="0" dirty="0"/>
              <a:t>n</a:t>
            </a:r>
            <a:r>
              <a:rPr lang="en-US" altLang="zh-CN" sz="2400" kern="0" dirty="0"/>
              <a:t>×5</a:t>
            </a:r>
            <a:r>
              <a:rPr lang="zh-CN" altLang="en-US" sz="2400" kern="0" dirty="0"/>
              <a:t>矩阵</a:t>
            </a:r>
            <a:r>
              <a:rPr lang="en-US" altLang="zh-CN" sz="2400" kern="0" dirty="0"/>
              <a:t>, </a:t>
            </a:r>
            <a:r>
              <a:rPr lang="zh-CN" altLang="en-US" sz="2400" kern="0" dirty="0"/>
              <a:t>横向从上到下填写明文</a:t>
            </a:r>
            <a:r>
              <a:rPr lang="en-US" altLang="zh-CN" sz="2400" kern="0" dirty="0"/>
              <a:t>, </a:t>
            </a:r>
            <a:r>
              <a:rPr lang="zh-CN" altLang="en-US" sz="2400" kern="0" dirty="0"/>
              <a:t>纵向从左到右读出长度为</a:t>
            </a:r>
            <a:r>
              <a:rPr lang="en-US" altLang="zh-CN" sz="2400" i="1" kern="0" dirty="0"/>
              <a:t>n</a:t>
            </a:r>
            <a:r>
              <a:rPr lang="zh-CN" altLang="en-US" sz="2400" kern="0" dirty="0"/>
              <a:t>的密文</a:t>
            </a:r>
            <a:r>
              <a:rPr lang="en-US" altLang="zh-CN" sz="2400" kern="0" dirty="0"/>
              <a:t>, </a:t>
            </a:r>
            <a:r>
              <a:rPr lang="zh-CN" altLang="en-US" sz="2400" kern="0" dirty="0"/>
              <a:t>明文</a:t>
            </a:r>
            <a:r>
              <a:rPr lang="en-US" altLang="zh-CN" sz="2400" kern="0" dirty="0" err="1">
                <a:solidFill>
                  <a:schemeClr val="accent4">
                    <a:lumMod val="10000"/>
                  </a:schemeClr>
                </a:solidFill>
              </a:rPr>
              <a:t>sheattendedaconcert</a:t>
            </a:r>
            <a:endParaRPr lang="en-US" altLang="zh-CN" sz="2400" kern="0" dirty="0">
              <a:solidFill>
                <a:schemeClr val="accent4">
                  <a:lumMod val="10000"/>
                </a:schemeClr>
              </a:solidFill>
            </a:endParaRPr>
          </a:p>
          <a:p>
            <a:pPr lvl="1">
              <a:lnSpc>
                <a:spcPct val="100000"/>
              </a:lnSpc>
              <a:spcBef>
                <a:spcPts val="0"/>
              </a:spcBef>
              <a:buFont typeface="Wingdings" pitchFamily="2" charset="2"/>
              <a:buNone/>
            </a:pPr>
            <a:r>
              <a:rPr lang="en-US" altLang="zh-CN" sz="2400" kern="0" dirty="0"/>
              <a:t>                 </a:t>
            </a:r>
            <a:r>
              <a:rPr lang="zh-CN" altLang="en-US" sz="2400" kern="0" dirty="0"/>
              <a:t>              </a:t>
            </a:r>
            <a:r>
              <a:rPr lang="en-US" altLang="zh-CN" sz="2400" kern="0" dirty="0"/>
              <a:t>   s   h  e   a   t </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t   e   n  d   e</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d  a   c   o  n</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a:t>
            </a:r>
            <a:r>
              <a:rPr lang="zh-CN" altLang="en-US" sz="2400" kern="0" dirty="0"/>
              <a:t>     </a:t>
            </a:r>
            <a:r>
              <a:rPr lang="en-US" altLang="zh-CN" sz="2400" kern="0" dirty="0"/>
              <a:t>      c   e   r   t</a:t>
            </a:r>
          </a:p>
          <a:p>
            <a:pPr marL="719138" lvl="1" indent="-269875">
              <a:lnSpc>
                <a:spcPct val="100000"/>
              </a:lnSpc>
              <a:spcBef>
                <a:spcPts val="1800"/>
              </a:spcBef>
              <a:buFont typeface="Wingdings" pitchFamily="2" charset="2"/>
              <a:buNone/>
            </a:pPr>
            <a:r>
              <a:rPr lang="en-US" altLang="zh-CN" sz="2400" kern="0" dirty="0"/>
              <a:t>    </a:t>
            </a:r>
            <a:endParaRPr lang="zh-CN" altLang="en-US" sz="2400" kern="0" dirty="0"/>
          </a:p>
        </p:txBody>
      </p:sp>
      <p:sp>
        <p:nvSpPr>
          <p:cNvPr id="40" name="矩形 39">
            <a:extLst>
              <a:ext uri="{FF2B5EF4-FFF2-40B4-BE49-F238E27FC236}">
                <a16:creationId xmlns:a16="http://schemas.microsoft.com/office/drawing/2014/main" id="{69AB5E0F-2F40-41A1-B5F8-9B34ACE2A63D}"/>
              </a:ext>
            </a:extLst>
          </p:cNvPr>
          <p:cNvSpPr/>
          <p:nvPr/>
        </p:nvSpPr>
        <p:spPr bwMode="auto">
          <a:xfrm>
            <a:off x="3373524" y="4249619"/>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41" name="矩形 40">
            <a:extLst>
              <a:ext uri="{FF2B5EF4-FFF2-40B4-BE49-F238E27FC236}">
                <a16:creationId xmlns:a16="http://schemas.microsoft.com/office/drawing/2014/main" id="{30016686-B4BA-4B8E-9D31-7343BCBD21A0}"/>
              </a:ext>
            </a:extLst>
          </p:cNvPr>
          <p:cNvSpPr/>
          <p:nvPr/>
        </p:nvSpPr>
        <p:spPr bwMode="auto">
          <a:xfrm>
            <a:off x="3697560" y="4249619"/>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42" name="矩形 41">
            <a:extLst>
              <a:ext uri="{FF2B5EF4-FFF2-40B4-BE49-F238E27FC236}">
                <a16:creationId xmlns:a16="http://schemas.microsoft.com/office/drawing/2014/main" id="{CEFDE6B1-377B-46A1-9266-0649D1677DFB}"/>
              </a:ext>
            </a:extLst>
          </p:cNvPr>
          <p:cNvSpPr/>
          <p:nvPr/>
        </p:nvSpPr>
        <p:spPr bwMode="auto">
          <a:xfrm>
            <a:off x="4057600" y="4249619"/>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43" name="矩形 42">
            <a:extLst>
              <a:ext uri="{FF2B5EF4-FFF2-40B4-BE49-F238E27FC236}">
                <a16:creationId xmlns:a16="http://schemas.microsoft.com/office/drawing/2014/main" id="{6314185C-26FA-481B-B64D-CC32FC99D6B4}"/>
              </a:ext>
            </a:extLst>
          </p:cNvPr>
          <p:cNvSpPr/>
          <p:nvPr/>
        </p:nvSpPr>
        <p:spPr bwMode="auto">
          <a:xfrm>
            <a:off x="4381636" y="4249619"/>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44" name="矩形 43">
            <a:extLst>
              <a:ext uri="{FF2B5EF4-FFF2-40B4-BE49-F238E27FC236}">
                <a16:creationId xmlns:a16="http://schemas.microsoft.com/office/drawing/2014/main" id="{C61FF136-502D-405D-ABE3-84F7E196FA77}"/>
              </a:ext>
            </a:extLst>
          </p:cNvPr>
          <p:cNvSpPr/>
          <p:nvPr/>
        </p:nvSpPr>
        <p:spPr bwMode="auto">
          <a:xfrm>
            <a:off x="4741676" y="4249619"/>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45" name="矩形 44">
            <a:extLst>
              <a:ext uri="{FF2B5EF4-FFF2-40B4-BE49-F238E27FC236}">
                <a16:creationId xmlns:a16="http://schemas.microsoft.com/office/drawing/2014/main" id="{552C2E76-6B73-44C1-B9F7-37D95D4B91F9}"/>
              </a:ext>
            </a:extLst>
          </p:cNvPr>
          <p:cNvSpPr/>
          <p:nvPr/>
        </p:nvSpPr>
        <p:spPr>
          <a:xfrm>
            <a:off x="2006764" y="5978667"/>
            <a:ext cx="1007007" cy="461665"/>
          </a:xfrm>
          <a:prstGeom prst="rect">
            <a:avLst/>
          </a:prstGeom>
        </p:spPr>
        <p:txBody>
          <a:bodyPr wrap="none">
            <a:spAutoFit/>
          </a:bodyPr>
          <a:lstStyle/>
          <a:p>
            <a:r>
              <a:rPr lang="en-US" altLang="zh-CN" sz="2400" dirty="0">
                <a:solidFill>
                  <a:schemeClr val="accent4">
                    <a:lumMod val="10000"/>
                  </a:schemeClr>
                </a:solidFill>
                <a:latin typeface="Times New Roman" pitchFamily="18" charset="0"/>
                <a:cs typeface="Times New Roman" pitchFamily="18" charset="0"/>
              </a:rPr>
              <a:t>STDC</a:t>
            </a:r>
            <a:endParaRPr lang="zh-CN" altLang="en-US" sz="2400" dirty="0">
              <a:solidFill>
                <a:schemeClr val="accent4">
                  <a:lumMod val="10000"/>
                </a:schemeClr>
              </a:solidFill>
              <a:latin typeface="Times New Roman" pitchFamily="18" charset="0"/>
              <a:cs typeface="Times New Roman" pitchFamily="18" charset="0"/>
            </a:endParaRPr>
          </a:p>
        </p:txBody>
      </p:sp>
      <p:sp>
        <p:nvSpPr>
          <p:cNvPr id="46" name="矩形 45">
            <a:extLst>
              <a:ext uri="{FF2B5EF4-FFF2-40B4-BE49-F238E27FC236}">
                <a16:creationId xmlns:a16="http://schemas.microsoft.com/office/drawing/2014/main" id="{95B1C723-BE6F-4705-9BF8-46632C7936FD}"/>
              </a:ext>
            </a:extLst>
          </p:cNvPr>
          <p:cNvSpPr/>
          <p:nvPr/>
        </p:nvSpPr>
        <p:spPr>
          <a:xfrm>
            <a:off x="2992615" y="5978667"/>
            <a:ext cx="1056700" cy="461665"/>
          </a:xfrm>
          <a:prstGeom prst="rect">
            <a:avLst/>
          </a:prstGeom>
        </p:spPr>
        <p:txBody>
          <a:bodyPr wrap="none">
            <a:spAutoFit/>
          </a:bodyPr>
          <a:lstStyle/>
          <a:p>
            <a:r>
              <a:rPr lang="en-US" altLang="zh-CN" sz="2400" dirty="0">
                <a:solidFill>
                  <a:schemeClr val="accent4">
                    <a:lumMod val="10000"/>
                  </a:schemeClr>
                </a:solidFill>
                <a:latin typeface="Times New Roman" pitchFamily="18" charset="0"/>
                <a:cs typeface="Times New Roman" pitchFamily="18" charset="0"/>
              </a:rPr>
              <a:t>HEAE</a:t>
            </a:r>
            <a:endParaRPr lang="zh-CN" altLang="en-US" sz="2400" dirty="0">
              <a:solidFill>
                <a:schemeClr val="accent4">
                  <a:lumMod val="10000"/>
                </a:schemeClr>
              </a:solidFill>
              <a:latin typeface="Times New Roman" pitchFamily="18" charset="0"/>
              <a:cs typeface="Times New Roman" pitchFamily="18" charset="0"/>
            </a:endParaRPr>
          </a:p>
        </p:txBody>
      </p:sp>
      <p:sp>
        <p:nvSpPr>
          <p:cNvPr id="47" name="矩形 46">
            <a:extLst>
              <a:ext uri="{FF2B5EF4-FFF2-40B4-BE49-F238E27FC236}">
                <a16:creationId xmlns:a16="http://schemas.microsoft.com/office/drawing/2014/main" id="{4FABCF38-4114-4C87-9EA9-E7F32C3FD0D8}"/>
              </a:ext>
            </a:extLst>
          </p:cNvPr>
          <p:cNvSpPr/>
          <p:nvPr/>
        </p:nvSpPr>
        <p:spPr>
          <a:xfrm>
            <a:off x="4051492" y="5978667"/>
            <a:ext cx="1058303" cy="461665"/>
          </a:xfrm>
          <a:prstGeom prst="rect">
            <a:avLst/>
          </a:prstGeom>
        </p:spPr>
        <p:txBody>
          <a:bodyPr wrap="none">
            <a:spAutoFit/>
          </a:bodyPr>
          <a:lstStyle/>
          <a:p>
            <a:r>
              <a:rPr lang="en-US" altLang="zh-CN" sz="2400" dirty="0">
                <a:solidFill>
                  <a:schemeClr val="accent4">
                    <a:lumMod val="10000"/>
                  </a:schemeClr>
                </a:solidFill>
                <a:latin typeface="Times New Roman" pitchFamily="18" charset="0"/>
                <a:cs typeface="Times New Roman" pitchFamily="18" charset="0"/>
              </a:rPr>
              <a:t>ENCR</a:t>
            </a:r>
            <a:endParaRPr lang="zh-CN" altLang="en-US" sz="2400" dirty="0">
              <a:solidFill>
                <a:schemeClr val="accent4">
                  <a:lumMod val="10000"/>
                </a:schemeClr>
              </a:solidFill>
              <a:latin typeface="Times New Roman" pitchFamily="18" charset="0"/>
              <a:cs typeface="Times New Roman" pitchFamily="18" charset="0"/>
            </a:endParaRPr>
          </a:p>
        </p:txBody>
      </p:sp>
      <p:sp>
        <p:nvSpPr>
          <p:cNvPr id="48" name="矩形 47">
            <a:extLst>
              <a:ext uri="{FF2B5EF4-FFF2-40B4-BE49-F238E27FC236}">
                <a16:creationId xmlns:a16="http://schemas.microsoft.com/office/drawing/2014/main" id="{40D2CB44-A0FD-4880-AF1F-423FF964CCED}"/>
              </a:ext>
            </a:extLst>
          </p:cNvPr>
          <p:cNvSpPr/>
          <p:nvPr/>
        </p:nvSpPr>
        <p:spPr>
          <a:xfrm>
            <a:off x="5146882" y="5978667"/>
            <a:ext cx="1074333" cy="461665"/>
          </a:xfrm>
          <a:prstGeom prst="rect">
            <a:avLst/>
          </a:prstGeom>
        </p:spPr>
        <p:txBody>
          <a:bodyPr wrap="none">
            <a:spAutoFit/>
          </a:bodyPr>
          <a:lstStyle/>
          <a:p>
            <a:r>
              <a:rPr lang="en-US" altLang="zh-CN" sz="2400" dirty="0">
                <a:solidFill>
                  <a:schemeClr val="accent4">
                    <a:lumMod val="10000"/>
                  </a:schemeClr>
                </a:solidFill>
                <a:latin typeface="Times New Roman" pitchFamily="18" charset="0"/>
                <a:cs typeface="Times New Roman" pitchFamily="18" charset="0"/>
              </a:rPr>
              <a:t>ADOT</a:t>
            </a:r>
            <a:endParaRPr lang="zh-CN" altLang="en-US" sz="2400" dirty="0">
              <a:solidFill>
                <a:schemeClr val="accent4">
                  <a:lumMod val="10000"/>
                </a:schemeClr>
              </a:solidFill>
              <a:latin typeface="Times New Roman" pitchFamily="18" charset="0"/>
              <a:cs typeface="Times New Roman" pitchFamily="18" charset="0"/>
            </a:endParaRPr>
          </a:p>
        </p:txBody>
      </p:sp>
      <p:sp>
        <p:nvSpPr>
          <p:cNvPr id="49" name="矩形 48">
            <a:extLst>
              <a:ext uri="{FF2B5EF4-FFF2-40B4-BE49-F238E27FC236}">
                <a16:creationId xmlns:a16="http://schemas.microsoft.com/office/drawing/2014/main" id="{267FEA51-6B07-4A86-9334-8FBD13270574}"/>
              </a:ext>
            </a:extLst>
          </p:cNvPr>
          <p:cNvSpPr/>
          <p:nvPr/>
        </p:nvSpPr>
        <p:spPr>
          <a:xfrm>
            <a:off x="6242272" y="5991671"/>
            <a:ext cx="817853" cy="461665"/>
          </a:xfrm>
          <a:prstGeom prst="rect">
            <a:avLst/>
          </a:prstGeom>
        </p:spPr>
        <p:txBody>
          <a:bodyPr wrap="none">
            <a:spAutoFit/>
          </a:bodyPr>
          <a:lstStyle/>
          <a:p>
            <a:r>
              <a:rPr lang="en-US" altLang="zh-CN" sz="2400" dirty="0">
                <a:solidFill>
                  <a:schemeClr val="accent4">
                    <a:lumMod val="10000"/>
                  </a:schemeClr>
                </a:solidFill>
                <a:latin typeface="Times New Roman" pitchFamily="18" charset="0"/>
                <a:cs typeface="Times New Roman" pitchFamily="18" charset="0"/>
              </a:rPr>
              <a:t>TEN</a:t>
            </a:r>
            <a:endParaRPr lang="zh-CN" altLang="en-US" sz="2400" dirty="0">
              <a:solidFill>
                <a:schemeClr val="accent4">
                  <a:lumMod val="10000"/>
                </a:schemeClr>
              </a:solidFill>
              <a:latin typeface="Times New Roman" pitchFamily="18" charset="0"/>
              <a:cs typeface="Times New Roman" pitchFamily="18" charset="0"/>
            </a:endParaRPr>
          </a:p>
        </p:txBody>
      </p:sp>
      <p:sp>
        <p:nvSpPr>
          <p:cNvPr id="14" name="矩形 13">
            <a:extLst>
              <a:ext uri="{FF2B5EF4-FFF2-40B4-BE49-F238E27FC236}">
                <a16:creationId xmlns:a16="http://schemas.microsoft.com/office/drawing/2014/main" id="{FE7632BB-5AE6-4F70-B2BE-A94F8E594080}"/>
              </a:ext>
            </a:extLst>
          </p:cNvPr>
          <p:cNvSpPr/>
          <p:nvPr/>
        </p:nvSpPr>
        <p:spPr>
          <a:xfrm>
            <a:off x="1115616" y="5949280"/>
            <a:ext cx="803425" cy="461665"/>
          </a:xfrm>
          <a:prstGeom prst="rect">
            <a:avLst/>
          </a:prstGeom>
        </p:spPr>
        <p:txBody>
          <a:bodyPr wrap="none">
            <a:spAutoFit/>
          </a:bodyPr>
          <a:lstStyle/>
          <a:p>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itchFamily="18" charset="0"/>
              </a:rPr>
              <a:t>密文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down)">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wipe(down)">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wipe(left)">
                                      <p:cBhvr>
                                        <p:cTn id="17" dur="2000"/>
                                        <p:tgtEl>
                                          <p:spTgt spid="39">
                                            <p:txEl>
                                              <p:pRg st="2" end="2"/>
                                            </p:txEl>
                                          </p:spTgt>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animEffect transition="in" filter="wipe(left)">
                                      <p:cBhvr>
                                        <p:cTn id="21" dur="2000"/>
                                        <p:tgtEl>
                                          <p:spTgt spid="39">
                                            <p:txEl>
                                              <p:pRg st="3" end="3"/>
                                            </p:txEl>
                                          </p:spTgt>
                                        </p:tgtEl>
                                      </p:cBhvr>
                                    </p:animEffect>
                                  </p:childTnLst>
                                </p:cTn>
                              </p:par>
                            </p:childTnLst>
                          </p:cTn>
                        </p:par>
                        <p:par>
                          <p:cTn id="22" fill="hold">
                            <p:stCondLst>
                              <p:cond delay="4000"/>
                            </p:stCondLst>
                            <p:childTnLst>
                              <p:par>
                                <p:cTn id="23" presetID="22" presetClass="entr" presetSubtype="8" fill="hold" nodeType="afterEffect">
                                  <p:stCondLst>
                                    <p:cond delay="0"/>
                                  </p:stCondLst>
                                  <p:childTnLst>
                                    <p:set>
                                      <p:cBhvr>
                                        <p:cTn id="24" dur="1" fill="hold">
                                          <p:stCondLst>
                                            <p:cond delay="0"/>
                                          </p:stCondLst>
                                        </p:cTn>
                                        <p:tgtEl>
                                          <p:spTgt spid="39">
                                            <p:txEl>
                                              <p:pRg st="4" end="4"/>
                                            </p:txEl>
                                          </p:spTgt>
                                        </p:tgtEl>
                                        <p:attrNameLst>
                                          <p:attrName>style.visibility</p:attrName>
                                        </p:attrNameLst>
                                      </p:cBhvr>
                                      <p:to>
                                        <p:strVal val="visible"/>
                                      </p:to>
                                    </p:set>
                                    <p:animEffect transition="in" filter="wipe(left)">
                                      <p:cBhvr>
                                        <p:cTn id="25" dur="2000"/>
                                        <p:tgtEl>
                                          <p:spTgt spid="39">
                                            <p:txEl>
                                              <p:pRg st="4" end="4"/>
                                            </p:txEl>
                                          </p:spTgt>
                                        </p:tgtEl>
                                      </p:cBhvr>
                                    </p:animEffect>
                                  </p:childTnLst>
                                </p:cTn>
                              </p:par>
                            </p:childTnLst>
                          </p:cTn>
                        </p:par>
                        <p:par>
                          <p:cTn id="26" fill="hold">
                            <p:stCondLst>
                              <p:cond delay="6000"/>
                            </p:stCondLst>
                            <p:childTnLst>
                              <p:par>
                                <p:cTn id="27" presetID="22" presetClass="entr" presetSubtype="8" fill="hold" nodeType="afterEffect">
                                  <p:stCondLst>
                                    <p:cond delay="0"/>
                                  </p:stCondLst>
                                  <p:childTnLst>
                                    <p:set>
                                      <p:cBhvr>
                                        <p:cTn id="28" dur="1" fill="hold">
                                          <p:stCondLst>
                                            <p:cond delay="0"/>
                                          </p:stCondLst>
                                        </p:cTn>
                                        <p:tgtEl>
                                          <p:spTgt spid="39">
                                            <p:txEl>
                                              <p:pRg st="5" end="5"/>
                                            </p:txEl>
                                          </p:spTgt>
                                        </p:tgtEl>
                                        <p:attrNameLst>
                                          <p:attrName>style.visibility</p:attrName>
                                        </p:attrNameLst>
                                      </p:cBhvr>
                                      <p:to>
                                        <p:strVal val="visible"/>
                                      </p:to>
                                    </p:set>
                                    <p:animEffect transition="in" filter="wipe(left)">
                                      <p:cBhvr>
                                        <p:cTn id="29" dur="1000"/>
                                        <p:tgtEl>
                                          <p:spTgt spid="3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up)">
                                      <p:cBhvr>
                                        <p:cTn id="40" dur="2000"/>
                                        <p:tgtEl>
                                          <p:spTgt spid="40"/>
                                        </p:tgtEl>
                                      </p:cBhvr>
                                    </p:animEffect>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1" presetClass="exit" presetSubtype="0" fill="hold" grpId="1" nodeType="afterEffect">
                                  <p:stCondLst>
                                    <p:cond delay="0"/>
                                  </p:stCondLst>
                                  <p:childTnLst>
                                    <p:set>
                                      <p:cBhvr>
                                        <p:cTn id="49" dur="1" fill="hold">
                                          <p:stCondLst>
                                            <p:cond delay="0"/>
                                          </p:stCondLst>
                                        </p:cTn>
                                        <p:tgtEl>
                                          <p:spTgt spid="40"/>
                                        </p:tgtEl>
                                        <p:attrNameLst>
                                          <p:attrName>style.visibility</p:attrName>
                                        </p:attrNameLst>
                                      </p:cBhvr>
                                      <p:to>
                                        <p:strVal val="hidden"/>
                                      </p:to>
                                    </p:se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up)">
                                      <p:cBhvr>
                                        <p:cTn id="53" dur="2000"/>
                                        <p:tgtEl>
                                          <p:spTgt spid="41"/>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1" presetClass="exit" presetSubtype="0" fill="hold" grpId="1" nodeType="afterEffect">
                                  <p:stCondLst>
                                    <p:cond delay="0"/>
                                  </p:stCondLst>
                                  <p:childTnLst>
                                    <p:set>
                                      <p:cBhvr>
                                        <p:cTn id="62" dur="1" fill="hold">
                                          <p:stCondLst>
                                            <p:cond delay="0"/>
                                          </p:stCondLst>
                                        </p:cTn>
                                        <p:tgtEl>
                                          <p:spTgt spid="41"/>
                                        </p:tgtEl>
                                        <p:attrNameLst>
                                          <p:attrName>style.visibility</p:attrName>
                                        </p:attrNameLst>
                                      </p:cBhvr>
                                      <p:to>
                                        <p:strVal val="hidden"/>
                                      </p:to>
                                    </p:set>
                                  </p:childTnLst>
                                </p:cTn>
                              </p:par>
                            </p:childTnLst>
                          </p:cTn>
                        </p:par>
                        <p:par>
                          <p:cTn id="63" fill="hold">
                            <p:stCondLst>
                              <p:cond delay="7000"/>
                            </p:stCondLst>
                            <p:childTnLst>
                              <p:par>
                                <p:cTn id="64" presetID="22" presetClass="entr" presetSubtype="1"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2000"/>
                                        <p:tgtEl>
                                          <p:spTgt spid="42"/>
                                        </p:tgtEl>
                                      </p:cBhvr>
                                    </p:animEffect>
                                  </p:childTnLst>
                                </p:cTn>
                              </p:par>
                            </p:childTnLst>
                          </p:cTn>
                        </p:par>
                        <p:par>
                          <p:cTn id="67" fill="hold">
                            <p:stCondLst>
                              <p:cond delay="9000"/>
                            </p:stCondLst>
                            <p:childTnLst>
                              <p:par>
                                <p:cTn id="68" presetID="42" presetClass="entr" presetSubtype="0"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par>
                          <p:cTn id="73" fill="hold">
                            <p:stCondLst>
                              <p:cond delay="10000"/>
                            </p:stCondLst>
                            <p:childTnLst>
                              <p:par>
                                <p:cTn id="74" presetID="1" presetClass="exit" presetSubtype="0" fill="hold" grpId="1" nodeType="afterEffect">
                                  <p:stCondLst>
                                    <p:cond delay="0"/>
                                  </p:stCondLst>
                                  <p:childTnLst>
                                    <p:set>
                                      <p:cBhvr>
                                        <p:cTn id="75" dur="1" fill="hold">
                                          <p:stCondLst>
                                            <p:cond delay="0"/>
                                          </p:stCondLst>
                                        </p:cTn>
                                        <p:tgtEl>
                                          <p:spTgt spid="42"/>
                                        </p:tgtEl>
                                        <p:attrNameLst>
                                          <p:attrName>style.visibility</p:attrName>
                                        </p:attrNameLst>
                                      </p:cBhvr>
                                      <p:to>
                                        <p:strVal val="hidden"/>
                                      </p:to>
                                    </p:set>
                                  </p:childTnLst>
                                </p:cTn>
                              </p:par>
                            </p:childTnLst>
                          </p:cTn>
                        </p:par>
                        <p:par>
                          <p:cTn id="76" fill="hold">
                            <p:stCondLst>
                              <p:cond delay="10000"/>
                            </p:stCondLst>
                            <p:childTnLst>
                              <p:par>
                                <p:cTn id="77" presetID="22" presetClass="entr" presetSubtype="1"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up)">
                                      <p:cBhvr>
                                        <p:cTn id="79" dur="2000"/>
                                        <p:tgtEl>
                                          <p:spTgt spid="43"/>
                                        </p:tgtEl>
                                      </p:cBhvr>
                                    </p:animEffect>
                                  </p:childTnLst>
                                </p:cTn>
                              </p:par>
                            </p:childTnLst>
                          </p:cTn>
                        </p:par>
                        <p:par>
                          <p:cTn id="80" fill="hold">
                            <p:stCondLst>
                              <p:cond delay="12000"/>
                            </p:stCondLst>
                            <p:childTnLst>
                              <p:par>
                                <p:cTn id="81" presetID="42"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childTnLst>
                          </p:cTn>
                        </p:par>
                        <p:par>
                          <p:cTn id="86" fill="hold">
                            <p:stCondLst>
                              <p:cond delay="13000"/>
                            </p:stCondLst>
                            <p:childTnLst>
                              <p:par>
                                <p:cTn id="87" presetID="1" presetClass="exit" presetSubtype="0" fill="hold" grpId="1" nodeType="afterEffect">
                                  <p:stCondLst>
                                    <p:cond delay="0"/>
                                  </p:stCondLst>
                                  <p:childTnLst>
                                    <p:set>
                                      <p:cBhvr>
                                        <p:cTn id="88" dur="1" fill="hold">
                                          <p:stCondLst>
                                            <p:cond delay="0"/>
                                          </p:stCondLst>
                                        </p:cTn>
                                        <p:tgtEl>
                                          <p:spTgt spid="43"/>
                                        </p:tgtEl>
                                        <p:attrNameLst>
                                          <p:attrName>style.visibility</p:attrName>
                                        </p:attrNameLst>
                                      </p:cBhvr>
                                      <p:to>
                                        <p:strVal val="hidden"/>
                                      </p:to>
                                    </p:set>
                                  </p:childTnLst>
                                </p:cTn>
                              </p:par>
                            </p:childTnLst>
                          </p:cTn>
                        </p:par>
                        <p:par>
                          <p:cTn id="89" fill="hold">
                            <p:stCondLst>
                              <p:cond delay="13000"/>
                            </p:stCondLst>
                            <p:childTnLst>
                              <p:par>
                                <p:cTn id="90" presetID="22" presetClass="entr" presetSubtype="1"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up)">
                                      <p:cBhvr>
                                        <p:cTn id="92" dur="2000"/>
                                        <p:tgtEl>
                                          <p:spTgt spid="44"/>
                                        </p:tgtEl>
                                      </p:cBhvr>
                                    </p:animEffect>
                                  </p:childTnLst>
                                </p:cTn>
                              </p:par>
                            </p:childTnLst>
                          </p:cTn>
                        </p:par>
                        <p:par>
                          <p:cTn id="93" fill="hold">
                            <p:stCondLst>
                              <p:cond delay="15000"/>
                            </p:stCondLst>
                            <p:childTnLst>
                              <p:par>
                                <p:cTn id="94" presetID="42" presetClass="entr" presetSubtype="0"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1000"/>
                                        <p:tgtEl>
                                          <p:spTgt spid="49"/>
                                        </p:tgtEl>
                                      </p:cBhvr>
                                    </p:animEffect>
                                    <p:anim calcmode="lin" valueType="num">
                                      <p:cBhvr>
                                        <p:cTn id="97" dur="1000" fill="hold"/>
                                        <p:tgtEl>
                                          <p:spTgt spid="49"/>
                                        </p:tgtEl>
                                        <p:attrNameLst>
                                          <p:attrName>ppt_x</p:attrName>
                                        </p:attrNameLst>
                                      </p:cBhvr>
                                      <p:tavLst>
                                        <p:tav tm="0">
                                          <p:val>
                                            <p:strVal val="#ppt_x"/>
                                          </p:val>
                                        </p:tav>
                                        <p:tav tm="100000">
                                          <p:val>
                                            <p:strVal val="#ppt_x"/>
                                          </p:val>
                                        </p:tav>
                                      </p:tavLst>
                                    </p:anim>
                                    <p:anim calcmode="lin" valueType="num">
                                      <p:cBhvr>
                                        <p:cTn id="98" dur="1000" fill="hold"/>
                                        <p:tgtEl>
                                          <p:spTgt spid="49"/>
                                        </p:tgtEl>
                                        <p:attrNameLst>
                                          <p:attrName>ppt_y</p:attrName>
                                        </p:attrNameLst>
                                      </p:cBhvr>
                                      <p:tavLst>
                                        <p:tav tm="0">
                                          <p:val>
                                            <p:strVal val="#ppt_y+.1"/>
                                          </p:val>
                                        </p:tav>
                                        <p:tav tm="100000">
                                          <p:val>
                                            <p:strVal val="#ppt_y"/>
                                          </p:val>
                                        </p:tav>
                                      </p:tavLst>
                                    </p:anim>
                                  </p:childTnLst>
                                </p:cTn>
                              </p:par>
                            </p:childTnLst>
                          </p:cTn>
                        </p:par>
                        <p:par>
                          <p:cTn id="99" fill="hold">
                            <p:stCondLst>
                              <p:cond delay="16000"/>
                            </p:stCondLst>
                            <p:childTnLst>
                              <p:par>
                                <p:cTn id="100" presetID="1" presetClass="exit" presetSubtype="0" fill="hold" grpId="1" nodeType="afterEffect">
                                  <p:stCondLst>
                                    <p:cond delay="0"/>
                                  </p:stCondLst>
                                  <p:childTnLst>
                                    <p:set>
                                      <p:cBhvr>
                                        <p:cTn id="10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p:bldP spid="46" grpId="0"/>
      <p:bldP spid="47" grpId="0"/>
      <p:bldP spid="48" grpId="0"/>
      <p:bldP spid="49" grpId="0"/>
      <p:bldP spid="1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a:extLst>
              <a:ext uri="{FF2B5EF4-FFF2-40B4-BE49-F238E27FC236}">
                <a16:creationId xmlns:a16="http://schemas.microsoft.com/office/drawing/2014/main" id="{0DFACB5B-3D76-47FA-AB07-0DEE322EF6BC}"/>
              </a:ext>
            </a:extLst>
          </p:cNvPr>
          <p:cNvSpPr>
            <a:spLocks noGrp="1"/>
          </p:cNvSpPr>
          <p:nvPr>
            <p:ph idx="1"/>
          </p:nvPr>
        </p:nvSpPr>
        <p:spPr>
          <a:xfrm>
            <a:off x="457200" y="1484784"/>
            <a:ext cx="8229600" cy="4824000"/>
          </a:xfrm>
        </p:spPr>
        <p:txBody>
          <a:bodyPr/>
          <a:lstStyle/>
          <a:p>
            <a:pPr marL="0" indent="0">
              <a:spcAft>
                <a:spcPts val="1800"/>
              </a:spcAft>
              <a:buClr>
                <a:srgbClr val="009900"/>
              </a:buClr>
              <a:buNone/>
            </a:pPr>
            <a:r>
              <a:rPr lang="en-US" altLang="zh-CN" dirty="0">
                <a:solidFill>
                  <a:srgbClr val="FF0000"/>
                </a:solidFill>
              </a:rPr>
              <a:t>2. </a:t>
            </a:r>
            <a:r>
              <a:rPr lang="zh-CN" altLang="en-US" dirty="0">
                <a:solidFill>
                  <a:srgbClr val="FF0000"/>
                </a:solidFill>
              </a:rPr>
              <a:t>换位</a:t>
            </a:r>
            <a:endParaRPr lang="en-US" altLang="zh-CN" dirty="0"/>
          </a:p>
        </p:txBody>
      </p:sp>
      <p:sp>
        <p:nvSpPr>
          <p:cNvPr id="27" name="内容占位符 2">
            <a:extLst>
              <a:ext uri="{FF2B5EF4-FFF2-40B4-BE49-F238E27FC236}">
                <a16:creationId xmlns:a16="http://schemas.microsoft.com/office/drawing/2014/main" id="{E53A6A53-B64A-4359-A2E4-26432F25A372}"/>
              </a:ext>
            </a:extLst>
          </p:cNvPr>
          <p:cNvSpPr txBox="1">
            <a:spLocks/>
          </p:cNvSpPr>
          <p:nvPr/>
        </p:nvSpPr>
        <p:spPr bwMode="auto">
          <a:xfrm>
            <a:off x="374848" y="2312876"/>
            <a:ext cx="8229600" cy="482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ct val="0"/>
              </a:spcAft>
              <a:buClr>
                <a:schemeClr val="hlink"/>
              </a:buClr>
              <a:buSzPct val="90000"/>
              <a:buFont typeface="Wingdings" pitchFamily="2" charset="2"/>
              <a:buBlip>
                <a:blip r:embed="rId3"/>
              </a:buBlip>
              <a:defRPr sz="3200" b="1">
                <a:solidFill>
                  <a:srgbClr val="000000"/>
                </a:solidFill>
                <a:effectLst/>
                <a:latin typeface="Times New Roman" pitchFamily="18" charset="0"/>
                <a:ea typeface="黑体" pitchFamily="49" charset="-122"/>
                <a:cs typeface="Times New Roman" pitchFamily="18" charset="0"/>
              </a:defRPr>
            </a:lvl1pPr>
            <a:lvl2pPr marL="720000" indent="-270000" algn="l" rtl="0" eaLnBrk="0" fontAlgn="base" hangingPunct="0">
              <a:lnSpc>
                <a:spcPct val="120000"/>
              </a:lnSpc>
              <a:spcBef>
                <a:spcPts val="600"/>
              </a:spcBef>
              <a:spcAft>
                <a:spcPct val="0"/>
              </a:spcAft>
              <a:buClr>
                <a:srgbClr val="00B050"/>
              </a:buClr>
              <a:buFont typeface="Wingdings" pitchFamily="2" charset="2"/>
              <a:buChar char="l"/>
              <a:defRPr sz="2800" b="1">
                <a:solidFill>
                  <a:srgbClr val="000000"/>
                </a:solidFill>
                <a:effectLst/>
                <a:latin typeface="Times New Roman" pitchFamily="18" charset="0"/>
                <a:ea typeface="黑体" pitchFamily="49" charset="-122"/>
                <a:cs typeface="Times New Roman" pitchFamily="18" charset="0"/>
              </a:defRPr>
            </a:lvl2pPr>
            <a:lvl3pPr marL="1080000" indent="-270000" algn="l" rtl="0" eaLnBrk="0" fontAlgn="base" hangingPunct="0">
              <a:lnSpc>
                <a:spcPct val="120000"/>
              </a:lnSpc>
              <a:spcBef>
                <a:spcPts val="600"/>
              </a:spcBef>
              <a:spcAft>
                <a:spcPct val="0"/>
              </a:spcAft>
              <a:buClr>
                <a:schemeClr val="accent2"/>
              </a:buClr>
              <a:buSzPct val="90000"/>
              <a:buFont typeface="Wingdings" pitchFamily="2" charset="2"/>
              <a:buBlip>
                <a:blip r:embed="rId4"/>
              </a:buBlip>
              <a:defRPr sz="2400" b="1">
                <a:solidFill>
                  <a:srgbClr val="000000"/>
                </a:solidFill>
                <a:effectLst/>
                <a:latin typeface="Times New Roman" pitchFamily="18" charset="0"/>
                <a:ea typeface="黑体" pitchFamily="49" charset="-122"/>
                <a:cs typeface="Times New Roman" pitchFamily="18" charset="0"/>
              </a:defRPr>
            </a:lvl3pPr>
            <a:lvl4pPr marL="1600200" indent="-228600" algn="l" rtl="0" eaLnBrk="0" fontAlgn="base" hangingPunct="0">
              <a:lnSpc>
                <a:spcPct val="120000"/>
              </a:lnSpc>
              <a:spcBef>
                <a:spcPts val="600"/>
              </a:spcBef>
              <a:spcAft>
                <a:spcPct val="0"/>
              </a:spcAft>
              <a:buFont typeface="Wingdings" pitchFamily="2" charset="2"/>
              <a:buChar char="Ø"/>
              <a:defRPr sz="2000" b="1">
                <a:solidFill>
                  <a:srgbClr val="000000"/>
                </a:solidFill>
                <a:effectLst/>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5"/>
              </a:buBlip>
              <a:defRPr sz="2000" b="1">
                <a:solidFill>
                  <a:srgbClr val="000000"/>
                </a:solidFill>
                <a:effectLst/>
                <a:latin typeface="黑体" pitchFamily="49" charset="-122"/>
                <a:ea typeface="黑体" pitchFamily="49" charset="-122"/>
              </a:defRPr>
            </a:lvl5pPr>
            <a:lvl6pPr marL="25146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itchFamily="2" charset="2"/>
              <a:buBlip>
                <a:blip r:embed="rId5"/>
              </a:buBlip>
              <a:defRPr sz="2000">
                <a:solidFill>
                  <a:schemeClr val="tx1"/>
                </a:solidFill>
                <a:effectLst>
                  <a:outerShdw blurRad="38100" dist="38100" dir="2700000" algn="tl">
                    <a:srgbClr val="000000"/>
                  </a:outerShdw>
                </a:effectLst>
                <a:latin typeface="+mn-lt"/>
                <a:ea typeface="+mn-ea"/>
              </a:defRPr>
            </a:lvl9pPr>
          </a:lstStyle>
          <a:p>
            <a:pPr marL="355600" indent="-355600">
              <a:buClr>
                <a:srgbClr val="009900"/>
              </a:buClr>
              <a:buFont typeface="+mj-ea"/>
              <a:buAutoNum type="circleNumDbPlain" startAt="2"/>
            </a:pPr>
            <a:r>
              <a:rPr lang="zh-CN" altLang="zh-CN" sz="2800" kern="0" dirty="0"/>
              <a:t>明文</a:t>
            </a:r>
            <a:r>
              <a:rPr lang="zh-CN" altLang="en-US" sz="2800" kern="0" dirty="0"/>
              <a:t>按行写入矩阵，按密钥顺序读出构成密文。</a:t>
            </a:r>
            <a:endParaRPr lang="en-US" altLang="zh-CN" sz="2800" kern="0" dirty="0"/>
          </a:p>
          <a:p>
            <a:pPr lvl="1"/>
            <a:r>
              <a:rPr lang="zh-CN" altLang="en-US" sz="2400" kern="0" dirty="0"/>
              <a:t>例</a:t>
            </a:r>
            <a:r>
              <a:rPr lang="en-US" altLang="zh-CN" sz="2400" kern="0" dirty="0"/>
              <a:t>17</a:t>
            </a:r>
            <a:r>
              <a:rPr lang="zh-CN" altLang="en-US" sz="2400" kern="0" dirty="0"/>
              <a:t>：密钥</a:t>
            </a:r>
            <a:r>
              <a:rPr lang="en-US" altLang="zh-CN" sz="2400" kern="0" dirty="0"/>
              <a:t>nice</a:t>
            </a:r>
            <a:r>
              <a:rPr lang="zh-CN" altLang="en-US" sz="2400" kern="0" dirty="0"/>
              <a:t>，明文  </a:t>
            </a:r>
            <a:r>
              <a:rPr lang="en-US" altLang="zh-CN" sz="2400" kern="0" dirty="0"/>
              <a:t>joker </a:t>
            </a:r>
            <a:r>
              <a:rPr lang="en-US" altLang="zh-CN" sz="2400" kern="0" dirty="0">
                <a:solidFill>
                  <a:schemeClr val="accent4">
                    <a:lumMod val="10000"/>
                  </a:schemeClr>
                </a:solidFill>
              </a:rPr>
              <a:t>is a murderer</a:t>
            </a:r>
            <a:endParaRPr lang="zh-CN" altLang="en-US" sz="2400" kern="0" dirty="0">
              <a:solidFill>
                <a:schemeClr val="accent4">
                  <a:lumMod val="10000"/>
                </a:schemeClr>
              </a:solidFill>
            </a:endParaRPr>
          </a:p>
          <a:p>
            <a:pPr marL="450850" lvl="1" indent="-1588">
              <a:spcBef>
                <a:spcPts val="0"/>
              </a:spcBef>
              <a:buFont typeface="Wingdings" pitchFamily="2" charset="2"/>
              <a:buNone/>
            </a:pPr>
            <a:r>
              <a:rPr lang="zh-CN" altLang="en-US" sz="2400" kern="0" dirty="0"/>
              <a:t>将明文按密钥长度</a:t>
            </a:r>
            <a:r>
              <a:rPr lang="en-US" altLang="zh-CN" sz="2400" kern="0" dirty="0"/>
              <a:t>4</a:t>
            </a:r>
            <a:r>
              <a:rPr lang="zh-CN" altLang="en-US" sz="2400" kern="0" dirty="0"/>
              <a:t>逐行写入矩阵，根据密钥中字母出现顺序将密文读出顺序定为：</a:t>
            </a:r>
            <a:r>
              <a:rPr lang="en-US" altLang="zh-CN" sz="2400" kern="0" dirty="0"/>
              <a:t>4312</a:t>
            </a:r>
          </a:p>
          <a:p>
            <a:pPr lvl="1">
              <a:lnSpc>
                <a:spcPct val="100000"/>
              </a:lnSpc>
              <a:spcBef>
                <a:spcPts val="0"/>
              </a:spcBef>
              <a:buFont typeface="Wingdings" pitchFamily="2" charset="2"/>
              <a:buNone/>
            </a:pPr>
            <a:r>
              <a:rPr lang="en-US" altLang="zh-CN" sz="2400" kern="0" dirty="0"/>
              <a:t>                 </a:t>
            </a:r>
            <a:r>
              <a:rPr lang="zh-CN" altLang="en-US" sz="2400" kern="0" dirty="0"/>
              <a:t>                    </a:t>
            </a:r>
            <a:r>
              <a:rPr lang="en-US" altLang="zh-CN" sz="2400" kern="0" dirty="0"/>
              <a:t>4</a:t>
            </a:r>
            <a:r>
              <a:rPr lang="zh-CN" altLang="en-US" sz="2400" kern="0" dirty="0"/>
              <a:t>   </a:t>
            </a:r>
            <a:r>
              <a:rPr lang="en-US" altLang="zh-CN" sz="2400" kern="0" dirty="0"/>
              <a:t>3</a:t>
            </a:r>
            <a:r>
              <a:rPr lang="zh-CN" altLang="en-US" sz="2400" kern="0" dirty="0"/>
              <a:t>   </a:t>
            </a:r>
            <a:r>
              <a:rPr lang="en-US" altLang="zh-CN" sz="2400" kern="0" dirty="0"/>
              <a:t>1</a:t>
            </a:r>
            <a:r>
              <a:rPr lang="zh-CN" altLang="en-US" sz="2400" kern="0" dirty="0"/>
              <a:t>   </a:t>
            </a:r>
            <a:r>
              <a:rPr lang="en-US" altLang="zh-CN" sz="2400" kern="0" dirty="0"/>
              <a:t>2</a:t>
            </a:r>
          </a:p>
          <a:p>
            <a:pPr lvl="1">
              <a:lnSpc>
                <a:spcPct val="100000"/>
              </a:lnSpc>
              <a:buFont typeface="Wingdings" pitchFamily="2" charset="2"/>
              <a:buNone/>
            </a:pPr>
            <a:r>
              <a:rPr lang="zh-CN" altLang="en-US" sz="2400" kern="0" dirty="0"/>
              <a:t>                                  </a:t>
            </a:r>
            <a:r>
              <a:rPr lang="en-US" altLang="zh-CN" sz="2400" kern="0" dirty="0"/>
              <a:t>   j   o   k   e</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a:t>
            </a:r>
            <a:r>
              <a:rPr lang="zh-CN" altLang="en-US" sz="2400" kern="0" dirty="0"/>
              <a:t> </a:t>
            </a:r>
            <a:r>
              <a:rPr lang="en-US" altLang="zh-CN" sz="2400" kern="0" dirty="0"/>
              <a:t> r   </a:t>
            </a:r>
            <a:r>
              <a:rPr lang="en-US" altLang="zh-CN" sz="2400" kern="0" dirty="0" err="1"/>
              <a:t>i</a:t>
            </a:r>
            <a:r>
              <a:rPr lang="en-US" altLang="zh-CN" sz="2400" kern="0" dirty="0"/>
              <a:t>    s   a</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a:t>
            </a:r>
            <a:r>
              <a:rPr lang="zh-CN" altLang="en-US" sz="2400" kern="0" dirty="0"/>
              <a:t> </a:t>
            </a:r>
            <a:r>
              <a:rPr lang="en-US" altLang="zh-CN" sz="2400" kern="0" dirty="0"/>
              <a:t>    m  u   r   d</a:t>
            </a:r>
          </a:p>
          <a:p>
            <a:pPr lvl="1">
              <a:lnSpc>
                <a:spcPct val="100000"/>
              </a:lnSpc>
              <a:buFont typeface="Wingdings" pitchFamily="2" charset="2"/>
              <a:buNone/>
            </a:pPr>
            <a:r>
              <a:rPr lang="en-US" altLang="zh-CN" sz="2400" kern="0" dirty="0"/>
              <a:t>             </a:t>
            </a:r>
            <a:r>
              <a:rPr lang="zh-CN" altLang="en-US" sz="2400" kern="0" dirty="0"/>
              <a:t>                </a:t>
            </a:r>
            <a:r>
              <a:rPr lang="en-US" altLang="zh-CN" sz="2400" kern="0" dirty="0"/>
              <a:t>      </a:t>
            </a:r>
            <a:r>
              <a:rPr lang="zh-CN" altLang="en-US" sz="2400" kern="0" dirty="0"/>
              <a:t> </a:t>
            </a:r>
            <a:r>
              <a:rPr lang="en-US" altLang="zh-CN" sz="2400" kern="0" dirty="0"/>
              <a:t> e   r   e   r </a:t>
            </a:r>
          </a:p>
        </p:txBody>
      </p:sp>
      <p:cxnSp>
        <p:nvCxnSpPr>
          <p:cNvPr id="28" name="直接连接符 27">
            <a:extLst>
              <a:ext uri="{FF2B5EF4-FFF2-40B4-BE49-F238E27FC236}">
                <a16:creationId xmlns:a16="http://schemas.microsoft.com/office/drawing/2014/main" id="{89334350-C828-4548-8F90-57D43207281C}"/>
              </a:ext>
            </a:extLst>
          </p:cNvPr>
          <p:cNvCxnSpPr/>
          <p:nvPr/>
        </p:nvCxnSpPr>
        <p:spPr bwMode="auto">
          <a:xfrm>
            <a:off x="3373524" y="4653136"/>
            <a:ext cx="190821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29" name="矩形 28">
            <a:extLst>
              <a:ext uri="{FF2B5EF4-FFF2-40B4-BE49-F238E27FC236}">
                <a16:creationId xmlns:a16="http://schemas.microsoft.com/office/drawing/2014/main" id="{80958765-489B-4AB6-99EA-67895AECF0A5}"/>
              </a:ext>
            </a:extLst>
          </p:cNvPr>
          <p:cNvSpPr/>
          <p:nvPr/>
        </p:nvSpPr>
        <p:spPr bwMode="auto">
          <a:xfrm>
            <a:off x="4309628" y="4761148"/>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0" name="矩形 29">
            <a:extLst>
              <a:ext uri="{FF2B5EF4-FFF2-40B4-BE49-F238E27FC236}">
                <a16:creationId xmlns:a16="http://schemas.microsoft.com/office/drawing/2014/main" id="{F4BDA4DD-A2FD-401D-878A-3638B0C3F442}"/>
              </a:ext>
            </a:extLst>
          </p:cNvPr>
          <p:cNvSpPr/>
          <p:nvPr/>
        </p:nvSpPr>
        <p:spPr bwMode="auto">
          <a:xfrm>
            <a:off x="4705672" y="4761148"/>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1" name="矩形 30">
            <a:extLst>
              <a:ext uri="{FF2B5EF4-FFF2-40B4-BE49-F238E27FC236}">
                <a16:creationId xmlns:a16="http://schemas.microsoft.com/office/drawing/2014/main" id="{2504DD62-F6EA-455A-8006-07549F4BE24D}"/>
              </a:ext>
            </a:extLst>
          </p:cNvPr>
          <p:cNvSpPr/>
          <p:nvPr/>
        </p:nvSpPr>
        <p:spPr bwMode="auto">
          <a:xfrm>
            <a:off x="3913584" y="4761148"/>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2" name="矩形 31">
            <a:extLst>
              <a:ext uri="{FF2B5EF4-FFF2-40B4-BE49-F238E27FC236}">
                <a16:creationId xmlns:a16="http://schemas.microsoft.com/office/drawing/2014/main" id="{5065348D-FA8E-42B8-9667-C38DD6865634}"/>
              </a:ext>
            </a:extLst>
          </p:cNvPr>
          <p:cNvSpPr/>
          <p:nvPr/>
        </p:nvSpPr>
        <p:spPr bwMode="auto">
          <a:xfrm>
            <a:off x="3553544" y="4761148"/>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3" name="矩形 32">
            <a:extLst>
              <a:ext uri="{FF2B5EF4-FFF2-40B4-BE49-F238E27FC236}">
                <a16:creationId xmlns:a16="http://schemas.microsoft.com/office/drawing/2014/main" id="{AA219DC5-3CC1-48B1-9F06-7B9E569019C2}"/>
              </a:ext>
            </a:extLst>
          </p:cNvPr>
          <p:cNvSpPr/>
          <p:nvPr/>
        </p:nvSpPr>
        <p:spPr>
          <a:xfrm>
            <a:off x="5184068" y="5167958"/>
            <a:ext cx="1023037" cy="461665"/>
          </a:xfrm>
          <a:prstGeom prst="rect">
            <a:avLst/>
          </a:prstGeom>
        </p:spPr>
        <p:txBody>
          <a:bodyPr wrap="none">
            <a:spAutoFit/>
          </a:bodyPr>
          <a:lstStyle/>
          <a:p>
            <a:r>
              <a:rPr lang="en-US" altLang="zh-CN" sz="2400" dirty="0">
                <a:solidFill>
                  <a:srgbClr val="FF0000"/>
                </a:solidFill>
                <a:latin typeface="Times New Roman" pitchFamily="18" charset="0"/>
                <a:cs typeface="Times New Roman" pitchFamily="18" charset="0"/>
              </a:rPr>
              <a:t>KSRE</a:t>
            </a:r>
            <a:endParaRPr lang="zh-CN" altLang="en-US" sz="2400" dirty="0">
              <a:solidFill>
                <a:srgbClr val="FF0000"/>
              </a:solidFill>
              <a:latin typeface="Times New Roman" pitchFamily="18" charset="0"/>
              <a:cs typeface="Times New Roman" pitchFamily="18" charset="0"/>
            </a:endParaRPr>
          </a:p>
        </p:txBody>
      </p:sp>
      <p:sp>
        <p:nvSpPr>
          <p:cNvPr id="34" name="矩形 33">
            <a:extLst>
              <a:ext uri="{FF2B5EF4-FFF2-40B4-BE49-F238E27FC236}">
                <a16:creationId xmlns:a16="http://schemas.microsoft.com/office/drawing/2014/main" id="{C55E11C3-82DD-4AFC-9890-051AFDD666B7}"/>
              </a:ext>
            </a:extLst>
          </p:cNvPr>
          <p:cNvSpPr/>
          <p:nvPr/>
        </p:nvSpPr>
        <p:spPr>
          <a:xfrm>
            <a:off x="6141553" y="5167956"/>
            <a:ext cx="1058303" cy="461665"/>
          </a:xfrm>
          <a:prstGeom prst="rect">
            <a:avLst/>
          </a:prstGeom>
        </p:spPr>
        <p:txBody>
          <a:bodyPr wrap="none">
            <a:spAutoFit/>
          </a:bodyPr>
          <a:lstStyle/>
          <a:p>
            <a:r>
              <a:rPr lang="en-US" altLang="zh-CN" sz="2400" dirty="0">
                <a:solidFill>
                  <a:srgbClr val="FF0000"/>
                </a:solidFill>
                <a:latin typeface="Times New Roman" pitchFamily="18" charset="0"/>
                <a:cs typeface="Times New Roman" pitchFamily="18" charset="0"/>
              </a:rPr>
              <a:t>EADR</a:t>
            </a:r>
            <a:endParaRPr lang="zh-CN" altLang="en-US" sz="2400" dirty="0">
              <a:solidFill>
                <a:srgbClr val="FF0000"/>
              </a:solidFill>
              <a:latin typeface="Times New Roman" pitchFamily="18" charset="0"/>
              <a:cs typeface="Times New Roman" pitchFamily="18" charset="0"/>
            </a:endParaRPr>
          </a:p>
        </p:txBody>
      </p:sp>
      <p:sp>
        <p:nvSpPr>
          <p:cNvPr id="35" name="矩形 34">
            <a:extLst>
              <a:ext uri="{FF2B5EF4-FFF2-40B4-BE49-F238E27FC236}">
                <a16:creationId xmlns:a16="http://schemas.microsoft.com/office/drawing/2014/main" id="{518C4F59-FFF5-4492-801C-4F0E07090DF6}"/>
              </a:ext>
            </a:extLst>
          </p:cNvPr>
          <p:cNvSpPr/>
          <p:nvPr/>
        </p:nvSpPr>
        <p:spPr>
          <a:xfrm>
            <a:off x="7164590" y="5167954"/>
            <a:ext cx="989373" cy="461665"/>
          </a:xfrm>
          <a:prstGeom prst="rect">
            <a:avLst/>
          </a:prstGeom>
        </p:spPr>
        <p:txBody>
          <a:bodyPr wrap="none">
            <a:spAutoFit/>
          </a:bodyPr>
          <a:lstStyle/>
          <a:p>
            <a:r>
              <a:rPr lang="en-US" altLang="zh-CN" sz="2400" dirty="0">
                <a:solidFill>
                  <a:srgbClr val="FF0000"/>
                </a:solidFill>
                <a:latin typeface="Times New Roman" pitchFamily="18" charset="0"/>
                <a:cs typeface="Times New Roman" pitchFamily="18" charset="0"/>
              </a:rPr>
              <a:t>OIUR</a:t>
            </a:r>
            <a:endParaRPr lang="zh-CN" altLang="en-US" sz="2400" dirty="0">
              <a:solidFill>
                <a:srgbClr val="FF0000"/>
              </a:solidFill>
              <a:latin typeface="Times New Roman" pitchFamily="18" charset="0"/>
              <a:cs typeface="Times New Roman" pitchFamily="18" charset="0"/>
            </a:endParaRPr>
          </a:p>
        </p:txBody>
      </p:sp>
      <p:sp>
        <p:nvSpPr>
          <p:cNvPr id="36" name="矩形 35">
            <a:extLst>
              <a:ext uri="{FF2B5EF4-FFF2-40B4-BE49-F238E27FC236}">
                <a16:creationId xmlns:a16="http://schemas.microsoft.com/office/drawing/2014/main" id="{0EFEE9D8-A3BB-47B1-AD1D-9958CC6213D2}"/>
              </a:ext>
            </a:extLst>
          </p:cNvPr>
          <p:cNvSpPr/>
          <p:nvPr/>
        </p:nvSpPr>
        <p:spPr>
          <a:xfrm>
            <a:off x="8088538" y="5167953"/>
            <a:ext cx="1056700" cy="461665"/>
          </a:xfrm>
          <a:prstGeom prst="rect">
            <a:avLst/>
          </a:prstGeom>
        </p:spPr>
        <p:txBody>
          <a:bodyPr wrap="none">
            <a:spAutoFit/>
          </a:bodyPr>
          <a:lstStyle/>
          <a:p>
            <a:r>
              <a:rPr lang="en-US" altLang="zh-CN" sz="2400" dirty="0">
                <a:solidFill>
                  <a:srgbClr val="FF0000"/>
                </a:solidFill>
                <a:latin typeface="Times New Roman" pitchFamily="18" charset="0"/>
                <a:cs typeface="Times New Roman" pitchFamily="18" charset="0"/>
              </a:rPr>
              <a:t>JRME</a:t>
            </a:r>
            <a:endParaRPr lang="zh-CN" altLang="en-US" sz="24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down)">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wipe(down)">
                                      <p:cBhvr>
                                        <p:cTn id="12" dur="500"/>
                                        <p:tgtEl>
                                          <p:spTgt spid="2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animEffect transition="in" filter="wipe(down)">
                                      <p:cBhvr>
                                        <p:cTn id="15" dur="500"/>
                                        <p:tgtEl>
                                          <p:spTgt spid="2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xEl>
                                              <p:pRg st="4" end="4"/>
                                            </p:txEl>
                                          </p:spTgt>
                                        </p:tgtEl>
                                        <p:attrNameLst>
                                          <p:attrName>style.visibility</p:attrName>
                                        </p:attrNameLst>
                                      </p:cBhvr>
                                      <p:to>
                                        <p:strVal val="visible"/>
                                      </p:to>
                                    </p:set>
                                    <p:animEffect transition="in" filter="wipe(left)">
                                      <p:cBhvr>
                                        <p:cTn id="20" dur="2000"/>
                                        <p:tgtEl>
                                          <p:spTgt spid="27">
                                            <p:txEl>
                                              <p:pRg st="4" end="4"/>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27">
                                            <p:txEl>
                                              <p:pRg st="5" end="5"/>
                                            </p:txEl>
                                          </p:spTgt>
                                        </p:tgtEl>
                                        <p:attrNameLst>
                                          <p:attrName>style.visibility</p:attrName>
                                        </p:attrNameLst>
                                      </p:cBhvr>
                                      <p:to>
                                        <p:strVal val="visible"/>
                                      </p:to>
                                    </p:set>
                                    <p:animEffect transition="in" filter="wipe(left)">
                                      <p:cBhvr>
                                        <p:cTn id="24" dur="2000"/>
                                        <p:tgtEl>
                                          <p:spTgt spid="27">
                                            <p:txEl>
                                              <p:pRg st="5" end="5"/>
                                            </p:txEl>
                                          </p:spTgt>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27">
                                            <p:txEl>
                                              <p:pRg st="6" end="6"/>
                                            </p:txEl>
                                          </p:spTgt>
                                        </p:tgtEl>
                                        <p:attrNameLst>
                                          <p:attrName>style.visibility</p:attrName>
                                        </p:attrNameLst>
                                      </p:cBhvr>
                                      <p:to>
                                        <p:strVal val="visible"/>
                                      </p:to>
                                    </p:set>
                                    <p:animEffect transition="in" filter="wipe(left)">
                                      <p:cBhvr>
                                        <p:cTn id="28" dur="2000"/>
                                        <p:tgtEl>
                                          <p:spTgt spid="27">
                                            <p:txEl>
                                              <p:pRg st="6" end="6"/>
                                            </p:txEl>
                                          </p:spTgt>
                                        </p:tgtEl>
                                      </p:cBhvr>
                                    </p:animEffect>
                                  </p:childTnLst>
                                </p:cTn>
                              </p:par>
                            </p:childTnLst>
                          </p:cTn>
                        </p:par>
                        <p:par>
                          <p:cTn id="29" fill="hold">
                            <p:stCondLst>
                              <p:cond delay="6000"/>
                            </p:stCondLst>
                            <p:childTnLst>
                              <p:par>
                                <p:cTn id="30" presetID="22" presetClass="entr" presetSubtype="8" fill="hold" nodeType="afterEffect">
                                  <p:stCondLst>
                                    <p:cond delay="0"/>
                                  </p:stCondLst>
                                  <p:childTnLst>
                                    <p:set>
                                      <p:cBhvr>
                                        <p:cTn id="31" dur="1" fill="hold">
                                          <p:stCondLst>
                                            <p:cond delay="0"/>
                                          </p:stCondLst>
                                        </p:cTn>
                                        <p:tgtEl>
                                          <p:spTgt spid="27">
                                            <p:txEl>
                                              <p:pRg st="7" end="7"/>
                                            </p:txEl>
                                          </p:spTgt>
                                        </p:tgtEl>
                                        <p:attrNameLst>
                                          <p:attrName>style.visibility</p:attrName>
                                        </p:attrNameLst>
                                      </p:cBhvr>
                                      <p:to>
                                        <p:strVal val="visible"/>
                                      </p:to>
                                    </p:set>
                                    <p:animEffect transition="in" filter="wipe(left)">
                                      <p:cBhvr>
                                        <p:cTn id="32" dur="2000"/>
                                        <p:tgtEl>
                                          <p:spTgt spid="2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
                                            <p:txEl>
                                              <p:pRg st="3" end="3"/>
                                            </p:txEl>
                                          </p:spTgt>
                                        </p:tgtEl>
                                        <p:attrNameLst>
                                          <p:attrName>style.visibility</p:attrName>
                                        </p:attrNameLst>
                                      </p:cBhvr>
                                      <p:to>
                                        <p:strVal val="visible"/>
                                      </p:to>
                                    </p:set>
                                    <p:animEffect transition="in" filter="wipe(left)">
                                      <p:cBhvr>
                                        <p:cTn id="37" dur="1000"/>
                                        <p:tgtEl>
                                          <p:spTgt spid="27">
                                            <p:txEl>
                                              <p:pRg st="3" end="3"/>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2000"/>
                                        <p:tgtEl>
                                          <p:spTgt spid="29"/>
                                        </p:tgtEl>
                                      </p:cBhvr>
                                    </p:animEffect>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0"/>
                                        <p:tgtEl>
                                          <p:spTgt spid="33"/>
                                        </p:tgtEl>
                                      </p:cBhvr>
                                    </p:animEffect>
                                    <p:anim calcmode="lin" valueType="num">
                                      <p:cBhvr>
                                        <p:cTn id="50" dur="1000" fill="hold"/>
                                        <p:tgtEl>
                                          <p:spTgt spid="33"/>
                                        </p:tgtEl>
                                        <p:attrNameLst>
                                          <p:attrName>ppt_x</p:attrName>
                                        </p:attrNameLst>
                                      </p:cBhvr>
                                      <p:tavLst>
                                        <p:tav tm="0">
                                          <p:val>
                                            <p:strVal val="#ppt_x"/>
                                          </p:val>
                                        </p:tav>
                                        <p:tav tm="100000">
                                          <p:val>
                                            <p:strVal val="#ppt_x"/>
                                          </p:val>
                                        </p:tav>
                                      </p:tavLst>
                                    </p:anim>
                                    <p:anim calcmode="lin" valueType="num">
                                      <p:cBhvr>
                                        <p:cTn id="51" dur="1000" fill="hold"/>
                                        <p:tgtEl>
                                          <p:spTgt spid="33"/>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1" presetClass="exit" presetSubtype="0" fill="hold" grpId="1" nodeType="after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par>
                          <p:cTn id="55" fill="hold">
                            <p:stCondLst>
                              <p:cond delay="3000"/>
                            </p:stCondLst>
                            <p:childTnLst>
                              <p:par>
                                <p:cTn id="56" presetID="22" presetClass="entr" presetSubtype="1"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2000"/>
                                        <p:tgtEl>
                                          <p:spTgt spid="30"/>
                                        </p:tgtEl>
                                      </p:cBhvr>
                                    </p:animEffect>
                                  </p:childTnLst>
                                </p:cTn>
                              </p:par>
                            </p:childTnLst>
                          </p:cTn>
                        </p:par>
                        <p:par>
                          <p:cTn id="59" fill="hold">
                            <p:stCondLst>
                              <p:cond delay="500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1" presetClass="exit" presetSubtype="0" fill="hold" grpId="1" nodeType="afterEffect">
                                  <p:stCondLst>
                                    <p:cond delay="0"/>
                                  </p:stCondLst>
                                  <p:childTnLst>
                                    <p:set>
                                      <p:cBhvr>
                                        <p:cTn id="67" dur="1" fill="hold">
                                          <p:stCondLst>
                                            <p:cond delay="0"/>
                                          </p:stCondLst>
                                        </p:cTn>
                                        <p:tgtEl>
                                          <p:spTgt spid="30"/>
                                        </p:tgtEl>
                                        <p:attrNameLst>
                                          <p:attrName>style.visibility</p:attrName>
                                        </p:attrNameLst>
                                      </p:cBhvr>
                                      <p:to>
                                        <p:strVal val="hidden"/>
                                      </p:to>
                                    </p:se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up)">
                                      <p:cBhvr>
                                        <p:cTn id="71" dur="2000"/>
                                        <p:tgtEl>
                                          <p:spTgt spid="31"/>
                                        </p:tgtEl>
                                      </p:cBhvr>
                                    </p:animEffect>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anim calcmode="lin" valueType="num">
                                      <p:cBhvr>
                                        <p:cTn id="76" dur="1000" fill="hold"/>
                                        <p:tgtEl>
                                          <p:spTgt spid="35"/>
                                        </p:tgtEl>
                                        <p:attrNameLst>
                                          <p:attrName>ppt_x</p:attrName>
                                        </p:attrNameLst>
                                      </p:cBhvr>
                                      <p:tavLst>
                                        <p:tav tm="0">
                                          <p:val>
                                            <p:strVal val="#ppt_x"/>
                                          </p:val>
                                        </p:tav>
                                        <p:tav tm="100000">
                                          <p:val>
                                            <p:strVal val="#ppt_x"/>
                                          </p:val>
                                        </p:tav>
                                      </p:tavLst>
                                    </p:anim>
                                    <p:anim calcmode="lin" valueType="num">
                                      <p:cBhvr>
                                        <p:cTn id="77" dur="1000" fill="hold"/>
                                        <p:tgtEl>
                                          <p:spTgt spid="35"/>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 presetClass="exit" presetSubtype="0" fill="hold" grpId="1" nodeType="afterEffect">
                                  <p:stCondLst>
                                    <p:cond delay="0"/>
                                  </p:stCondLst>
                                  <p:childTnLst>
                                    <p:set>
                                      <p:cBhvr>
                                        <p:cTn id="80" dur="1" fill="hold">
                                          <p:stCondLst>
                                            <p:cond delay="0"/>
                                          </p:stCondLst>
                                        </p:cTn>
                                        <p:tgtEl>
                                          <p:spTgt spid="31"/>
                                        </p:tgtEl>
                                        <p:attrNameLst>
                                          <p:attrName>style.visibility</p:attrName>
                                        </p:attrNameLst>
                                      </p:cBhvr>
                                      <p:to>
                                        <p:strVal val="hidden"/>
                                      </p:to>
                                    </p:set>
                                  </p:childTnLst>
                                </p:cTn>
                              </p:par>
                            </p:childTnLst>
                          </p:cTn>
                        </p:par>
                        <p:par>
                          <p:cTn id="81" fill="hold">
                            <p:stCondLst>
                              <p:cond delay="9000"/>
                            </p:stCondLst>
                            <p:childTnLst>
                              <p:par>
                                <p:cTn id="82" presetID="22" presetClass="entr" presetSubtype="1"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2000"/>
                                        <p:tgtEl>
                                          <p:spTgt spid="32"/>
                                        </p:tgtEl>
                                      </p:cBhvr>
                                    </p:animEffect>
                                  </p:childTnLst>
                                </p:cTn>
                              </p:par>
                            </p:childTnLst>
                          </p:cTn>
                        </p:par>
                        <p:par>
                          <p:cTn id="85" fill="hold">
                            <p:stCondLst>
                              <p:cond delay="11000"/>
                            </p:stCondLst>
                            <p:childTnLst>
                              <p:par>
                                <p:cTn id="86" presetID="42" presetClass="entr" presetSubtype="0" fill="hold" grpId="0" nodeType="after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1000"/>
                                        <p:tgtEl>
                                          <p:spTgt spid="36"/>
                                        </p:tgtEl>
                                      </p:cBhvr>
                                    </p:animEffect>
                                    <p:anim calcmode="lin" valueType="num">
                                      <p:cBhvr>
                                        <p:cTn id="89" dur="1000" fill="hold"/>
                                        <p:tgtEl>
                                          <p:spTgt spid="36"/>
                                        </p:tgtEl>
                                        <p:attrNameLst>
                                          <p:attrName>ppt_x</p:attrName>
                                        </p:attrNameLst>
                                      </p:cBhvr>
                                      <p:tavLst>
                                        <p:tav tm="0">
                                          <p:val>
                                            <p:strVal val="#ppt_x"/>
                                          </p:val>
                                        </p:tav>
                                        <p:tav tm="100000">
                                          <p:val>
                                            <p:strVal val="#ppt_x"/>
                                          </p:val>
                                        </p:tav>
                                      </p:tavLst>
                                    </p:anim>
                                    <p:anim calcmode="lin" valueType="num">
                                      <p:cBhvr>
                                        <p:cTn id="90" dur="1000" fill="hold"/>
                                        <p:tgtEl>
                                          <p:spTgt spid="36"/>
                                        </p:tgtEl>
                                        <p:attrNameLst>
                                          <p:attrName>ppt_y</p:attrName>
                                        </p:attrNameLst>
                                      </p:cBhvr>
                                      <p:tavLst>
                                        <p:tav tm="0">
                                          <p:val>
                                            <p:strVal val="#ppt_y+.1"/>
                                          </p:val>
                                        </p:tav>
                                        <p:tav tm="100000">
                                          <p:val>
                                            <p:strVal val="#ppt_y"/>
                                          </p:val>
                                        </p:tav>
                                      </p:tavLst>
                                    </p:anim>
                                  </p:childTnLst>
                                </p:cTn>
                              </p:par>
                            </p:childTnLst>
                          </p:cTn>
                        </p:par>
                        <p:par>
                          <p:cTn id="91" fill="hold">
                            <p:stCondLst>
                              <p:cond delay="1200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P spid="33" grpId="0"/>
      <p:bldP spid="34" grpId="0"/>
      <p:bldP spid="35" grpId="0"/>
      <p:bldP spid="3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0">
              <a:spcAft>
                <a:spcPts val="1800"/>
              </a:spcAft>
              <a:buClr>
                <a:srgbClr val="009900"/>
              </a:buClr>
              <a:buNone/>
            </a:pPr>
            <a:r>
              <a:rPr lang="en-US" altLang="zh-CN" dirty="0">
                <a:solidFill>
                  <a:srgbClr val="FF0000"/>
                </a:solidFill>
              </a:rPr>
              <a:t>2. </a:t>
            </a:r>
            <a:r>
              <a:rPr lang="zh-CN" altLang="en-US" dirty="0">
                <a:solidFill>
                  <a:srgbClr val="FF0000"/>
                </a:solidFill>
              </a:rPr>
              <a:t>换位</a:t>
            </a:r>
            <a:endParaRPr lang="en-US" altLang="zh-CN" sz="2800" dirty="0"/>
          </a:p>
          <a:p>
            <a:pPr marL="355600" indent="-355600">
              <a:buClr>
                <a:srgbClr val="009900"/>
              </a:buClr>
              <a:buFont typeface="+mj-ea"/>
              <a:buAutoNum type="circleNumDbPlain" startAt="3"/>
            </a:pPr>
            <a:r>
              <a:rPr lang="zh-CN" altLang="en-US" sz="2800" dirty="0"/>
              <a:t>明文分组，每组按密钥顺序读出构成密文</a:t>
            </a:r>
          </a:p>
          <a:p>
            <a:pPr lvl="1"/>
            <a:r>
              <a:rPr lang="zh-CN" altLang="en-US" sz="2400" dirty="0"/>
              <a:t>例</a:t>
            </a:r>
            <a:r>
              <a:rPr lang="en-US" altLang="zh-CN" sz="2400" dirty="0"/>
              <a:t>18</a:t>
            </a:r>
            <a:r>
              <a:rPr lang="zh-CN" altLang="en-US" sz="2400" dirty="0"/>
              <a:t>：明文</a:t>
            </a:r>
            <a:r>
              <a:rPr lang="zh-CN" altLang="zh-CN" sz="2400" dirty="0"/>
              <a:t>cryptography</a:t>
            </a:r>
            <a:r>
              <a:rPr lang="zh-CN" altLang="en-US" sz="2400" dirty="0"/>
              <a:t>，</a:t>
            </a:r>
            <a:r>
              <a:rPr lang="zh-CN" altLang="zh-CN" sz="2400" dirty="0"/>
              <a:t>密钥K</a:t>
            </a:r>
            <a:endParaRPr lang="en-US" altLang="zh-CN" sz="2400" dirty="0"/>
          </a:p>
          <a:p>
            <a:pPr lvl="1"/>
            <a:endParaRPr lang="en-US" altLang="zh-CN" sz="2400" dirty="0"/>
          </a:p>
          <a:p>
            <a:pPr lvl="1"/>
            <a:endParaRPr lang="en-US" altLang="zh-CN" sz="2400" dirty="0"/>
          </a:p>
          <a:p>
            <a:pPr marL="530225" lvl="1" indent="4763">
              <a:buNone/>
            </a:pPr>
            <a:r>
              <a:rPr lang="zh-CN" altLang="zh-CN" sz="2400" i="1" dirty="0"/>
              <a:t>π</a:t>
            </a:r>
            <a:r>
              <a:rPr lang="zh-CN" altLang="en-US" sz="2400" dirty="0"/>
              <a:t>为集合</a:t>
            </a:r>
            <a:r>
              <a:rPr lang="en-US" altLang="zh-CN" sz="2400" dirty="0"/>
              <a:t>{1, 2, …, </a:t>
            </a:r>
            <a:r>
              <a:rPr lang="en-US" altLang="zh-CN" sz="2400" i="1" dirty="0"/>
              <a:t>n</a:t>
            </a:r>
            <a:r>
              <a:rPr lang="en-US" altLang="zh-CN" sz="2400" dirty="0"/>
              <a:t>}(</a:t>
            </a:r>
            <a:r>
              <a:rPr lang="en-US" altLang="zh-CN" sz="2400" i="1" dirty="0"/>
              <a:t>n</a:t>
            </a:r>
            <a:r>
              <a:rPr lang="zh-CN" altLang="en-US" sz="2400" dirty="0"/>
              <a:t>正整数</a:t>
            </a:r>
            <a:r>
              <a:rPr lang="en-US" altLang="zh-CN" sz="2400" dirty="0"/>
              <a:t>)</a:t>
            </a:r>
            <a:r>
              <a:rPr lang="zh-CN" altLang="en-US" sz="2400" dirty="0"/>
              <a:t>上</a:t>
            </a:r>
            <a:r>
              <a:rPr lang="zh-CN" altLang="zh-CN" sz="2400" dirty="0"/>
              <a:t>的一个置换</a:t>
            </a:r>
            <a:r>
              <a:rPr lang="en-US" altLang="zh-CN" sz="2400" dirty="0"/>
              <a:t>, </a:t>
            </a:r>
            <a:r>
              <a:rPr lang="zh-CN" altLang="en-US" sz="2400" i="1" dirty="0">
                <a:sym typeface="Symbol" pitchFamily="18" charset="2"/>
              </a:rPr>
              <a:t></a:t>
            </a:r>
            <a:r>
              <a:rPr lang="zh-CN" altLang="en-US" sz="2400" dirty="0">
                <a:sym typeface="Symbol" pitchFamily="18" charset="2"/>
              </a:rPr>
              <a:t> </a:t>
            </a:r>
            <a:r>
              <a:rPr lang="en-US" altLang="zh-CN" sz="2400" baseline="30000" dirty="0">
                <a:sym typeface="Symbol" pitchFamily="18" charset="2"/>
              </a:rPr>
              <a:t>-1</a:t>
            </a:r>
            <a:r>
              <a:rPr lang="zh-CN" altLang="en-US" sz="2400" dirty="0">
                <a:sym typeface="Symbol" pitchFamily="18" charset="2"/>
              </a:rPr>
              <a:t>为逆置换</a:t>
            </a:r>
            <a:endParaRPr lang="en-US" altLang="zh-CN" sz="2400" dirty="0">
              <a:sym typeface="Symbol" pitchFamily="18" charset="2"/>
            </a:endParaRPr>
          </a:p>
          <a:p>
            <a:pPr lvl="1">
              <a:buFont typeface="Wingdings" pitchFamily="2" charset="2"/>
              <a:buChar char="Ø"/>
            </a:pPr>
            <a:r>
              <a:rPr lang="zh-CN" altLang="en-US" sz="2400" dirty="0"/>
              <a:t>根据密钥</a:t>
            </a:r>
            <a:r>
              <a:rPr lang="zh-CN" altLang="zh-CN" sz="2400" i="1" dirty="0"/>
              <a:t>π</a:t>
            </a:r>
            <a:r>
              <a:rPr lang="zh-CN" altLang="en-US" sz="2400" dirty="0"/>
              <a:t>将</a:t>
            </a:r>
            <a:r>
              <a:rPr lang="zh-CN" altLang="zh-CN" sz="2400" dirty="0"/>
              <a:t>明文</a:t>
            </a:r>
            <a:r>
              <a:rPr lang="zh-CN" altLang="en-US" sz="2400" dirty="0"/>
              <a:t>按长度</a:t>
            </a:r>
            <a:r>
              <a:rPr lang="en-US" altLang="zh-CN" sz="2400" dirty="0"/>
              <a:t>6</a:t>
            </a:r>
            <a:r>
              <a:rPr lang="zh-CN" altLang="en-US" sz="2400" dirty="0"/>
              <a:t>分</a:t>
            </a:r>
            <a:r>
              <a:rPr lang="zh-CN" altLang="zh-CN" sz="2400" dirty="0"/>
              <a:t>组</a:t>
            </a:r>
            <a:r>
              <a:rPr lang="en-US" altLang="zh-CN" sz="2400" dirty="0"/>
              <a:t> </a:t>
            </a:r>
            <a:r>
              <a:rPr lang="zh-CN" altLang="zh-CN" sz="2400" dirty="0"/>
              <a:t>crypto</a:t>
            </a:r>
            <a:r>
              <a:rPr lang="en-US" altLang="zh-CN" sz="2400" dirty="0"/>
              <a:t> </a:t>
            </a:r>
            <a:r>
              <a:rPr lang="zh-CN" altLang="en-US" sz="2400" dirty="0"/>
              <a:t> </a:t>
            </a:r>
            <a:r>
              <a:rPr lang="zh-CN" altLang="zh-CN" sz="2400" dirty="0"/>
              <a:t>graphy</a:t>
            </a:r>
            <a:r>
              <a:rPr lang="zh-CN" altLang="en-US" sz="2400" dirty="0"/>
              <a:t>，</a:t>
            </a:r>
            <a:r>
              <a:rPr lang="zh-CN" altLang="zh-CN" sz="2400" dirty="0"/>
              <a:t> </a:t>
            </a:r>
            <a:r>
              <a:rPr lang="zh-CN" altLang="en-US" sz="2400" dirty="0">
                <a:sym typeface="Symbol" pitchFamily="18" charset="2"/>
              </a:rPr>
              <a:t>加密</a:t>
            </a:r>
            <a:endParaRPr lang="en-US" altLang="zh-CN" sz="2400" dirty="0">
              <a:sym typeface="Symbol" pitchFamily="18" charset="2"/>
            </a:endParaRPr>
          </a:p>
          <a:p>
            <a:pPr lvl="1">
              <a:lnSpc>
                <a:spcPct val="100000"/>
              </a:lnSpc>
              <a:buNone/>
            </a:pPr>
            <a:r>
              <a:rPr lang="en-US" altLang="zh-CN" sz="2400" dirty="0"/>
              <a:t>                              1   2   3   4   5   6                                         </a:t>
            </a:r>
          </a:p>
          <a:p>
            <a:pPr lvl="1">
              <a:lnSpc>
                <a:spcPct val="100000"/>
              </a:lnSpc>
              <a:buNone/>
            </a:pPr>
            <a:r>
              <a:rPr lang="en-US" altLang="zh-CN" sz="2400" dirty="0"/>
              <a:t>                              </a:t>
            </a:r>
            <a:r>
              <a:rPr lang="zh-CN" altLang="zh-CN" sz="2400" dirty="0"/>
              <a:t>c</a:t>
            </a:r>
            <a:r>
              <a:rPr lang="en-US" altLang="zh-CN" sz="2400" dirty="0"/>
              <a:t>    </a:t>
            </a:r>
            <a:r>
              <a:rPr lang="zh-CN" altLang="zh-CN" sz="2400" dirty="0"/>
              <a:t>r</a:t>
            </a:r>
            <a:r>
              <a:rPr lang="en-US" altLang="zh-CN" sz="2400" dirty="0"/>
              <a:t>   </a:t>
            </a:r>
            <a:r>
              <a:rPr lang="zh-CN" altLang="zh-CN" sz="2400" dirty="0"/>
              <a:t>y</a:t>
            </a:r>
            <a:r>
              <a:rPr lang="en-US" altLang="zh-CN" sz="2400" dirty="0"/>
              <a:t>   </a:t>
            </a:r>
            <a:r>
              <a:rPr lang="zh-CN" altLang="zh-CN" sz="2400" dirty="0"/>
              <a:t>p</a:t>
            </a:r>
            <a:r>
              <a:rPr lang="en-US" altLang="zh-CN" sz="2400" dirty="0"/>
              <a:t>   </a:t>
            </a:r>
            <a:r>
              <a:rPr lang="zh-CN" altLang="zh-CN" sz="2400" dirty="0"/>
              <a:t>t</a:t>
            </a:r>
            <a:r>
              <a:rPr lang="en-US" altLang="zh-CN" sz="2400" dirty="0"/>
              <a:t>   </a:t>
            </a:r>
            <a:r>
              <a:rPr lang="zh-CN" altLang="zh-CN" sz="2400" dirty="0"/>
              <a:t>o</a:t>
            </a:r>
            <a:endParaRPr lang="en-US" altLang="zh-CN" sz="2400" dirty="0"/>
          </a:p>
        </p:txBody>
      </p:sp>
      <p:graphicFrame>
        <p:nvGraphicFramePr>
          <p:cNvPr id="7172" name="Object 4"/>
          <p:cNvGraphicFramePr>
            <a:graphicFrameLocks noChangeAspect="1"/>
          </p:cNvGraphicFramePr>
          <p:nvPr>
            <p:extLst>
              <p:ext uri="{D42A27DB-BD31-4B8C-83A1-F6EECF244321}">
                <p14:modId xmlns:p14="http://schemas.microsoft.com/office/powerpoint/2010/main" val="4280214218"/>
              </p:ext>
            </p:extLst>
          </p:nvPr>
        </p:nvGraphicFramePr>
        <p:xfrm>
          <a:off x="1212804" y="3556219"/>
          <a:ext cx="3578274" cy="1034103"/>
        </p:xfrm>
        <a:graphic>
          <a:graphicData uri="http://schemas.openxmlformats.org/presentationml/2006/ole">
            <mc:AlternateContent xmlns:mc="http://schemas.openxmlformats.org/markup-compatibility/2006">
              <mc:Choice xmlns:v="urn:schemas-microsoft-com:vml" Requires="v">
                <p:oleObj name="公式" r:id="rId3" imgW="1625400" imgH="469800" progId="Equation.3">
                  <p:embed/>
                </p:oleObj>
              </mc:Choice>
              <mc:Fallback>
                <p:oleObj name="公式" r:id="rId3" imgW="1625400" imgH="4698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04" y="3556219"/>
                        <a:ext cx="3578274" cy="1034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5"/>
          <p:cNvGraphicFramePr>
            <a:graphicFrameLocks noChangeAspect="1"/>
          </p:cNvGraphicFramePr>
          <p:nvPr>
            <p:extLst>
              <p:ext uri="{D42A27DB-BD31-4B8C-83A1-F6EECF244321}">
                <p14:modId xmlns:p14="http://schemas.microsoft.com/office/powerpoint/2010/main" val="1942354951"/>
              </p:ext>
            </p:extLst>
          </p:nvPr>
        </p:nvGraphicFramePr>
        <p:xfrm>
          <a:off x="4827591" y="3519706"/>
          <a:ext cx="3797352" cy="1025438"/>
        </p:xfrm>
        <a:graphic>
          <a:graphicData uri="http://schemas.openxmlformats.org/presentationml/2006/ole">
            <mc:AlternateContent xmlns:mc="http://schemas.openxmlformats.org/markup-compatibility/2006">
              <mc:Choice xmlns:v="urn:schemas-microsoft-com:vml" Requires="v">
                <p:oleObj name="公式" r:id="rId5" imgW="1739880" imgH="469800" progId="Equation.3">
                  <p:embed/>
                </p:oleObj>
              </mc:Choice>
              <mc:Fallback>
                <p:oleObj name="公式" r:id="rId5" imgW="1739880" imgH="4698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591" y="3519706"/>
                        <a:ext cx="3797352" cy="10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圆角矩形标注 6"/>
          <p:cNvSpPr/>
          <p:nvPr/>
        </p:nvSpPr>
        <p:spPr bwMode="auto">
          <a:xfrm>
            <a:off x="226953" y="3410167"/>
            <a:ext cx="949338" cy="547695"/>
          </a:xfrm>
          <a:prstGeom prst="wedgeRoundRectCallout">
            <a:avLst>
              <a:gd name="adj1" fmla="val 119205"/>
              <a:gd name="adj2" fmla="val 1109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a:latin typeface="黑体" pitchFamily="49" charset="-122"/>
                <a:ea typeface="黑体" pitchFamily="49" charset="-122"/>
              </a:rPr>
              <a:t>原排序</a:t>
            </a:r>
            <a:endParaRPr kumimoji="0" lang="zh-CN" altLang="en-US" sz="2000" b="1" i="0" u="none" strike="noStrike" cap="none" normalizeH="0" baseline="0" dirty="0">
              <a:ln>
                <a:noFill/>
              </a:ln>
              <a:solidFill>
                <a:srgbClr val="FFCC00"/>
              </a:solidFill>
              <a:latin typeface="黑体" pitchFamily="49" charset="-122"/>
              <a:ea typeface="黑体" pitchFamily="49" charset="-122"/>
            </a:endParaRPr>
          </a:p>
        </p:txBody>
      </p:sp>
      <p:sp>
        <p:nvSpPr>
          <p:cNvPr id="8" name="圆角矩形标注 7"/>
          <p:cNvSpPr/>
          <p:nvPr/>
        </p:nvSpPr>
        <p:spPr bwMode="auto">
          <a:xfrm>
            <a:off x="153927" y="4140427"/>
            <a:ext cx="1022365" cy="620721"/>
          </a:xfrm>
          <a:prstGeom prst="wedgeRoundRectCallout">
            <a:avLst>
              <a:gd name="adj1" fmla="val 112812"/>
              <a:gd name="adj2" fmla="val 242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a:latin typeface="黑体" pitchFamily="49" charset="-122"/>
                <a:ea typeface="黑体" pitchFamily="49" charset="-122"/>
              </a:rPr>
              <a:t>置换后的排序</a:t>
            </a:r>
            <a:endParaRPr kumimoji="0" lang="zh-CN" altLang="en-US" sz="2000" b="1" i="0" u="none" strike="noStrike" cap="none" normalizeH="0" baseline="0" dirty="0">
              <a:ln>
                <a:noFill/>
              </a:ln>
              <a:solidFill>
                <a:srgbClr val="FFCC00"/>
              </a:solidFill>
              <a:latin typeface="黑体" pitchFamily="49" charset="-122"/>
              <a:ea typeface="黑体" pitchFamily="49" charset="-122"/>
            </a:endParaRPr>
          </a:p>
        </p:txBody>
      </p:sp>
      <p:sp>
        <p:nvSpPr>
          <p:cNvPr id="27" name="矩形 26"/>
          <p:cNvSpPr/>
          <p:nvPr/>
        </p:nvSpPr>
        <p:spPr>
          <a:xfrm>
            <a:off x="5974380" y="6027675"/>
            <a:ext cx="1863267" cy="461665"/>
          </a:xfrm>
          <a:prstGeom prst="rect">
            <a:avLst/>
          </a:prstGeom>
          <a:solidFill>
            <a:srgbClr val="5A8800"/>
          </a:solidFill>
        </p:spPr>
        <p:txBody>
          <a:bodyPr wrap="square">
            <a:spAutoFit/>
          </a:bodyPr>
          <a:lstStyle/>
          <a:p>
            <a:r>
              <a:rPr lang="en-US" altLang="zh-CN" sz="2400" dirty="0">
                <a:solidFill>
                  <a:schemeClr val="tx1"/>
                </a:solidFill>
                <a:latin typeface="Times New Roman" pitchFamily="18" charset="0"/>
                <a:cs typeface="Times New Roman" pitchFamily="18" charset="0"/>
                <a:sym typeface="Symbol" pitchFamily="18" charset="2"/>
              </a:rPr>
              <a:t>A Y G H R P</a:t>
            </a:r>
            <a:endParaRPr lang="zh-CN" altLang="en-US" sz="2400" dirty="0">
              <a:solidFill>
                <a:schemeClr val="tx1"/>
              </a:solidFill>
              <a:latin typeface="Times New Roman" pitchFamily="18" charset="0"/>
              <a:cs typeface="Times New Roman" pitchFamily="18" charset="0"/>
            </a:endParaRPr>
          </a:p>
        </p:txBody>
      </p:sp>
      <p:sp>
        <p:nvSpPr>
          <p:cNvPr id="38" name="矩形 37">
            <a:extLst>
              <a:ext uri="{FF2B5EF4-FFF2-40B4-BE49-F238E27FC236}">
                <a16:creationId xmlns:a16="http://schemas.microsoft.com/office/drawing/2014/main" id="{AE3D6414-27EA-4C89-AE98-41E728023562}"/>
              </a:ext>
            </a:extLst>
          </p:cNvPr>
          <p:cNvSpPr/>
          <p:nvPr/>
        </p:nvSpPr>
        <p:spPr>
          <a:xfrm>
            <a:off x="5976156" y="5544551"/>
            <a:ext cx="1863267" cy="461665"/>
          </a:xfrm>
          <a:prstGeom prst="rect">
            <a:avLst/>
          </a:prstGeom>
          <a:solidFill>
            <a:srgbClr val="5A8800"/>
          </a:solidFill>
        </p:spPr>
        <p:txBody>
          <a:bodyPr wrap="square">
            <a:spAutoFit/>
          </a:bodyPr>
          <a:lstStyle/>
          <a:p>
            <a:r>
              <a:rPr lang="en-US" altLang="zh-CN" sz="2400" dirty="0">
                <a:solidFill>
                  <a:schemeClr val="tx1"/>
                </a:solidFill>
                <a:latin typeface="Times New Roman" pitchFamily="18" charset="0"/>
                <a:cs typeface="Times New Roman" pitchFamily="18" charset="0"/>
                <a:sym typeface="Symbol" pitchFamily="18" charset="2"/>
              </a:rPr>
              <a:t>Y O C T R P</a:t>
            </a:r>
            <a:endParaRPr lang="zh-CN" altLang="en-US" sz="24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1000"/>
                                        <p:tgtEl>
                                          <p:spTgt spid="3">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10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animBg="1"/>
      <p:bldP spid="3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507288" cy="4824000"/>
          </a:xfrm>
        </p:spPr>
        <p:txBody>
          <a:bodyPr/>
          <a:lstStyle/>
          <a:p>
            <a:pPr marL="0" lvl="0" indent="0">
              <a:spcAft>
                <a:spcPts val="1800"/>
              </a:spcAft>
              <a:buClr>
                <a:srgbClr val="009900"/>
              </a:buClr>
              <a:buNone/>
            </a:pPr>
            <a:r>
              <a:rPr lang="en-US" altLang="zh-CN" dirty="0">
                <a:solidFill>
                  <a:srgbClr val="FF0000"/>
                </a:solidFill>
              </a:rPr>
              <a:t>2. </a:t>
            </a:r>
            <a:r>
              <a:rPr lang="zh-CN" altLang="en-US" dirty="0">
                <a:solidFill>
                  <a:srgbClr val="FF0000"/>
                </a:solidFill>
              </a:rPr>
              <a:t>换位</a:t>
            </a:r>
            <a:endParaRPr lang="en-US" altLang="zh-CN" sz="2800" dirty="0"/>
          </a:p>
          <a:p>
            <a:pPr marL="355600" indent="-355600">
              <a:buClr>
                <a:srgbClr val="009900"/>
              </a:buClr>
              <a:buFont typeface="+mj-ea"/>
              <a:buAutoNum type="circleNumDbPlain" startAt="3"/>
            </a:pPr>
            <a:r>
              <a:rPr lang="zh-CN" altLang="en-US" sz="2800" dirty="0"/>
              <a:t>明文分组，每组按密钥顺序读出构成密文</a:t>
            </a:r>
          </a:p>
          <a:p>
            <a:pPr lvl="1"/>
            <a:r>
              <a:rPr lang="zh-CN" altLang="en-US" sz="2400" dirty="0"/>
              <a:t>例</a:t>
            </a:r>
            <a:r>
              <a:rPr lang="en-US" altLang="zh-CN" sz="2400" dirty="0"/>
              <a:t>18</a:t>
            </a:r>
            <a:r>
              <a:rPr lang="zh-CN" altLang="en-US" sz="2400" dirty="0"/>
              <a:t>：明文</a:t>
            </a:r>
            <a:r>
              <a:rPr lang="zh-CN" altLang="zh-CN" sz="2400" dirty="0"/>
              <a:t>cryptography</a:t>
            </a:r>
            <a:r>
              <a:rPr lang="zh-CN" altLang="en-US" sz="2400" dirty="0"/>
              <a:t>，</a:t>
            </a:r>
            <a:r>
              <a:rPr lang="zh-CN" altLang="zh-CN" sz="2400" dirty="0"/>
              <a:t>密钥K</a:t>
            </a:r>
            <a:endParaRPr lang="en-US" altLang="zh-CN" sz="2400" dirty="0"/>
          </a:p>
          <a:p>
            <a:pPr lvl="1"/>
            <a:endParaRPr lang="en-US" altLang="zh-CN" sz="2400" dirty="0"/>
          </a:p>
          <a:p>
            <a:pPr lvl="1"/>
            <a:endParaRPr lang="en-US" altLang="zh-CN" sz="2400" dirty="0"/>
          </a:p>
          <a:p>
            <a:pPr marL="530225" lvl="1" indent="4763">
              <a:buNone/>
            </a:pPr>
            <a:r>
              <a:rPr lang="zh-CN" altLang="zh-CN" sz="2400" i="1" dirty="0"/>
              <a:t>π</a:t>
            </a:r>
            <a:r>
              <a:rPr lang="zh-CN" altLang="en-US" sz="2400" dirty="0"/>
              <a:t>为集合</a:t>
            </a:r>
            <a:r>
              <a:rPr lang="en-US" altLang="zh-CN" sz="2400" dirty="0"/>
              <a:t>{1, 2, …, </a:t>
            </a:r>
            <a:r>
              <a:rPr lang="en-US" altLang="zh-CN" sz="2400" i="1" dirty="0"/>
              <a:t>n</a:t>
            </a:r>
            <a:r>
              <a:rPr lang="en-US" altLang="zh-CN" sz="2400" dirty="0"/>
              <a:t>}(</a:t>
            </a:r>
            <a:r>
              <a:rPr lang="en-US" altLang="zh-CN" sz="2400" i="1" dirty="0"/>
              <a:t>n</a:t>
            </a:r>
            <a:r>
              <a:rPr lang="zh-CN" altLang="en-US" sz="2400" dirty="0"/>
              <a:t>正整数</a:t>
            </a:r>
            <a:r>
              <a:rPr lang="en-US" altLang="zh-CN" sz="2400" dirty="0"/>
              <a:t>)</a:t>
            </a:r>
            <a:r>
              <a:rPr lang="zh-CN" altLang="en-US" sz="2400" dirty="0"/>
              <a:t>上</a:t>
            </a:r>
            <a:r>
              <a:rPr lang="zh-CN" altLang="zh-CN" sz="2400" dirty="0"/>
              <a:t>的一个置换</a:t>
            </a:r>
            <a:r>
              <a:rPr lang="en-US" altLang="zh-CN" sz="2400" dirty="0"/>
              <a:t>, </a:t>
            </a:r>
            <a:r>
              <a:rPr lang="zh-CN" altLang="en-US" sz="2400" i="1" dirty="0">
                <a:sym typeface="Symbol" pitchFamily="18" charset="2"/>
              </a:rPr>
              <a:t></a:t>
            </a:r>
            <a:r>
              <a:rPr lang="zh-CN" altLang="en-US" sz="2400" dirty="0">
                <a:sym typeface="Symbol" pitchFamily="18" charset="2"/>
              </a:rPr>
              <a:t> </a:t>
            </a:r>
            <a:r>
              <a:rPr lang="en-US" altLang="zh-CN" sz="2400" baseline="30000" dirty="0">
                <a:sym typeface="Symbol" pitchFamily="18" charset="2"/>
              </a:rPr>
              <a:t>-1</a:t>
            </a:r>
            <a:r>
              <a:rPr lang="zh-CN" altLang="en-US" sz="2400" dirty="0">
                <a:sym typeface="Symbol" pitchFamily="18" charset="2"/>
              </a:rPr>
              <a:t>为逆置换</a:t>
            </a:r>
            <a:endParaRPr lang="en-US" altLang="zh-CN" sz="2400" dirty="0">
              <a:sym typeface="Symbol" pitchFamily="18" charset="2"/>
            </a:endParaRPr>
          </a:p>
          <a:p>
            <a:pPr marL="873125" lvl="1" indent="-342900">
              <a:buFont typeface="Wingdings" panose="05000000000000000000" pitchFamily="2" charset="2"/>
              <a:buChar char="Ø"/>
            </a:pPr>
            <a:r>
              <a:rPr lang="zh-CN" altLang="en-US" sz="2400" dirty="0"/>
              <a:t>根据密钥</a:t>
            </a:r>
            <a:r>
              <a:rPr lang="zh-CN" altLang="en-US" sz="2400" i="1" dirty="0">
                <a:sym typeface="Symbol" pitchFamily="18" charset="2"/>
              </a:rPr>
              <a:t></a:t>
            </a:r>
            <a:r>
              <a:rPr lang="zh-CN" altLang="en-US" sz="2400" dirty="0">
                <a:sym typeface="Symbol" pitchFamily="18" charset="2"/>
              </a:rPr>
              <a:t> </a:t>
            </a:r>
            <a:r>
              <a:rPr lang="en-US" altLang="zh-CN" sz="2400" baseline="30000" dirty="0">
                <a:sym typeface="Symbol" pitchFamily="18" charset="2"/>
              </a:rPr>
              <a:t>-1</a:t>
            </a:r>
            <a:r>
              <a:rPr lang="zh-CN" altLang="en-US" sz="2400" dirty="0"/>
              <a:t>将密</a:t>
            </a:r>
            <a:r>
              <a:rPr lang="zh-CN" altLang="zh-CN" sz="2400" dirty="0"/>
              <a:t>文</a:t>
            </a:r>
            <a:r>
              <a:rPr lang="zh-CN" altLang="en-US" sz="2400" dirty="0"/>
              <a:t>按长度</a:t>
            </a:r>
            <a:r>
              <a:rPr lang="en-US" altLang="zh-CN" sz="2400" dirty="0"/>
              <a:t>6</a:t>
            </a:r>
            <a:r>
              <a:rPr lang="zh-CN" altLang="en-US" sz="2400" dirty="0"/>
              <a:t>分</a:t>
            </a:r>
            <a:r>
              <a:rPr lang="zh-CN" altLang="zh-CN" sz="2400" dirty="0"/>
              <a:t>组</a:t>
            </a:r>
            <a:r>
              <a:rPr lang="en-US" altLang="zh-CN" sz="2400" dirty="0"/>
              <a:t>  </a:t>
            </a:r>
            <a:r>
              <a:rPr lang="en-US" altLang="zh-CN" sz="2400" dirty="0">
                <a:sym typeface="Symbol" pitchFamily="18" charset="2"/>
              </a:rPr>
              <a:t>YOCTRP AYGHRP</a:t>
            </a:r>
            <a:r>
              <a:rPr lang="zh-CN" altLang="en-US" sz="2400" dirty="0"/>
              <a:t>，</a:t>
            </a:r>
            <a:r>
              <a:rPr lang="zh-CN" altLang="en-US" sz="2400" dirty="0">
                <a:sym typeface="Symbol" pitchFamily="18" charset="2"/>
              </a:rPr>
              <a:t>解密得到明文  </a:t>
            </a:r>
            <a:r>
              <a:rPr lang="en-US" altLang="zh-CN" sz="2400" dirty="0">
                <a:sym typeface="Symbol" pitchFamily="18" charset="2"/>
              </a:rPr>
              <a:t>crypto  </a:t>
            </a:r>
            <a:r>
              <a:rPr lang="en-US" altLang="zh-CN" sz="2400" dirty="0" err="1">
                <a:sym typeface="Symbol" pitchFamily="18" charset="2"/>
              </a:rPr>
              <a:t>graphy</a:t>
            </a:r>
            <a:endParaRPr lang="en-US" altLang="zh-CN" sz="2400" dirty="0"/>
          </a:p>
          <a:p>
            <a:pPr marL="530225" lvl="1" indent="4763">
              <a:buNone/>
            </a:pPr>
            <a:endParaRPr lang="en-US" altLang="zh-CN" sz="2400" dirty="0">
              <a:sym typeface="Symbol" pitchFamily="18" charset="2"/>
            </a:endParaRPr>
          </a:p>
        </p:txBody>
      </p:sp>
      <p:graphicFrame>
        <p:nvGraphicFramePr>
          <p:cNvPr id="7172" name="Object 4"/>
          <p:cNvGraphicFramePr>
            <a:graphicFrameLocks noChangeAspect="1"/>
          </p:cNvGraphicFramePr>
          <p:nvPr/>
        </p:nvGraphicFramePr>
        <p:xfrm>
          <a:off x="1212804" y="3556219"/>
          <a:ext cx="3578274" cy="1034103"/>
        </p:xfrm>
        <a:graphic>
          <a:graphicData uri="http://schemas.openxmlformats.org/presentationml/2006/ole">
            <mc:AlternateContent xmlns:mc="http://schemas.openxmlformats.org/markup-compatibility/2006">
              <mc:Choice xmlns:v="urn:schemas-microsoft-com:vml" Requires="v">
                <p:oleObj name="公式" r:id="rId3" imgW="1625400" imgH="469800" progId="Equation.3">
                  <p:embed/>
                </p:oleObj>
              </mc:Choice>
              <mc:Fallback>
                <p:oleObj name="公式" r:id="rId3" imgW="1625400" imgH="469800" progId="Equation.3">
                  <p:embed/>
                  <p:pic>
                    <p:nvPicPr>
                      <p:cNvPr id="71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04" y="3556219"/>
                        <a:ext cx="3578274" cy="1034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5"/>
          <p:cNvGraphicFramePr>
            <a:graphicFrameLocks noChangeAspect="1"/>
          </p:cNvGraphicFramePr>
          <p:nvPr/>
        </p:nvGraphicFramePr>
        <p:xfrm>
          <a:off x="4827591" y="3519706"/>
          <a:ext cx="3797352" cy="1025438"/>
        </p:xfrm>
        <a:graphic>
          <a:graphicData uri="http://schemas.openxmlformats.org/presentationml/2006/ole">
            <mc:AlternateContent xmlns:mc="http://schemas.openxmlformats.org/markup-compatibility/2006">
              <mc:Choice xmlns:v="urn:schemas-microsoft-com:vml" Requires="v">
                <p:oleObj name="公式" r:id="rId5" imgW="1739880" imgH="469800" progId="Equation.3">
                  <p:embed/>
                </p:oleObj>
              </mc:Choice>
              <mc:Fallback>
                <p:oleObj name="公式" r:id="rId5" imgW="1739880" imgH="469800" progId="Equation.3">
                  <p:embed/>
                  <p:pic>
                    <p:nvPicPr>
                      <p:cNvPr id="71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591" y="3519706"/>
                        <a:ext cx="3797352" cy="10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圆角矩形标注 6"/>
          <p:cNvSpPr/>
          <p:nvPr/>
        </p:nvSpPr>
        <p:spPr bwMode="auto">
          <a:xfrm>
            <a:off x="4843832" y="2906576"/>
            <a:ext cx="949338" cy="547695"/>
          </a:xfrm>
          <a:prstGeom prst="wedgeRoundRectCallout">
            <a:avLst>
              <a:gd name="adj1" fmla="val 103525"/>
              <a:gd name="adj2" fmla="val 7710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a:latin typeface="黑体" pitchFamily="49" charset="-122"/>
                <a:ea typeface="黑体" pitchFamily="49" charset="-122"/>
              </a:rPr>
              <a:t>原排序</a:t>
            </a:r>
            <a:endParaRPr kumimoji="0" lang="zh-CN" altLang="en-US" sz="2000" b="1" i="0" u="none" strike="noStrike" cap="none" normalizeH="0" baseline="0" dirty="0">
              <a:ln>
                <a:noFill/>
              </a:ln>
              <a:solidFill>
                <a:srgbClr val="FFCC00"/>
              </a:solidFill>
              <a:latin typeface="黑体" pitchFamily="49" charset="-122"/>
              <a:ea typeface="黑体" pitchFamily="49" charset="-122"/>
            </a:endParaRPr>
          </a:p>
        </p:txBody>
      </p:sp>
      <p:sp>
        <p:nvSpPr>
          <p:cNvPr id="8" name="圆角矩形标注 7"/>
          <p:cNvSpPr/>
          <p:nvPr/>
        </p:nvSpPr>
        <p:spPr bwMode="auto">
          <a:xfrm>
            <a:off x="4841193" y="4495882"/>
            <a:ext cx="1022365" cy="620721"/>
          </a:xfrm>
          <a:prstGeom prst="wedgeRoundRectCallout">
            <a:avLst>
              <a:gd name="adj1" fmla="val 104492"/>
              <a:gd name="adj2" fmla="val -541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dirty="0">
                <a:latin typeface="黑体" pitchFamily="49" charset="-122"/>
                <a:ea typeface="黑体" pitchFamily="49" charset="-122"/>
              </a:rPr>
              <a:t>置换后的排序</a:t>
            </a:r>
            <a:endParaRPr kumimoji="0" lang="zh-CN" altLang="en-US" sz="2000" b="1" i="0" u="none" strike="noStrike" cap="none" normalizeH="0" baseline="0" dirty="0">
              <a:ln>
                <a:noFill/>
              </a:ln>
              <a:solidFill>
                <a:srgbClr val="FFCC00"/>
              </a:solidFill>
              <a:latin typeface="黑体" pitchFamily="49" charset="-122"/>
              <a:ea typeface="黑体" pitchFamily="49" charset="-122"/>
            </a:endParaRPr>
          </a:p>
        </p:txBody>
      </p:sp>
    </p:spTree>
    <p:extLst>
      <p:ext uri="{BB962C8B-B14F-4D97-AF65-F5344CB8AC3E}">
        <p14:creationId xmlns:p14="http://schemas.microsoft.com/office/powerpoint/2010/main" val="157041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739167FF-63E5-4E9C-A704-56813E1A1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40" y="980728"/>
            <a:ext cx="9144000" cy="569135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idx="1"/>
          </p:nvPr>
        </p:nvSpPr>
        <p:spPr>
          <a:xfrm>
            <a:off x="323528" y="800708"/>
            <a:ext cx="8087816" cy="5256584"/>
          </a:xfrm>
          <a:solidFill>
            <a:schemeClr val="accent1"/>
          </a:solidFill>
          <a:ln>
            <a:solidFill>
              <a:schemeClr val="tx1"/>
            </a:solidFill>
            <a:miter lim="800000"/>
            <a:headEnd/>
            <a:tailEnd/>
          </a:ln>
        </p:spPr>
        <p:txBody>
          <a:bodyPr/>
          <a:lstStyle/>
          <a:p>
            <a:pPr eaLnBrk="1" hangingPunct="1">
              <a:lnSpc>
                <a:spcPct val="90000"/>
              </a:lnSpc>
            </a:pPr>
            <a:r>
              <a:rPr lang="zh-CN" altLang="en-US" sz="2400" b="1" dirty="0">
                <a:ea typeface="楷体_GB2312" pitchFamily="49" charset="-122"/>
              </a:rPr>
              <a:t>破解纳粹秘密的电影资料片</a:t>
            </a:r>
          </a:p>
          <a:p>
            <a:pPr lvl="1" eaLnBrk="1" hangingPunct="1">
              <a:lnSpc>
                <a:spcPct val="90000"/>
              </a:lnSpc>
            </a:pPr>
            <a:r>
              <a:rPr lang="en-US" altLang="zh-CN" sz="2000" dirty="0">
                <a:latin typeface="Comic Sans MS" panose="030F0702030302020204" pitchFamily="66" charset="0"/>
              </a:rPr>
              <a:t>videocity.ustc.edu.cn/</a:t>
            </a:r>
            <a:r>
              <a:rPr lang="en-US" altLang="zh-CN" sz="2000" dirty="0"/>
              <a:t>  </a:t>
            </a:r>
            <a:r>
              <a:rPr lang="zh-CN" altLang="en-US" sz="2000" b="1" dirty="0">
                <a:ea typeface="楷体_GB2312" pitchFamily="49" charset="-122"/>
              </a:rPr>
              <a:t>搜索</a:t>
            </a:r>
            <a:r>
              <a:rPr lang="zh-CN" altLang="en-US" sz="2000" dirty="0"/>
              <a:t> </a:t>
            </a:r>
            <a:r>
              <a:rPr lang="zh-CN" altLang="en-US" sz="2000" dirty="0">
                <a:latin typeface="Comic Sans MS" panose="030F0702030302020204" pitchFamily="66" charset="0"/>
              </a:rPr>
              <a:t>“</a:t>
            </a:r>
            <a:r>
              <a:rPr lang="en-US" altLang="zh-CN" sz="2000" dirty="0">
                <a:latin typeface="Comic Sans MS" panose="030F0702030302020204" pitchFamily="66" charset="0"/>
              </a:rPr>
              <a:t>Decoding Nazi Secrets”</a:t>
            </a:r>
            <a:r>
              <a:rPr lang="en-US" altLang="zh-CN" sz="2000" dirty="0"/>
              <a:t> </a:t>
            </a:r>
          </a:p>
          <a:p>
            <a:pPr eaLnBrk="1" hangingPunct="1">
              <a:lnSpc>
                <a:spcPct val="90000"/>
              </a:lnSpc>
            </a:pPr>
            <a:r>
              <a:rPr lang="en-US" altLang="zh-CN" sz="2400" dirty="0">
                <a:latin typeface="Comic Sans MS" panose="030F0702030302020204" pitchFamily="66" charset="0"/>
                <a:ea typeface="楷体_GB2312" pitchFamily="49" charset="-122"/>
              </a:rPr>
              <a:t>Bletchley Park</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二战时期英国密码破译基地柏雷屈里园</a:t>
            </a:r>
            <a:r>
              <a:rPr lang="en-US" altLang="zh-CN" sz="2400" b="1" dirty="0">
                <a:latin typeface="楷体_GB2312" pitchFamily="49" charset="-122"/>
                <a:ea typeface="楷体_GB2312" pitchFamily="49" charset="-122"/>
              </a:rPr>
              <a:t>)</a:t>
            </a:r>
          </a:p>
          <a:p>
            <a:pPr lvl="1" eaLnBrk="1" hangingPunct="1">
              <a:lnSpc>
                <a:spcPct val="90000"/>
              </a:lnSpc>
            </a:pPr>
            <a:r>
              <a:rPr lang="en-US" altLang="zh-CN" sz="2000" dirty="0">
                <a:latin typeface="Comic Sans MS" panose="030F0702030302020204" pitchFamily="66" charset="0"/>
              </a:rPr>
              <a:t>www.codesandciphers.org.uk/</a:t>
            </a:r>
          </a:p>
          <a:p>
            <a:pPr eaLnBrk="1" hangingPunct="1">
              <a:lnSpc>
                <a:spcPct val="90000"/>
              </a:lnSpc>
            </a:pPr>
            <a:r>
              <a:rPr lang="en-US" altLang="zh-CN" sz="2400" dirty="0">
                <a:latin typeface="Comic Sans MS" panose="030F0702030302020204" pitchFamily="66" charset="0"/>
                <a:ea typeface="楷体_GB2312" pitchFamily="49" charset="-122"/>
              </a:rPr>
              <a:t>Enigma emulators</a:t>
            </a:r>
            <a:r>
              <a:rPr lang="zh-CN" altLang="en-US" sz="2400" b="1" dirty="0">
                <a:latin typeface="楷体_GB2312" pitchFamily="49" charset="-122"/>
                <a:ea typeface="楷体_GB2312" pitchFamily="49" charset="-122"/>
              </a:rPr>
              <a:t>（奇谜模拟机）</a:t>
            </a:r>
          </a:p>
          <a:p>
            <a:pPr lvl="1" eaLnBrk="1" hangingPunct="1">
              <a:lnSpc>
                <a:spcPct val="90000"/>
              </a:lnSpc>
            </a:pPr>
            <a:r>
              <a:rPr lang="en-US" altLang="zh-CN" sz="2000" dirty="0">
                <a:latin typeface="Comic Sans MS" panose="030F0702030302020204" pitchFamily="66" charset="0"/>
                <a:hlinkClick r:id="rId3"/>
              </a:rPr>
              <a:t>http://www.xat.nl/enigma/</a:t>
            </a:r>
            <a:endParaRPr lang="en-US" altLang="zh-CN" sz="2000" dirty="0">
              <a:latin typeface="Comic Sans MS" panose="030F0702030302020204" pitchFamily="66" charset="0"/>
            </a:endParaRPr>
          </a:p>
          <a:p>
            <a:pPr lvl="1" eaLnBrk="1" hangingPunct="1">
              <a:lnSpc>
                <a:spcPct val="90000"/>
              </a:lnSpc>
            </a:pPr>
            <a:r>
              <a:rPr lang="en-US" altLang="zh-CN" sz="2000" dirty="0">
                <a:latin typeface="Comic Sans MS" panose="030F0702030302020204" pitchFamily="66" charset="0"/>
                <a:hlinkClick r:id="rId4"/>
              </a:rPr>
              <a:t>http://www.ellsbury.com/enigmabombe.htm</a:t>
            </a:r>
            <a:endParaRPr lang="en-US" altLang="zh-CN" sz="2000" dirty="0">
              <a:latin typeface="Comic Sans MS" panose="030F0702030302020204" pitchFamily="66" charset="0"/>
            </a:endParaRPr>
          </a:p>
          <a:p>
            <a:pPr eaLnBrk="1" hangingPunct="1">
              <a:lnSpc>
                <a:spcPct val="90000"/>
              </a:lnSpc>
            </a:pPr>
            <a:r>
              <a:rPr lang="zh-CN" altLang="en-US" sz="2400" b="1" dirty="0">
                <a:latin typeface="Comic Sans MS" panose="030F0702030302020204" pitchFamily="66" charset="0"/>
                <a:ea typeface="楷体_GB2312" pitchFamily="49" charset="-122"/>
              </a:rPr>
              <a:t>美国国家密码学博物馆</a:t>
            </a:r>
            <a:r>
              <a:rPr lang="zh-CN" altLang="en-US" sz="2400" dirty="0">
                <a:latin typeface="Comic Sans MS" panose="030F0702030302020204" pitchFamily="66" charset="0"/>
              </a:rPr>
              <a:t> </a:t>
            </a:r>
            <a:r>
              <a:rPr lang="en-US" altLang="zh-CN" sz="2400" dirty="0">
                <a:latin typeface="Comic Sans MS" panose="030F0702030302020204" pitchFamily="66" charset="0"/>
              </a:rPr>
              <a:t>National Security Agency</a:t>
            </a:r>
          </a:p>
          <a:p>
            <a:pPr lvl="1" eaLnBrk="1" hangingPunct="1">
              <a:lnSpc>
                <a:spcPct val="90000"/>
              </a:lnSpc>
            </a:pPr>
            <a:r>
              <a:rPr lang="en-US" altLang="zh-CN" sz="2000" dirty="0">
                <a:latin typeface="Comic Sans MS" panose="030F0702030302020204" pitchFamily="66" charset="0"/>
              </a:rPr>
              <a:t>www.nsa.gov/museum</a:t>
            </a:r>
          </a:p>
          <a:p>
            <a:pPr eaLnBrk="1" hangingPunct="1">
              <a:lnSpc>
                <a:spcPct val="90000"/>
              </a:lnSpc>
            </a:pPr>
            <a:r>
              <a:rPr lang="en-US" altLang="zh-CN" sz="2400" dirty="0">
                <a:latin typeface="Comic Sans MS" panose="030F0702030302020204" pitchFamily="66" charset="0"/>
              </a:rPr>
              <a:t>Cryptography FAQ</a:t>
            </a:r>
          </a:p>
          <a:p>
            <a:pPr lvl="1" eaLnBrk="1" hangingPunct="1">
              <a:lnSpc>
                <a:spcPct val="90000"/>
              </a:lnSpc>
            </a:pPr>
            <a:r>
              <a:rPr lang="en-US" altLang="zh-CN" sz="2000" dirty="0">
                <a:latin typeface="Comic Sans MS" panose="030F0702030302020204" pitchFamily="66" charset="0"/>
              </a:rPr>
              <a:t>http://www.faqs.org/faqs/cryptography-faq/</a:t>
            </a:r>
          </a:p>
          <a:p>
            <a:pPr lvl="1" eaLnBrk="1" hangingPunct="1">
              <a:lnSpc>
                <a:spcPct val="90000"/>
              </a:lnSpc>
            </a:pPr>
            <a:r>
              <a:rPr lang="en-US" altLang="en-US" sz="2000" dirty="0">
                <a:latin typeface="Comic Sans MS" panose="030F0702030302020204" pitchFamily="66" charset="0"/>
                <a:ea typeface="宋体" panose="02010600030101010101" pitchFamily="2" charset="-122"/>
                <a:hlinkClick r:id="rId5"/>
              </a:rPr>
              <a:t>http://www.rsasecurity.com/rsalabs/faq</a:t>
            </a:r>
            <a:endParaRPr lang="en-US" altLang="en-US" sz="2000" dirty="0">
              <a:latin typeface="Comic Sans MS" panose="030F0702030302020204" pitchFamily="66" charset="0"/>
              <a:ea typeface="宋体" panose="02010600030101010101" pitchFamily="2" charset="-122"/>
            </a:endParaRPr>
          </a:p>
          <a:p>
            <a:pPr lvl="0" eaLnBrk="1" hangingPunct="1">
              <a:lnSpc>
                <a:spcPct val="90000"/>
              </a:lnSpc>
              <a:buClr>
                <a:srgbClr val="86D1EC"/>
              </a:buClr>
            </a:pPr>
            <a:r>
              <a:rPr lang="en-US" altLang="en-US" sz="2400" dirty="0">
                <a:latin typeface="Comic Sans MS" panose="030F0702030302020204" pitchFamily="66" charset="0"/>
                <a:ea typeface="宋体" panose="02010600030101010101" pitchFamily="2" charset="-122"/>
              </a:rPr>
              <a:t>CTF</a:t>
            </a:r>
            <a:r>
              <a:rPr lang="zh-CN" altLang="en-US" sz="2400" dirty="0">
                <a:latin typeface="Comic Sans MS" panose="030F0702030302020204" pitchFamily="66" charset="0"/>
                <a:ea typeface="宋体" panose="02010600030101010101" pitchFamily="2" charset="-122"/>
              </a:rPr>
              <a:t>密码学在线工具</a:t>
            </a:r>
            <a:r>
              <a:rPr lang="en-US" altLang="en-US" sz="2400" dirty="0">
                <a:latin typeface="Comic Sans MS" panose="030F0702030302020204" pitchFamily="66" charset="0"/>
                <a:ea typeface="宋体" panose="02010600030101010101" pitchFamily="2" charset="-122"/>
                <a:hlinkClick r:id="rId6"/>
              </a:rPr>
              <a:t>http://www.hiencode.com/</a:t>
            </a:r>
            <a:endParaRPr lang="en-US" altLang="zh-CN" sz="2400" dirty="0">
              <a:latin typeface="Comic Sans MS" panose="030F0702030302020204" pitchFamily="66" charset="0"/>
            </a:endParaRPr>
          </a:p>
          <a:p>
            <a:pPr marL="457200" lvl="1" indent="0" eaLnBrk="1" hangingPunct="1">
              <a:lnSpc>
                <a:spcPct val="90000"/>
              </a:lnSpc>
              <a:buNone/>
            </a:pPr>
            <a:endParaRPr lang="en-US" altLang="en-US" sz="2000" dirty="0">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2732164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217091">
                                            <p:txEl>
                                              <p:charRg st="4294967295" end="4294967295"/>
                                            </p:txEl>
                                          </p:spTgt>
                                        </p:tgtEl>
                                        <p:attrNameLst>
                                          <p:attrName>style.visibility</p:attrName>
                                        </p:attrNameLst>
                                      </p:cBhvr>
                                      <p:to>
                                        <p:strVal val="visible"/>
                                      </p:to>
                                    </p:set>
                                    <p:animEffect transition="in" filter="randombar(vertical)">
                                      <p:cBhvr>
                                        <p:cTn id="7" dur="1000"/>
                                        <p:tgtEl>
                                          <p:spTgt spid="217091">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3"/>
          <p:cNvSpPr>
            <a:spLocks noGrp="1" noChangeArrowheads="1"/>
          </p:cNvSpPr>
          <p:nvPr>
            <p:ph idx="1"/>
          </p:nvPr>
        </p:nvSpPr>
        <p:spPr/>
        <p:txBody>
          <a:bodyPr/>
          <a:lstStyle/>
          <a:p>
            <a:pPr marL="273050" indent="-273050">
              <a:buClr>
                <a:srgbClr val="000000"/>
              </a:buClr>
              <a:buFont typeface="+mj-lt"/>
              <a:buAutoNum type="arabicPeriod"/>
            </a:pPr>
            <a:r>
              <a:rPr lang="zh-CN" altLang="en-US" sz="2800" dirty="0"/>
              <a:t>本讲所介绍的移位密码和维吉尼亚密码，明文空间、密钥空间、密文空间分别是什么？</a:t>
            </a:r>
            <a:endParaRPr lang="en-US" altLang="zh-CN" sz="2800" dirty="0"/>
          </a:p>
          <a:p>
            <a:pPr marL="273050" indent="-273050">
              <a:buClr>
                <a:srgbClr val="000000"/>
              </a:buClr>
              <a:buFont typeface="+mj-lt"/>
              <a:buAutoNum type="arabicPeriod"/>
            </a:pPr>
            <a:r>
              <a:rPr lang="zh-CN" altLang="en-US" sz="2800" dirty="0"/>
              <a:t>在</a:t>
            </a:r>
            <a:r>
              <a:rPr lang="en-US" altLang="zh-CN" sz="2800" dirty="0"/>
              <a:t>Alice</a:t>
            </a:r>
            <a:r>
              <a:rPr lang="zh-CN" altLang="en-US" sz="2800" dirty="0"/>
              <a:t>和</a:t>
            </a:r>
            <a:r>
              <a:rPr lang="en-US" altLang="zh-CN" sz="2800" dirty="0"/>
              <a:t>Bob</a:t>
            </a:r>
            <a:r>
              <a:rPr lang="zh-CN" altLang="en-US" sz="2800" dirty="0"/>
              <a:t>的保密通信中，传送的密文是 </a:t>
            </a:r>
            <a:r>
              <a:rPr lang="en-US" altLang="zh-CN" sz="2800" dirty="0" err="1"/>
              <a:t>rjjy</a:t>
            </a:r>
            <a:r>
              <a:rPr lang="en-US" altLang="zh-CN" sz="2800" dirty="0"/>
              <a:t> </a:t>
            </a:r>
            <a:r>
              <a:rPr lang="en-US" altLang="zh-CN" sz="2800" dirty="0" err="1"/>
              <a:t>rj</a:t>
            </a:r>
            <a:r>
              <a:rPr lang="en-US" altLang="zh-CN" sz="2800" dirty="0"/>
              <a:t> </a:t>
            </a:r>
            <a:r>
              <a:rPr lang="en-US" altLang="zh-CN" sz="2800" dirty="0" err="1"/>
              <a:t>ts</a:t>
            </a:r>
            <a:r>
              <a:rPr lang="en-US" altLang="zh-CN" sz="2800" dirty="0"/>
              <a:t> </a:t>
            </a:r>
            <a:r>
              <a:rPr lang="en-US" altLang="zh-CN" sz="2800" dirty="0" err="1"/>
              <a:t>ymj</a:t>
            </a:r>
            <a:r>
              <a:rPr lang="en-US" altLang="zh-CN" sz="2800" dirty="0"/>
              <a:t> </a:t>
            </a:r>
            <a:r>
              <a:rPr lang="en-US" altLang="zh-CN" sz="2800" dirty="0" err="1"/>
              <a:t>xfggfym</a:t>
            </a:r>
            <a:r>
              <a:rPr lang="en-US" altLang="zh-CN" sz="2800" dirty="0"/>
              <a:t> </a:t>
            </a:r>
            <a:r>
              <a:rPr lang="en-US" altLang="zh-CN" sz="2800" dirty="0" err="1"/>
              <a:t>bj</a:t>
            </a:r>
            <a:r>
              <a:rPr lang="en-US" altLang="zh-CN" sz="2800" dirty="0"/>
              <a:t> </a:t>
            </a:r>
            <a:r>
              <a:rPr lang="en-US" altLang="zh-CN" sz="2800" dirty="0" err="1"/>
              <a:t>bnqq</a:t>
            </a:r>
            <a:r>
              <a:rPr lang="en-US" altLang="zh-CN" sz="2800" dirty="0"/>
              <a:t> </a:t>
            </a:r>
            <a:r>
              <a:rPr lang="en-US" altLang="zh-CN" sz="2800" dirty="0" err="1"/>
              <a:t>inxhzxx</a:t>
            </a:r>
            <a:r>
              <a:rPr lang="en-US" altLang="zh-CN" sz="2800" dirty="0"/>
              <a:t> </a:t>
            </a:r>
            <a:r>
              <a:rPr lang="en-US" altLang="zh-CN" sz="2800" dirty="0" err="1"/>
              <a:t>ymj</a:t>
            </a:r>
            <a:r>
              <a:rPr lang="en-US" altLang="zh-CN" sz="2800" dirty="0"/>
              <a:t> </a:t>
            </a:r>
            <a:r>
              <a:rPr lang="en-US" altLang="zh-CN" sz="2800" dirty="0" err="1"/>
              <a:t>uqfs</a:t>
            </a:r>
            <a:r>
              <a:rPr lang="zh-CN" altLang="en-US" sz="2800" dirty="0"/>
              <a:t>，如果他们使用的是移位密码，试解密。</a:t>
            </a:r>
            <a:endParaRPr lang="en-US" altLang="zh-CN" sz="2800" dirty="0"/>
          </a:p>
          <a:p>
            <a:pPr marL="273050" indent="-273050">
              <a:buClr>
                <a:srgbClr val="000000"/>
              </a:buClr>
              <a:buFont typeface="+mj-lt"/>
              <a:buAutoNum type="arabicPeriod"/>
            </a:pPr>
            <a:r>
              <a:rPr lang="zh-CN" altLang="en-US" sz="2800" dirty="0"/>
              <a:t>用</a:t>
            </a:r>
            <a:r>
              <a:rPr lang="en-US" altLang="zh-CN" sz="2800" dirty="0" err="1"/>
              <a:t>Vigenere</a:t>
            </a:r>
            <a:r>
              <a:rPr lang="zh-CN" altLang="en-US" sz="2800" dirty="0"/>
              <a:t>密码加密明文 </a:t>
            </a:r>
            <a:r>
              <a:rPr lang="en-US" altLang="zh-CN" sz="2800" dirty="0"/>
              <a:t>We are discovered save yourself</a:t>
            </a:r>
            <a:r>
              <a:rPr lang="zh-CN" altLang="en-US" sz="2800" dirty="0"/>
              <a:t>，密钥是 </a:t>
            </a:r>
            <a:r>
              <a:rPr lang="en-US" altLang="zh-CN" sz="2800" dirty="0"/>
              <a:t>deceptive</a:t>
            </a:r>
            <a:r>
              <a:rPr lang="zh-CN" altLang="en-US" sz="2800"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70021" y="2456892"/>
            <a:ext cx="4018203" cy="559897"/>
          </a:xfrm>
          <a:prstGeom prst="rect">
            <a:avLst/>
          </a:prstGeom>
          <a:solidFill>
            <a:srgbClr val="5A8800"/>
          </a:solidFill>
          <a:ln>
            <a:solidFill>
              <a:srgbClr val="80C535"/>
            </a:solidFill>
          </a:ln>
        </p:spPr>
        <p:txBody>
          <a:bodyPr wrap="square" rtlCol="0">
            <a:spAutoFit/>
          </a:bodyPr>
          <a:lstStyle/>
          <a:p>
            <a:pPr marL="0" marR="0" lvl="1" indent="-270000" algn="l" defTabSz="914400" rtl="0" eaLnBrk="0" fontAlgn="base" latinLnBrk="0" hangingPunct="0">
              <a:lnSpc>
                <a:spcPct val="120000"/>
              </a:lnSpc>
              <a:spcBef>
                <a:spcPts val="600"/>
              </a:spcBef>
              <a:spcAft>
                <a:spcPct val="0"/>
              </a:spcAft>
              <a:buClr>
                <a:srgbClr val="00FF00"/>
              </a:buClr>
              <a:buSzTx/>
              <a:buFontTx/>
              <a:buNone/>
              <a:tabLst/>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（一）</a:t>
            </a:r>
            <a:r>
              <a:rPr kumimoji="0" lang="zh-CN" altLang="en-US" sz="2800" b="0" i="0" u="none" strike="noStrike" kern="1200" cap="none" spc="0" normalizeH="0" baseline="0" noProof="0" dirty="0">
                <a:ln>
                  <a:noFill/>
                </a:ln>
                <a:solidFill>
                  <a:srgbClr val="FFFFFF"/>
                </a:solidFill>
                <a:effectLst/>
                <a:uLnTx/>
                <a:uFillTx/>
                <a:latin typeface="Times New Roman" pitchFamily="18" charset="0"/>
                <a:ea typeface="黑体" panose="02010609060101010101" pitchFamily="49" charset="-122"/>
                <a:cs typeface="Times New Roman" pitchFamily="18" charset="0"/>
              </a:rPr>
              <a:t>古典密码阶段</a:t>
            </a:r>
            <a:endPar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endParaRPr>
          </a:p>
        </p:txBody>
      </p:sp>
      <p:sp>
        <p:nvSpPr>
          <p:cNvPr id="5" name="文本框 4"/>
          <p:cNvSpPr txBox="1"/>
          <p:nvPr/>
        </p:nvSpPr>
        <p:spPr>
          <a:xfrm>
            <a:off x="2570021" y="3365650"/>
            <a:ext cx="4018203"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（二）</a:t>
            </a:r>
            <a:r>
              <a:rPr lang="zh-CN" altLang="en-US" b="0" noProof="0" dirty="0">
                <a:solidFill>
                  <a:srgbClr val="FFFFFF"/>
                </a:solidFill>
                <a:ea typeface="黑体" panose="02010609060101010101" pitchFamily="49" charset="-122"/>
              </a:rPr>
              <a:t>近代密码阶段</a:t>
            </a:r>
            <a:endParaRPr lang="zh-CN" altLang="en-US" b="0" u="none" kern="0" dirty="0">
              <a:solidFill>
                <a:srgbClr val="FFFFFF"/>
              </a:solidFill>
              <a:ea typeface="黑体" pitchFamily="49" charset="-122"/>
            </a:endParaRPr>
          </a:p>
        </p:txBody>
      </p:sp>
      <p:sp>
        <p:nvSpPr>
          <p:cNvPr id="6" name="文本框 5"/>
          <p:cNvSpPr txBox="1"/>
          <p:nvPr/>
        </p:nvSpPr>
        <p:spPr>
          <a:xfrm>
            <a:off x="2555776" y="4274408"/>
            <a:ext cx="4032448"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（三）</a:t>
            </a:r>
            <a:r>
              <a:rPr lang="zh-CN" altLang="en-US" b="0" noProof="0" dirty="0">
                <a:solidFill>
                  <a:srgbClr val="FFFFFF"/>
                </a:solidFill>
                <a:ea typeface="黑体" panose="02010609060101010101" pitchFamily="49" charset="-122"/>
              </a:rPr>
              <a:t>现代密码阶段</a:t>
            </a:r>
            <a:endParaRPr lang="zh-CN" altLang="en-US" b="0" u="none" kern="0" dirty="0">
              <a:solidFill>
                <a:srgbClr val="FFFFFF"/>
              </a:solidFill>
              <a:ea typeface="黑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1" name="Rectangle 3"/>
          <p:cNvSpPr>
            <a:spLocks noGrp="1" noChangeArrowheads="1"/>
          </p:cNvSpPr>
          <p:nvPr>
            <p:ph idx="1"/>
          </p:nvPr>
        </p:nvSpPr>
        <p:spPr>
          <a:xfrm>
            <a:off x="457200" y="1485320"/>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手工时期</a:t>
            </a:r>
          </a:p>
        </p:txBody>
      </p:sp>
      <p:sp>
        <p:nvSpPr>
          <p:cNvPr id="5" name="TextBox 4"/>
          <p:cNvSpPr txBox="1"/>
          <p:nvPr/>
        </p:nvSpPr>
        <p:spPr>
          <a:xfrm>
            <a:off x="259454" y="3063211"/>
            <a:ext cx="2446371" cy="830997"/>
          </a:xfrm>
          <a:prstGeom prst="rect">
            <a:avLst/>
          </a:prstGeom>
          <a:solidFill>
            <a:srgbClr val="5A88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2"/>
                </a:solidFill>
                <a:latin typeface="黑体" pitchFamily="49" charset="-122"/>
                <a:ea typeface="黑体" pitchFamily="49" charset="-122"/>
              </a:rPr>
              <a:t>古埃及</a:t>
            </a:r>
            <a:endParaRPr lang="en-US" altLang="zh-CN" sz="2400" dirty="0">
              <a:solidFill>
                <a:schemeClr val="tx2"/>
              </a:solidFill>
              <a:latin typeface="黑体" pitchFamily="49" charset="-122"/>
              <a:ea typeface="黑体" pitchFamily="49" charset="-122"/>
            </a:endParaRPr>
          </a:p>
          <a:p>
            <a:pPr algn="ctr"/>
            <a:r>
              <a:rPr lang="zh-CN" altLang="en-US" sz="2400" dirty="0">
                <a:solidFill>
                  <a:srgbClr val="FFC000"/>
                </a:solidFill>
                <a:latin typeface="黑体" pitchFamily="49" charset="-122"/>
                <a:ea typeface="黑体" pitchFamily="49" charset="-122"/>
              </a:rPr>
              <a:t>变形的象形文字</a:t>
            </a:r>
          </a:p>
        </p:txBody>
      </p:sp>
      <p:pic>
        <p:nvPicPr>
          <p:cNvPr id="6" name="Picture 1" descr="E:\ZC\课程\图表\古埃及象形文字.jpg"/>
          <p:cNvPicPr>
            <a:picLocks noChangeAspect="1" noChangeArrowheads="1"/>
          </p:cNvPicPr>
          <p:nvPr/>
        </p:nvPicPr>
        <p:blipFill>
          <a:blip r:embed="rId3" cstate="print"/>
          <a:srcRect/>
          <a:stretch>
            <a:fillRect/>
          </a:stretch>
        </p:blipFill>
        <p:spPr bwMode="auto">
          <a:xfrm>
            <a:off x="35496" y="4456087"/>
            <a:ext cx="3044371" cy="1280916"/>
          </a:xfrm>
          <a:prstGeom prst="rect">
            <a:avLst/>
          </a:prstGeom>
          <a:noFill/>
        </p:spPr>
      </p:pic>
      <p:pic>
        <p:nvPicPr>
          <p:cNvPr id="14" name="Picture 1" descr="E:\图片\0_1312951356sz3Q.gif"/>
          <p:cNvPicPr>
            <a:picLocks noChangeAspect="1" noChangeArrowheads="1"/>
          </p:cNvPicPr>
          <p:nvPr/>
        </p:nvPicPr>
        <p:blipFill>
          <a:blip r:embed="rId4" cstate="print"/>
          <a:srcRect/>
          <a:stretch>
            <a:fillRect/>
          </a:stretch>
        </p:blipFill>
        <p:spPr bwMode="auto">
          <a:xfrm>
            <a:off x="3415860" y="4388169"/>
            <a:ext cx="2661982" cy="1730694"/>
          </a:xfrm>
          <a:prstGeom prst="rect">
            <a:avLst/>
          </a:prstGeom>
          <a:noFill/>
        </p:spPr>
      </p:pic>
      <p:sp>
        <p:nvSpPr>
          <p:cNvPr id="16" name="右箭头 15"/>
          <p:cNvSpPr/>
          <p:nvPr/>
        </p:nvSpPr>
        <p:spPr bwMode="auto">
          <a:xfrm>
            <a:off x="2701779" y="3140439"/>
            <a:ext cx="730260" cy="401643"/>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17" name="TextBox 16"/>
          <p:cNvSpPr txBox="1"/>
          <p:nvPr/>
        </p:nvSpPr>
        <p:spPr>
          <a:xfrm>
            <a:off x="3432039" y="3030900"/>
            <a:ext cx="2446371" cy="830997"/>
          </a:xfrm>
          <a:prstGeom prst="rect">
            <a:avLst/>
          </a:prstGeom>
          <a:solidFill>
            <a:srgbClr val="5A88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2"/>
                </a:solidFill>
                <a:latin typeface="黑体" pitchFamily="49" charset="-122"/>
                <a:ea typeface="黑体" pitchFamily="49" charset="-122"/>
              </a:rPr>
              <a:t>古斯巴达</a:t>
            </a:r>
            <a:endParaRPr lang="en-US" altLang="zh-CN" sz="2400" dirty="0">
              <a:solidFill>
                <a:schemeClr val="tx2"/>
              </a:solidFill>
              <a:latin typeface="黑体" pitchFamily="49" charset="-122"/>
              <a:ea typeface="黑体" pitchFamily="49" charset="-122"/>
            </a:endParaRPr>
          </a:p>
          <a:p>
            <a:pPr algn="ctr"/>
            <a:r>
              <a:rPr lang="en-US" altLang="zh-CN" sz="2400" dirty="0" err="1">
                <a:solidFill>
                  <a:srgbClr val="FFC000"/>
                </a:solidFill>
                <a:latin typeface="黑体" pitchFamily="49" charset="-122"/>
                <a:ea typeface="黑体" pitchFamily="49" charset="-122"/>
              </a:rPr>
              <a:t>Scytale</a:t>
            </a:r>
            <a:endParaRPr lang="en-US" altLang="zh-CN" sz="2400" dirty="0">
              <a:solidFill>
                <a:srgbClr val="FFC000"/>
              </a:solidFill>
              <a:latin typeface="黑体" pitchFamily="49" charset="-122"/>
              <a:ea typeface="黑体" pitchFamily="49" charset="-122"/>
            </a:endParaRPr>
          </a:p>
        </p:txBody>
      </p:sp>
      <p:sp>
        <p:nvSpPr>
          <p:cNvPr id="18" name="右箭头 17"/>
          <p:cNvSpPr/>
          <p:nvPr/>
        </p:nvSpPr>
        <p:spPr bwMode="auto">
          <a:xfrm rot="5400000">
            <a:off x="1263563" y="3948977"/>
            <a:ext cx="511182" cy="401643"/>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22" name="右箭头 21"/>
          <p:cNvSpPr/>
          <p:nvPr/>
        </p:nvSpPr>
        <p:spPr bwMode="auto">
          <a:xfrm rot="5400000">
            <a:off x="4509172" y="3925469"/>
            <a:ext cx="511182" cy="401643"/>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23" name="TextBox 22"/>
          <p:cNvSpPr txBox="1"/>
          <p:nvPr/>
        </p:nvSpPr>
        <p:spPr>
          <a:xfrm>
            <a:off x="259454" y="2592744"/>
            <a:ext cx="244637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1"/>
                </a:solidFill>
                <a:latin typeface="黑体" pitchFamily="49" charset="-122"/>
                <a:ea typeface="黑体" pitchFamily="49" charset="-122"/>
              </a:rPr>
              <a:t>公元前</a:t>
            </a:r>
            <a:r>
              <a:rPr lang="en-US" altLang="zh-CN" sz="2400" dirty="0">
                <a:solidFill>
                  <a:schemeClr val="tx1"/>
                </a:solidFill>
                <a:latin typeface="黑体" pitchFamily="49" charset="-122"/>
                <a:ea typeface="黑体" pitchFamily="49" charset="-122"/>
              </a:rPr>
              <a:t>1900</a:t>
            </a:r>
            <a:endParaRPr lang="zh-CN" altLang="en-US" sz="2400" dirty="0">
              <a:solidFill>
                <a:schemeClr val="tx1"/>
              </a:solidFill>
              <a:latin typeface="黑体" pitchFamily="49" charset="-122"/>
              <a:ea typeface="黑体" pitchFamily="49" charset="-122"/>
            </a:endParaRPr>
          </a:p>
        </p:txBody>
      </p:sp>
      <p:sp>
        <p:nvSpPr>
          <p:cNvPr id="25" name="TextBox 24"/>
          <p:cNvSpPr txBox="1"/>
          <p:nvPr/>
        </p:nvSpPr>
        <p:spPr>
          <a:xfrm>
            <a:off x="3432039" y="2592744"/>
            <a:ext cx="244637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1"/>
                </a:solidFill>
                <a:latin typeface="黑体" pitchFamily="49" charset="-122"/>
                <a:ea typeface="黑体" pitchFamily="49" charset="-122"/>
              </a:rPr>
              <a:t>公元前</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世纪</a:t>
            </a:r>
          </a:p>
        </p:txBody>
      </p:sp>
      <p:sp>
        <p:nvSpPr>
          <p:cNvPr id="29" name="TextBox 14">
            <a:extLst>
              <a:ext uri="{FF2B5EF4-FFF2-40B4-BE49-F238E27FC236}">
                <a16:creationId xmlns:a16="http://schemas.microsoft.com/office/drawing/2014/main" id="{123BD138-AE75-40F3-ADC8-FDE31AEB47DF}"/>
              </a:ext>
            </a:extLst>
          </p:cNvPr>
          <p:cNvSpPr txBox="1"/>
          <p:nvPr/>
        </p:nvSpPr>
        <p:spPr>
          <a:xfrm>
            <a:off x="6620216" y="3029136"/>
            <a:ext cx="2446371" cy="830997"/>
          </a:xfrm>
          <a:prstGeom prst="rect">
            <a:avLst/>
          </a:prstGeom>
          <a:solidFill>
            <a:srgbClr val="5A88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2"/>
                </a:solidFill>
                <a:latin typeface="黑体" pitchFamily="49" charset="-122"/>
                <a:ea typeface="黑体" pitchFamily="49" charset="-122"/>
              </a:rPr>
              <a:t>阿拉伯阿尔金迪</a:t>
            </a:r>
            <a:endParaRPr lang="en-US" altLang="zh-CN" sz="2400" dirty="0">
              <a:solidFill>
                <a:schemeClr val="tx2"/>
              </a:solidFill>
              <a:latin typeface="黑体" pitchFamily="49" charset="-122"/>
              <a:ea typeface="黑体" pitchFamily="49" charset="-122"/>
            </a:endParaRPr>
          </a:p>
          <a:p>
            <a:pPr algn="ctr"/>
            <a:r>
              <a:rPr lang="zh-CN" altLang="en-US" sz="2400" dirty="0">
                <a:solidFill>
                  <a:srgbClr val="FFC000"/>
                </a:solidFill>
                <a:latin typeface="黑体" pitchFamily="49" charset="-122"/>
                <a:ea typeface="黑体" pitchFamily="49" charset="-122"/>
              </a:rPr>
              <a:t>频度分析方法</a:t>
            </a:r>
          </a:p>
        </p:txBody>
      </p:sp>
      <p:sp>
        <p:nvSpPr>
          <p:cNvPr id="32" name="右箭头 20">
            <a:extLst>
              <a:ext uri="{FF2B5EF4-FFF2-40B4-BE49-F238E27FC236}">
                <a16:creationId xmlns:a16="http://schemas.microsoft.com/office/drawing/2014/main" id="{79AD813E-2842-40F6-8602-93C59D25E575}"/>
              </a:ext>
            </a:extLst>
          </p:cNvPr>
          <p:cNvSpPr/>
          <p:nvPr/>
        </p:nvSpPr>
        <p:spPr bwMode="auto">
          <a:xfrm rot="5400000">
            <a:off x="7697349" y="3923705"/>
            <a:ext cx="511182" cy="401643"/>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34" name="TextBox 23">
            <a:extLst>
              <a:ext uri="{FF2B5EF4-FFF2-40B4-BE49-F238E27FC236}">
                <a16:creationId xmlns:a16="http://schemas.microsoft.com/office/drawing/2014/main" id="{16D5F535-A5D6-4390-80A4-D1EDA8499B96}"/>
              </a:ext>
            </a:extLst>
          </p:cNvPr>
          <p:cNvSpPr txBox="1"/>
          <p:nvPr/>
        </p:nvSpPr>
        <p:spPr>
          <a:xfrm>
            <a:off x="6620216" y="2590980"/>
            <a:ext cx="2446371"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400" dirty="0">
                <a:solidFill>
                  <a:schemeClr val="tx1"/>
                </a:solidFill>
                <a:latin typeface="黑体" pitchFamily="49" charset="-122"/>
                <a:ea typeface="黑体" pitchFamily="49" charset="-122"/>
              </a:rPr>
              <a:t>公元</a:t>
            </a:r>
            <a:r>
              <a:rPr lang="en-US" altLang="zh-CN" sz="2400" dirty="0">
                <a:solidFill>
                  <a:schemeClr val="tx1"/>
                </a:solidFill>
                <a:latin typeface="黑体" pitchFamily="49" charset="-122"/>
                <a:ea typeface="黑体" pitchFamily="49" charset="-122"/>
              </a:rPr>
              <a:t>9</a:t>
            </a:r>
            <a:r>
              <a:rPr lang="zh-CN" altLang="en-US" sz="2400" dirty="0">
                <a:solidFill>
                  <a:schemeClr val="tx1"/>
                </a:solidFill>
                <a:latin typeface="黑体" pitchFamily="49" charset="-122"/>
                <a:ea typeface="黑体" pitchFamily="49" charset="-122"/>
              </a:rPr>
              <a:t>世纪</a:t>
            </a:r>
          </a:p>
        </p:txBody>
      </p:sp>
      <p:pic>
        <p:nvPicPr>
          <p:cNvPr id="36" name="Picture 1" descr="E:\ZC\课程\图表\阿尔金迪.jpg">
            <a:extLst>
              <a:ext uri="{FF2B5EF4-FFF2-40B4-BE49-F238E27FC236}">
                <a16:creationId xmlns:a16="http://schemas.microsoft.com/office/drawing/2014/main" id="{2335489D-C644-4B10-AB21-4F25DFBC4EE7}"/>
              </a:ext>
            </a:extLst>
          </p:cNvPr>
          <p:cNvPicPr>
            <a:picLocks noChangeAspect="1" noChangeArrowheads="1"/>
          </p:cNvPicPr>
          <p:nvPr/>
        </p:nvPicPr>
        <p:blipFill>
          <a:blip r:embed="rId5" cstate="print"/>
          <a:srcRect/>
          <a:stretch>
            <a:fillRect/>
          </a:stretch>
        </p:blipFill>
        <p:spPr bwMode="auto">
          <a:xfrm>
            <a:off x="7277450" y="4382399"/>
            <a:ext cx="1362823" cy="1890917"/>
          </a:xfrm>
          <a:prstGeom prst="rect">
            <a:avLst/>
          </a:prstGeom>
          <a:noFill/>
        </p:spPr>
      </p:pic>
      <p:sp>
        <p:nvSpPr>
          <p:cNvPr id="38" name="右箭头 15">
            <a:extLst>
              <a:ext uri="{FF2B5EF4-FFF2-40B4-BE49-F238E27FC236}">
                <a16:creationId xmlns:a16="http://schemas.microsoft.com/office/drawing/2014/main" id="{78FEF6A3-E5EB-4704-AD84-91BFB4A0C69C}"/>
              </a:ext>
            </a:extLst>
          </p:cNvPr>
          <p:cNvSpPr/>
          <p:nvPr/>
        </p:nvSpPr>
        <p:spPr bwMode="auto">
          <a:xfrm>
            <a:off x="5878410" y="3094527"/>
            <a:ext cx="730260" cy="401643"/>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500"/>
                            </p:stCondLst>
                            <p:childTnLst>
                              <p:par>
                                <p:cTn id="13" presetID="22" presetClass="entr" presetSubtype="1"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1" fill="hold" grpId="1" nodeType="after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par>
                          <p:cTn id="20" fill="hold">
                            <p:stCondLst>
                              <p:cond delay="2500"/>
                            </p:stCondLst>
                            <p:childTnLst>
                              <p:par>
                                <p:cTn id="21" presetID="22" presetClass="entr" presetSubtype="1" fill="hold"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par>
                          <p:cTn id="29" fill="hold">
                            <p:stCondLst>
                              <p:cond delay="500"/>
                            </p:stCondLst>
                            <p:childTnLst>
                              <p:par>
                                <p:cTn id="30" presetID="22" presetClass="entr" presetSubtype="1" fill="hold" grpId="0" nodeType="after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par>
                          <p:cTn id="33" fill="hold">
                            <p:stCondLst>
                              <p:cond delay="1500"/>
                            </p:stCondLst>
                            <p:childTnLst>
                              <p:par>
                                <p:cTn id="34" presetID="22" presetClass="entr" presetSubtype="1" fill="hold" grpId="0" nodeType="after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par>
                          <p:cTn id="37" fill="hold">
                            <p:stCondLst>
                              <p:cond delay="2500"/>
                            </p:stCondLst>
                            <p:childTnLst>
                              <p:par>
                                <p:cTn id="38" presetID="22" presetClass="entr" presetSubtype="1" fill="hold" grpId="0" nodeType="afterEffect">
                                  <p:stCondLst>
                                    <p:cond delay="50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childTnLst>
                          </p:cTn>
                        </p:par>
                        <p:par>
                          <p:cTn id="41" fill="hold">
                            <p:stCondLst>
                              <p:cond delay="3500"/>
                            </p:stCondLst>
                            <p:childTnLst>
                              <p:par>
                                <p:cTn id="42" presetID="22" presetClass="entr" presetSubtype="1" fill="hold" nodeType="after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childTnLst>
                          </p:cTn>
                        </p:par>
                        <p:par>
                          <p:cTn id="50" fill="hold">
                            <p:stCondLst>
                              <p:cond delay="500"/>
                            </p:stCondLst>
                            <p:childTnLst>
                              <p:par>
                                <p:cTn id="51" presetID="22" presetClass="entr" presetSubtype="1" fill="hold" grpId="0" nodeType="after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wipe(up)">
                                      <p:cBhvr>
                                        <p:cTn id="53" dur="500"/>
                                        <p:tgtEl>
                                          <p:spTgt spid="34"/>
                                        </p:tgtEl>
                                      </p:cBhvr>
                                    </p:animEffect>
                                  </p:childTnLst>
                                </p:cTn>
                              </p:par>
                            </p:childTnLst>
                          </p:cTn>
                        </p:par>
                        <p:par>
                          <p:cTn id="54" fill="hold">
                            <p:stCondLst>
                              <p:cond delay="1500"/>
                            </p:stCondLst>
                            <p:childTnLst>
                              <p:par>
                                <p:cTn id="55" presetID="22" presetClass="entr" presetSubtype="1" fill="hold" grpId="0" nodeType="afterEffect">
                                  <p:stCondLst>
                                    <p:cond delay="50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childTnLst>
                          </p:cTn>
                        </p:par>
                        <p:par>
                          <p:cTn id="58" fill="hold">
                            <p:stCondLst>
                              <p:cond delay="2500"/>
                            </p:stCondLst>
                            <p:childTnLst>
                              <p:par>
                                <p:cTn id="59" presetID="22" presetClass="entr" presetSubtype="1" fill="hold" grpId="0" nodeType="after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childTnLst>
                          </p:cTn>
                        </p:par>
                        <p:par>
                          <p:cTn id="62" fill="hold">
                            <p:stCondLst>
                              <p:cond delay="3500"/>
                            </p:stCondLst>
                            <p:childTnLst>
                              <p:par>
                                <p:cTn id="63" presetID="22" presetClass="entr" presetSubtype="1" fill="hold" nodeType="afterEffect">
                                  <p:stCondLst>
                                    <p:cond delay="500"/>
                                  </p:stCondLst>
                                  <p:childTnLst>
                                    <p:set>
                                      <p:cBhvr>
                                        <p:cTn id="64" dur="1" fill="hold">
                                          <p:stCondLst>
                                            <p:cond delay="0"/>
                                          </p:stCondLst>
                                        </p:cTn>
                                        <p:tgtEl>
                                          <p:spTgt spid="36"/>
                                        </p:tgtEl>
                                        <p:attrNameLst>
                                          <p:attrName>style.visibility</p:attrName>
                                        </p:attrNameLst>
                                      </p:cBhvr>
                                      <p:to>
                                        <p:strVal val="visible"/>
                                      </p:to>
                                    </p:set>
                                    <p:animEffect transition="in" filter="wipe(up)">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8" grpId="1" animBg="1"/>
      <p:bldP spid="22" grpId="0" animBg="1"/>
      <p:bldP spid="23" grpId="0" animBg="1"/>
      <p:bldP spid="25" grpId="0" animBg="1"/>
      <p:bldP spid="29" grpId="0" animBg="1"/>
      <p:bldP spid="32" grpId="0" animBg="1"/>
      <p:bldP spid="34"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手工时期</a:t>
            </a:r>
          </a:p>
          <a:p>
            <a:pPr lvl="1"/>
            <a:r>
              <a:rPr lang="zh-CN" altLang="en-US" dirty="0"/>
              <a:t>特征</a:t>
            </a:r>
            <a:endParaRPr lang="en-US" altLang="zh-CN" dirty="0"/>
          </a:p>
          <a:p>
            <a:pPr lvl="2"/>
            <a:r>
              <a:rPr lang="zh-CN" altLang="en-US" dirty="0"/>
              <a:t>加密对象针对的是字符</a:t>
            </a:r>
            <a:endParaRPr lang="en-US" altLang="zh-CN" dirty="0"/>
          </a:p>
          <a:p>
            <a:pPr lvl="2"/>
            <a:r>
              <a:rPr lang="zh-CN" altLang="en-US" dirty="0"/>
              <a:t>加密设备较为简单，如纸、笔、棍子等</a:t>
            </a:r>
            <a:endParaRPr lang="en-US" altLang="zh-CN" dirty="0"/>
          </a:p>
          <a:p>
            <a:pPr lvl="2"/>
            <a:r>
              <a:rPr lang="zh-CN" altLang="en-US" dirty="0"/>
              <a:t>基本操作：替代、置换</a:t>
            </a:r>
            <a:endParaRPr lang="en-US" altLang="zh-CN" dirty="0"/>
          </a:p>
          <a:p>
            <a:pPr lvl="2"/>
            <a:r>
              <a:rPr lang="zh-CN" altLang="en-US" dirty="0"/>
              <a:t>简单的密码分析手段出现：频度分析</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251">
                                            <p:txEl>
                                              <p:pRg st="2" end="2"/>
                                            </p:txEl>
                                          </p:spTgt>
                                        </p:tgtEl>
                                        <p:attrNameLst>
                                          <p:attrName>style.visibility</p:attrName>
                                        </p:attrNameLst>
                                      </p:cBhvr>
                                      <p:to>
                                        <p:strVal val="visible"/>
                                      </p:to>
                                    </p:set>
                                    <p:anim calcmode="lin" valueType="num">
                                      <p:cBhvr additive="base">
                                        <p:cTn id="7" dur="500" fill="hold"/>
                                        <p:tgtEl>
                                          <p:spTgt spid="30925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9251">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09251">
                                            <p:txEl>
                                              <p:pRg st="3" end="3"/>
                                            </p:txEl>
                                          </p:spTgt>
                                        </p:tgtEl>
                                        <p:attrNameLst>
                                          <p:attrName>style.visibility</p:attrName>
                                        </p:attrNameLst>
                                      </p:cBhvr>
                                      <p:to>
                                        <p:strVal val="visible"/>
                                      </p:to>
                                    </p:set>
                                    <p:anim calcmode="lin" valueType="num">
                                      <p:cBhvr additive="base">
                                        <p:cTn id="12" dur="500" fill="hold"/>
                                        <p:tgtEl>
                                          <p:spTgt spid="309251">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9251">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09251">
                                            <p:txEl>
                                              <p:pRg st="4" end="4"/>
                                            </p:txEl>
                                          </p:spTgt>
                                        </p:tgtEl>
                                        <p:attrNameLst>
                                          <p:attrName>style.visibility</p:attrName>
                                        </p:attrNameLst>
                                      </p:cBhvr>
                                      <p:to>
                                        <p:strVal val="visible"/>
                                      </p:to>
                                    </p:set>
                                    <p:anim calcmode="lin" valueType="num">
                                      <p:cBhvr additive="base">
                                        <p:cTn id="17" dur="500" fill="hold"/>
                                        <p:tgtEl>
                                          <p:spTgt spid="30925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9251">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09251">
                                            <p:txEl>
                                              <p:pRg st="5" end="5"/>
                                            </p:txEl>
                                          </p:spTgt>
                                        </p:tgtEl>
                                        <p:attrNameLst>
                                          <p:attrName>style.visibility</p:attrName>
                                        </p:attrNameLst>
                                      </p:cBhvr>
                                      <p:to>
                                        <p:strVal val="visible"/>
                                      </p:to>
                                    </p:set>
                                    <p:anim calcmode="lin" valueType="num">
                                      <p:cBhvr additive="base">
                                        <p:cTn id="22" dur="500" fill="hold"/>
                                        <p:tgtEl>
                                          <p:spTgt spid="309251">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092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endParaRPr lang="en-US" altLang="zh-CN" sz="3200" dirty="0">
              <a:solidFill>
                <a:srgbClr val="FF0000"/>
              </a:solidFill>
            </a:endParaRPr>
          </a:p>
          <a:p>
            <a:pPr lvl="1"/>
            <a:r>
              <a:rPr lang="en-US" sz="2400" dirty="0"/>
              <a:t>18</a:t>
            </a:r>
            <a:r>
              <a:rPr lang="zh-CN" altLang="en-US" sz="2400" dirty="0"/>
              <a:t>世纪</a:t>
            </a:r>
            <a:r>
              <a:rPr lang="en-US" sz="2400" dirty="0"/>
              <a:t>60</a:t>
            </a:r>
            <a:r>
              <a:rPr lang="zh-CN" altLang="en-US" sz="2400" dirty="0"/>
              <a:t>年代，随着工业革命兴起，密码学进入了机器时代</a:t>
            </a:r>
            <a:endParaRPr lang="en-US" altLang="zh-CN" sz="2400" dirty="0"/>
          </a:p>
          <a:p>
            <a:pPr lvl="1"/>
            <a:r>
              <a:rPr lang="en-US" sz="2400" dirty="0"/>
              <a:t>1895</a:t>
            </a:r>
            <a:r>
              <a:rPr lang="zh-CN" altLang="en-US" sz="2400" dirty="0"/>
              <a:t>年，无线电报诞生，各国开始研究无线电密码的编制和破译</a:t>
            </a:r>
            <a:endParaRPr lang="en-US" altLang="zh-CN" sz="2400" dirty="0"/>
          </a:p>
          <a:p>
            <a:pPr lvl="1"/>
            <a:r>
              <a:rPr lang="zh-CN" altLang="en-US" sz="2400" dirty="0"/>
              <a:t>第一次世界大战是世界密码史上的第一个转折点</a:t>
            </a:r>
            <a:endParaRPr lang="en-US" altLang="zh-CN" sz="2400" dirty="0"/>
          </a:p>
          <a:p>
            <a:pPr lvl="1"/>
            <a:r>
              <a:rPr lang="zh-CN" altLang="en-US" sz="2400" dirty="0"/>
              <a:t>第二次世界大战爆发促进了密码科学的飞速发展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03">
                                            <p:txEl>
                                              <p:pRg st="1" end="1"/>
                                            </p:txEl>
                                          </p:spTgt>
                                        </p:tgtEl>
                                        <p:attrNameLst>
                                          <p:attrName>style.visibility</p:attrName>
                                        </p:attrNameLst>
                                      </p:cBhvr>
                                      <p:to>
                                        <p:strVal val="visible"/>
                                      </p:to>
                                    </p:set>
                                    <p:animEffect transition="in" filter="wipe(left)">
                                      <p:cBhvr>
                                        <p:cTn id="7" dur="500"/>
                                        <p:tgtEl>
                                          <p:spTgt spid="4096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03">
                                            <p:txEl>
                                              <p:pRg st="2" end="2"/>
                                            </p:txEl>
                                          </p:spTgt>
                                        </p:tgtEl>
                                        <p:attrNameLst>
                                          <p:attrName>style.visibility</p:attrName>
                                        </p:attrNameLst>
                                      </p:cBhvr>
                                      <p:to>
                                        <p:strVal val="visible"/>
                                      </p:to>
                                    </p:set>
                                    <p:animEffect transition="in" filter="wipe(left)">
                                      <p:cBhvr>
                                        <p:cTn id="12" dur="500"/>
                                        <p:tgtEl>
                                          <p:spTgt spid="409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03">
                                            <p:txEl>
                                              <p:pRg st="3" end="3"/>
                                            </p:txEl>
                                          </p:spTgt>
                                        </p:tgtEl>
                                        <p:attrNameLst>
                                          <p:attrName>style.visibility</p:attrName>
                                        </p:attrNameLst>
                                      </p:cBhvr>
                                      <p:to>
                                        <p:strVal val="visible"/>
                                      </p:to>
                                    </p:set>
                                    <p:animEffect transition="in" filter="wipe(left)">
                                      <p:cBhvr>
                                        <p:cTn id="17" dur="500"/>
                                        <p:tgtEl>
                                          <p:spTgt spid="4096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9603">
                                            <p:txEl>
                                              <p:pRg st="4" end="4"/>
                                            </p:txEl>
                                          </p:spTgt>
                                        </p:tgtEl>
                                        <p:attrNameLst>
                                          <p:attrName>style.visibility</p:attrName>
                                        </p:attrNameLst>
                                      </p:cBhvr>
                                      <p:to>
                                        <p:strVal val="visible"/>
                                      </p:to>
                                    </p:set>
                                    <p:animEffect transition="in" filter="wipe(left)">
                                      <p:cBhvr>
                                        <p:cTn id="22" dur="500"/>
                                        <p:tgtEl>
                                          <p:spTgt spid="409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idx="1"/>
          </p:nvPr>
        </p:nvSpPr>
        <p:spPr>
          <a:xfrm>
            <a:off x="395536" y="1153584"/>
            <a:ext cx="8229600" cy="4824000"/>
          </a:xfrm>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r>
              <a:rPr lang="en-US" altLang="zh-CN" sz="3200" dirty="0">
                <a:solidFill>
                  <a:srgbClr val="FF0000"/>
                </a:solidFill>
              </a:rPr>
              <a:t>—</a:t>
            </a:r>
            <a:r>
              <a:rPr lang="zh-CN" altLang="en-US" sz="3200" dirty="0">
                <a:solidFill>
                  <a:srgbClr val="FF0000"/>
                </a:solidFill>
              </a:rPr>
              <a:t>一战</a:t>
            </a:r>
            <a:endParaRPr lang="en-US" dirty="0"/>
          </a:p>
          <a:p>
            <a:pPr lvl="1">
              <a:buFont typeface="Wingdings" pitchFamily="2" charset="2"/>
              <a:buChar char="Ø"/>
            </a:pPr>
            <a:r>
              <a:rPr lang="en-US" sz="2400" dirty="0"/>
              <a:t>1917</a:t>
            </a:r>
            <a:r>
              <a:rPr lang="zh-CN" altLang="en-US" sz="2400" dirty="0"/>
              <a:t>年，英国</a:t>
            </a:r>
            <a:r>
              <a:rPr lang="en-US" sz="2400" dirty="0"/>
              <a:t>40</a:t>
            </a:r>
            <a:r>
              <a:rPr lang="zh-CN" altLang="en-US" sz="2400" dirty="0"/>
              <a:t>号办公室情报机关破译了德国外长齐默尔曼的电报，促成了美国对德宣战</a:t>
            </a:r>
            <a:endParaRPr lang="en-US" altLang="zh-CN" sz="2400" dirty="0"/>
          </a:p>
        </p:txBody>
      </p:sp>
      <p:pic>
        <p:nvPicPr>
          <p:cNvPr id="28674" name="Picture 2" descr="E:\图片\538163b1gbca976a9415d&amp;690.jpg"/>
          <p:cNvPicPr>
            <a:picLocks noChangeAspect="1" noChangeArrowheads="1"/>
          </p:cNvPicPr>
          <p:nvPr/>
        </p:nvPicPr>
        <p:blipFill>
          <a:blip r:embed="rId3" cstate="print"/>
          <a:srcRect l="48390" b="63050"/>
          <a:stretch>
            <a:fillRect/>
          </a:stretch>
        </p:blipFill>
        <p:spPr bwMode="auto">
          <a:xfrm>
            <a:off x="1250148" y="3248980"/>
            <a:ext cx="2035192" cy="1008112"/>
          </a:xfrm>
          <a:prstGeom prst="rect">
            <a:avLst/>
          </a:prstGeom>
          <a:noFill/>
        </p:spPr>
      </p:pic>
      <p:pic>
        <p:nvPicPr>
          <p:cNvPr id="45057" name="Picture 1" descr="E:\ZC\课程\图表\齐默尔曼电报密文.jpg"/>
          <p:cNvPicPr>
            <a:picLocks noChangeAspect="1" noChangeArrowheads="1"/>
          </p:cNvPicPr>
          <p:nvPr/>
        </p:nvPicPr>
        <p:blipFill>
          <a:blip r:embed="rId4" cstate="print"/>
          <a:srcRect b="5220"/>
          <a:stretch>
            <a:fillRect/>
          </a:stretch>
        </p:blipFill>
        <p:spPr bwMode="auto">
          <a:xfrm>
            <a:off x="3546142" y="3206045"/>
            <a:ext cx="2286000" cy="2771539"/>
          </a:xfrm>
          <a:prstGeom prst="rect">
            <a:avLst/>
          </a:prstGeom>
          <a:noFill/>
        </p:spPr>
      </p:pic>
      <p:pic>
        <p:nvPicPr>
          <p:cNvPr id="7" name="Picture 2" descr="E:\图片\538163b1gbca976a9415d&amp;690.jpg"/>
          <p:cNvPicPr>
            <a:picLocks noChangeAspect="1" noChangeArrowheads="1"/>
          </p:cNvPicPr>
          <p:nvPr/>
        </p:nvPicPr>
        <p:blipFill>
          <a:blip r:embed="rId3" cstate="print"/>
          <a:srcRect t="42939" r="47045" b="6914"/>
          <a:stretch>
            <a:fillRect/>
          </a:stretch>
        </p:blipFill>
        <p:spPr bwMode="auto">
          <a:xfrm>
            <a:off x="1250148" y="4433262"/>
            <a:ext cx="2088232" cy="1368152"/>
          </a:xfrm>
          <a:prstGeom prst="rect">
            <a:avLst/>
          </a:prstGeom>
          <a:noFill/>
        </p:spPr>
      </p:pic>
      <p:pic>
        <p:nvPicPr>
          <p:cNvPr id="3" name="图片 2">
            <a:extLst>
              <a:ext uri="{FF2B5EF4-FFF2-40B4-BE49-F238E27FC236}">
                <a16:creationId xmlns:a16="http://schemas.microsoft.com/office/drawing/2014/main" id="{2E5ED163-D659-4823-931A-51C082016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3195835"/>
            <a:ext cx="2343150"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9603">
                                            <p:txEl>
                                              <p:pRg st="1" end="1"/>
                                            </p:txEl>
                                          </p:spTgt>
                                        </p:tgtEl>
                                        <p:attrNameLst>
                                          <p:attrName>style.visibility</p:attrName>
                                        </p:attrNameLst>
                                      </p:cBhvr>
                                      <p:to>
                                        <p:strVal val="visible"/>
                                      </p:to>
                                    </p:set>
                                    <p:animEffect transition="in" filter="wipe(left)">
                                      <p:cBhvr>
                                        <p:cTn id="11" dur="500"/>
                                        <p:tgtEl>
                                          <p:spTgt spid="40960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8674"/>
                                        </p:tgtEl>
                                        <p:attrNameLst>
                                          <p:attrName>style.visibility</p:attrName>
                                        </p:attrNameLst>
                                      </p:cBhvr>
                                      <p:to>
                                        <p:strVal val="visible"/>
                                      </p:to>
                                    </p:set>
                                    <p:animEffect transition="in" filter="blinds(horizontal)">
                                      <p:cBhvr>
                                        <p:cTn id="16" dur="500"/>
                                        <p:tgtEl>
                                          <p:spTgt spid="28674"/>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p:stCondLst>
                              <p:cond delay="500"/>
                            </p:stCondLst>
                            <p:childTnLst>
                              <p:par>
                                <p:cTn id="21" presetID="55" presetClass="entr" presetSubtype="0" fill="hold" nodeType="afterEffect">
                                  <p:stCondLst>
                                    <p:cond delay="0"/>
                                  </p:stCondLst>
                                  <p:childTnLst>
                                    <p:set>
                                      <p:cBhvr>
                                        <p:cTn id="22" dur="1" fill="hold">
                                          <p:stCondLst>
                                            <p:cond delay="0"/>
                                          </p:stCondLst>
                                        </p:cTn>
                                        <p:tgtEl>
                                          <p:spTgt spid="45057"/>
                                        </p:tgtEl>
                                        <p:attrNameLst>
                                          <p:attrName>style.visibility</p:attrName>
                                        </p:attrNameLst>
                                      </p:cBhvr>
                                      <p:to>
                                        <p:strVal val="visible"/>
                                      </p:to>
                                    </p:set>
                                    <p:anim calcmode="lin" valueType="num">
                                      <p:cBhvr>
                                        <p:cTn id="23" dur="1000" fill="hold"/>
                                        <p:tgtEl>
                                          <p:spTgt spid="45057"/>
                                        </p:tgtEl>
                                        <p:attrNameLst>
                                          <p:attrName>ppt_w</p:attrName>
                                        </p:attrNameLst>
                                      </p:cBhvr>
                                      <p:tavLst>
                                        <p:tav tm="0">
                                          <p:val>
                                            <p:strVal val="#ppt_w*0.70"/>
                                          </p:val>
                                        </p:tav>
                                        <p:tav tm="100000">
                                          <p:val>
                                            <p:strVal val="#ppt_w"/>
                                          </p:val>
                                        </p:tav>
                                      </p:tavLst>
                                    </p:anim>
                                    <p:anim calcmode="lin" valueType="num">
                                      <p:cBhvr>
                                        <p:cTn id="24" dur="1000" fill="hold"/>
                                        <p:tgtEl>
                                          <p:spTgt spid="45057"/>
                                        </p:tgtEl>
                                        <p:attrNameLst>
                                          <p:attrName>ppt_h</p:attrName>
                                        </p:attrNameLst>
                                      </p:cBhvr>
                                      <p:tavLst>
                                        <p:tav tm="0">
                                          <p:val>
                                            <p:strVal val="#ppt_h"/>
                                          </p:val>
                                        </p:tav>
                                        <p:tav tm="100000">
                                          <p:val>
                                            <p:strVal val="#ppt_h"/>
                                          </p:val>
                                        </p:tav>
                                      </p:tavLst>
                                    </p:anim>
                                    <p:animEffect transition="in" filter="fade">
                                      <p:cBhvr>
                                        <p:cTn id="25" dur="1000"/>
                                        <p:tgtEl>
                                          <p:spTgt spid="4505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3"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r>
              <a:rPr lang="en-US" altLang="zh-CN" sz="3200" dirty="0">
                <a:solidFill>
                  <a:srgbClr val="FF0000"/>
                </a:solidFill>
              </a:rPr>
              <a:t>—</a:t>
            </a:r>
            <a:r>
              <a:rPr lang="zh-CN" altLang="en-US" sz="3200" dirty="0">
                <a:solidFill>
                  <a:srgbClr val="FF0000"/>
                </a:solidFill>
              </a:rPr>
              <a:t>二战</a:t>
            </a:r>
            <a:endParaRPr lang="en-US" altLang="zh-CN" sz="3200" dirty="0"/>
          </a:p>
          <a:p>
            <a:pPr lvl="1">
              <a:lnSpc>
                <a:spcPct val="100000"/>
              </a:lnSpc>
              <a:spcAft>
                <a:spcPts val="600"/>
              </a:spcAft>
              <a:buFont typeface="Wingdings" pitchFamily="2" charset="2"/>
              <a:buChar char="Ø"/>
            </a:pPr>
            <a:r>
              <a:rPr lang="zh-CN" altLang="en-US" sz="2400" dirty="0"/>
              <a:t>中途岛之战</a:t>
            </a:r>
            <a:endParaRPr lang="en-US" altLang="zh-CN" sz="2400" dirty="0"/>
          </a:p>
        </p:txBody>
      </p:sp>
      <p:pic>
        <p:nvPicPr>
          <p:cNvPr id="5" name="图片 4">
            <a:extLst>
              <a:ext uri="{FF2B5EF4-FFF2-40B4-BE49-F238E27FC236}">
                <a16:creationId xmlns:a16="http://schemas.microsoft.com/office/drawing/2014/main" id="{F9C49E46-C015-49D9-89D5-BF67CE302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2852365"/>
            <a:ext cx="5080000" cy="3467100"/>
          </a:xfrm>
          <a:prstGeom prst="rect">
            <a:avLst/>
          </a:prstGeom>
        </p:spPr>
      </p:pic>
    </p:spTree>
    <p:extLst>
      <p:ext uri="{BB962C8B-B14F-4D97-AF65-F5344CB8AC3E}">
        <p14:creationId xmlns:p14="http://schemas.microsoft.com/office/powerpoint/2010/main" val="284442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9603">
                                            <p:txEl>
                                              <p:pRg st="1" end="1"/>
                                            </p:txEl>
                                          </p:spTgt>
                                        </p:tgtEl>
                                        <p:attrNameLst>
                                          <p:attrName>style.visibility</p:attrName>
                                        </p:attrNameLst>
                                      </p:cBhvr>
                                      <p:to>
                                        <p:strVal val="visible"/>
                                      </p:to>
                                    </p:set>
                                    <p:animEffect transition="in" filter="wipe(left)">
                                      <p:cBhvr>
                                        <p:cTn id="11" dur="500"/>
                                        <p:tgtEl>
                                          <p:spTgt spid="409603">
                                            <p:txEl>
                                              <p:pRg st="1" end="1"/>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r>
              <a:rPr lang="en-US" altLang="zh-CN" sz="3200" dirty="0">
                <a:solidFill>
                  <a:srgbClr val="FF0000"/>
                </a:solidFill>
              </a:rPr>
              <a:t>—</a:t>
            </a:r>
            <a:r>
              <a:rPr lang="zh-CN" altLang="en-US" sz="3200" dirty="0">
                <a:solidFill>
                  <a:srgbClr val="FF0000"/>
                </a:solidFill>
              </a:rPr>
              <a:t>二战</a:t>
            </a:r>
            <a:endParaRPr lang="en-US" altLang="zh-CN" dirty="0"/>
          </a:p>
          <a:p>
            <a:pPr lvl="1">
              <a:buFont typeface="Wingdings" pitchFamily="2" charset="2"/>
              <a:buChar char="Ø"/>
            </a:pPr>
            <a:r>
              <a:rPr lang="zh-CN" altLang="en-US" sz="2400" dirty="0"/>
              <a:t>二战期间，德国共生产了大约</a:t>
            </a:r>
            <a:r>
              <a:rPr lang="en-US" altLang="zh-CN" sz="2400" dirty="0"/>
              <a:t>10</a:t>
            </a:r>
            <a:r>
              <a:rPr lang="zh-CN" altLang="en-US" sz="2400" dirty="0"/>
              <a:t>多万部</a:t>
            </a:r>
            <a:r>
              <a:rPr lang="en-US" altLang="zh-CN" sz="2400" dirty="0"/>
              <a:t>ENIGMA</a:t>
            </a:r>
          </a:p>
          <a:p>
            <a:pPr marL="450000" lvl="1" indent="0">
              <a:buNone/>
            </a:pPr>
            <a:r>
              <a:rPr lang="en-US" altLang="zh-CN" sz="2400" dirty="0"/>
              <a:t> </a:t>
            </a:r>
            <a:r>
              <a:rPr lang="zh-CN" altLang="en-US" sz="2400" dirty="0"/>
              <a:t>（“谜”）密码机</a:t>
            </a:r>
            <a:endParaRPr lang="en-US" altLang="zh-CN" sz="2400" dirty="0"/>
          </a:p>
        </p:txBody>
      </p:sp>
      <p:pic>
        <p:nvPicPr>
          <p:cNvPr id="3" name="图片 2">
            <a:extLst>
              <a:ext uri="{FF2B5EF4-FFF2-40B4-BE49-F238E27FC236}">
                <a16:creationId xmlns:a16="http://schemas.microsoft.com/office/drawing/2014/main" id="{E62A39E2-12FD-49FE-B789-DC8002DA7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84" y="3586797"/>
            <a:ext cx="2828925" cy="2228850"/>
          </a:xfrm>
          <a:prstGeom prst="rect">
            <a:avLst/>
          </a:prstGeom>
        </p:spPr>
      </p:pic>
      <p:pic>
        <p:nvPicPr>
          <p:cNvPr id="5" name="图片 4">
            <a:extLst>
              <a:ext uri="{FF2B5EF4-FFF2-40B4-BE49-F238E27FC236}">
                <a16:creationId xmlns:a16="http://schemas.microsoft.com/office/drawing/2014/main" id="{44DF9772-3ABB-44D3-8401-92BD03FBF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810" y="3586797"/>
            <a:ext cx="2828925" cy="2200275"/>
          </a:xfrm>
          <a:prstGeom prst="rect">
            <a:avLst/>
          </a:prstGeom>
        </p:spPr>
      </p:pic>
      <p:pic>
        <p:nvPicPr>
          <p:cNvPr id="7" name="图片 6">
            <a:extLst>
              <a:ext uri="{FF2B5EF4-FFF2-40B4-BE49-F238E27FC236}">
                <a16:creationId xmlns:a16="http://schemas.microsoft.com/office/drawing/2014/main" id="{C0E40167-E8B3-4F48-B0E6-673F00317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593" y="3058159"/>
            <a:ext cx="2857500" cy="3286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r>
              <a:rPr lang="en-US" altLang="zh-CN" sz="3200" dirty="0">
                <a:solidFill>
                  <a:srgbClr val="FF0000"/>
                </a:solidFill>
              </a:rPr>
              <a:t>—</a:t>
            </a:r>
            <a:r>
              <a:rPr lang="zh-CN" altLang="en-US" sz="3200" dirty="0">
                <a:solidFill>
                  <a:srgbClr val="FF0000"/>
                </a:solidFill>
              </a:rPr>
              <a:t>二战</a:t>
            </a:r>
            <a:endParaRPr lang="en-US" altLang="zh-CN" dirty="0"/>
          </a:p>
          <a:p>
            <a:pPr lvl="1">
              <a:buFont typeface="Wingdings" pitchFamily="2" charset="2"/>
              <a:buChar char="Ø"/>
            </a:pPr>
            <a:r>
              <a:rPr lang="zh-CN" altLang="en-US" dirty="0"/>
              <a:t>密码机</a:t>
            </a:r>
            <a:endParaRPr lang="en-US" altLang="zh-CN" dirty="0"/>
          </a:p>
          <a:p>
            <a:pPr lvl="2"/>
            <a:r>
              <a:rPr lang="zh-CN" altLang="en-US" dirty="0"/>
              <a:t>英国，</a:t>
            </a:r>
            <a:r>
              <a:rPr lang="en-US" altLang="zh-CN" dirty="0" err="1"/>
              <a:t>Typex</a:t>
            </a:r>
            <a:r>
              <a:rPr lang="zh-CN" altLang="en-US" dirty="0"/>
              <a:t>密码机</a:t>
            </a:r>
            <a:endParaRPr lang="en-US" altLang="zh-CN" dirty="0"/>
          </a:p>
          <a:p>
            <a:pPr lvl="2"/>
            <a:r>
              <a:rPr lang="zh-CN" altLang="en-US" dirty="0"/>
              <a:t>美国，</a:t>
            </a:r>
            <a:r>
              <a:rPr lang="en-US" altLang="zh-CN" dirty="0" err="1"/>
              <a:t>Hagelin</a:t>
            </a:r>
            <a:r>
              <a:rPr lang="zh-CN" altLang="en-US" dirty="0"/>
              <a:t>密码机</a:t>
            </a:r>
            <a:endParaRPr lang="en-US" altLang="zh-CN" dirty="0"/>
          </a:p>
          <a:p>
            <a:pPr lvl="2"/>
            <a:r>
              <a:rPr lang="zh-CN" altLang="en-US" dirty="0"/>
              <a:t>瑞士，</a:t>
            </a:r>
            <a:r>
              <a:rPr lang="en-US" altLang="zh-CN" dirty="0" err="1"/>
              <a:t>Nema</a:t>
            </a:r>
            <a:r>
              <a:rPr lang="zh-CN" altLang="en-US" dirty="0"/>
              <a:t>密码机</a:t>
            </a:r>
            <a:endParaRPr lang="en-US" altLang="zh-CN" dirty="0"/>
          </a:p>
        </p:txBody>
      </p:sp>
      <p:pic>
        <p:nvPicPr>
          <p:cNvPr id="178178" name="Picture 2" descr="E:\图片\typex.jpg"/>
          <p:cNvPicPr>
            <a:picLocks noChangeAspect="1" noChangeArrowheads="1"/>
          </p:cNvPicPr>
          <p:nvPr/>
        </p:nvPicPr>
        <p:blipFill>
          <a:blip r:embed="rId3" cstate="print"/>
          <a:srcRect/>
          <a:stretch>
            <a:fillRect/>
          </a:stretch>
        </p:blipFill>
        <p:spPr bwMode="auto">
          <a:xfrm>
            <a:off x="1069873" y="4475803"/>
            <a:ext cx="2582263" cy="2041732"/>
          </a:xfrm>
          <a:prstGeom prst="rect">
            <a:avLst/>
          </a:prstGeom>
          <a:noFill/>
        </p:spPr>
      </p:pic>
      <p:pic>
        <p:nvPicPr>
          <p:cNvPr id="178179" name="Picture 3" descr="E:\图片\Hagelin.jpg"/>
          <p:cNvPicPr>
            <a:picLocks noChangeAspect="1" noChangeArrowheads="1"/>
          </p:cNvPicPr>
          <p:nvPr/>
        </p:nvPicPr>
        <p:blipFill>
          <a:blip r:embed="rId4" cstate="print"/>
          <a:srcRect/>
          <a:stretch>
            <a:fillRect/>
          </a:stretch>
        </p:blipFill>
        <p:spPr bwMode="auto">
          <a:xfrm>
            <a:off x="3779912" y="4454360"/>
            <a:ext cx="2654251" cy="2041732"/>
          </a:xfrm>
          <a:prstGeom prst="rect">
            <a:avLst/>
          </a:prstGeom>
          <a:noFill/>
        </p:spPr>
      </p:pic>
      <p:pic>
        <p:nvPicPr>
          <p:cNvPr id="178180" name="Picture 4" descr="E:\图片\nema.jpg"/>
          <p:cNvPicPr>
            <a:picLocks noChangeAspect="1" noChangeArrowheads="1"/>
          </p:cNvPicPr>
          <p:nvPr/>
        </p:nvPicPr>
        <p:blipFill>
          <a:blip r:embed="rId5" cstate="print"/>
          <a:srcRect/>
          <a:stretch>
            <a:fillRect/>
          </a:stretch>
        </p:blipFill>
        <p:spPr bwMode="auto">
          <a:xfrm>
            <a:off x="6572236" y="1968480"/>
            <a:ext cx="2571764" cy="451112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651">
                                            <p:txEl>
                                              <p:pRg st="2" end="2"/>
                                            </p:txEl>
                                          </p:spTgt>
                                        </p:tgtEl>
                                        <p:attrNameLst>
                                          <p:attrName>style.visibility</p:attrName>
                                        </p:attrNameLst>
                                      </p:cBhvr>
                                      <p:to>
                                        <p:strVal val="visible"/>
                                      </p:to>
                                    </p:set>
                                    <p:animEffect transition="in" filter="fade">
                                      <p:cBhvr>
                                        <p:cTn id="7" dur="500"/>
                                        <p:tgtEl>
                                          <p:spTgt spid="411651">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8178"/>
                                        </p:tgtEl>
                                        <p:attrNameLst>
                                          <p:attrName>style.visibility</p:attrName>
                                        </p:attrNameLst>
                                      </p:cBhvr>
                                      <p:to>
                                        <p:strVal val="visible"/>
                                      </p:to>
                                    </p:set>
                                    <p:animEffect transition="in" filter="dissolve">
                                      <p:cBhvr>
                                        <p:cTn id="10" dur="500"/>
                                        <p:tgtEl>
                                          <p:spTgt spid="1781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651">
                                            <p:txEl>
                                              <p:pRg st="3" end="3"/>
                                            </p:txEl>
                                          </p:spTgt>
                                        </p:tgtEl>
                                        <p:attrNameLst>
                                          <p:attrName>style.visibility</p:attrName>
                                        </p:attrNameLst>
                                      </p:cBhvr>
                                      <p:to>
                                        <p:strVal val="visible"/>
                                      </p:to>
                                    </p:set>
                                    <p:animEffect transition="in" filter="fade">
                                      <p:cBhvr>
                                        <p:cTn id="15" dur="500"/>
                                        <p:tgtEl>
                                          <p:spTgt spid="411651">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78179"/>
                                        </p:tgtEl>
                                        <p:attrNameLst>
                                          <p:attrName>style.visibility</p:attrName>
                                        </p:attrNameLst>
                                      </p:cBhvr>
                                      <p:to>
                                        <p:strVal val="visible"/>
                                      </p:to>
                                    </p:set>
                                    <p:animEffect transition="in" filter="dissolve">
                                      <p:cBhvr>
                                        <p:cTn id="18" dur="500"/>
                                        <p:tgtEl>
                                          <p:spTgt spid="1781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1651">
                                            <p:txEl>
                                              <p:pRg st="4" end="4"/>
                                            </p:txEl>
                                          </p:spTgt>
                                        </p:tgtEl>
                                        <p:attrNameLst>
                                          <p:attrName>style.visibility</p:attrName>
                                        </p:attrNameLst>
                                      </p:cBhvr>
                                      <p:to>
                                        <p:strVal val="visible"/>
                                      </p:to>
                                    </p:set>
                                    <p:animEffect transition="in" filter="fade">
                                      <p:cBhvr>
                                        <p:cTn id="23" dur="500"/>
                                        <p:tgtEl>
                                          <p:spTgt spid="411651">
                                            <p:txEl>
                                              <p:pRg st="4" end="4"/>
                                            </p:txEl>
                                          </p:spTgt>
                                        </p:tgtEl>
                                      </p:cBhvr>
                                    </p:animEffect>
                                  </p:childTnLst>
                                </p:cTn>
                              </p:par>
                              <p:par>
                                <p:cTn id="24" presetID="16" presetClass="entr" presetSubtype="26" fill="hold" nodeType="withEffect">
                                  <p:stCondLst>
                                    <p:cond delay="0"/>
                                  </p:stCondLst>
                                  <p:childTnLst>
                                    <p:set>
                                      <p:cBhvr>
                                        <p:cTn id="25" dur="1" fill="hold">
                                          <p:stCondLst>
                                            <p:cond delay="0"/>
                                          </p:stCondLst>
                                        </p:cTn>
                                        <p:tgtEl>
                                          <p:spTgt spid="178180"/>
                                        </p:tgtEl>
                                        <p:attrNameLst>
                                          <p:attrName>style.visibility</p:attrName>
                                        </p:attrNameLst>
                                      </p:cBhvr>
                                      <p:to>
                                        <p:strVal val="visible"/>
                                      </p:to>
                                    </p:set>
                                    <p:animEffect transition="in" filter="barn(inHorizontal)">
                                      <p:cBhvr>
                                        <p:cTn id="26" dur="5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s://timgsa.baidu.com/timg?image&amp;quality=80&amp;size=b9999_10000&amp;sec=1538828075579&amp;di=95ca39605b44ae7e173a2fbbb9e1a04f&amp;imgtype=0&amp;src=http%3A%2F%2Fcache.qztvxwgj.com%2Fupload%2Fueditor%2Fimage%2F20170911%2F15051148899641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2376264"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6" descr="https://timgsa.baidu.com/timg?image&amp;quality=80&amp;size=b9999_10000&amp;sec=1538829488568&amp;di=cde132de974563936f570e5c5a0bc72d&amp;imgtype=0&amp;src=http%3A%2F%2Fa.hiphotos.baidu.com%2Fexp%2Fw%3D480%2Fsign%3Dead40e4c1c178a82ce3c7ea8c601737f%2F10dfa9ec8a1363270a2236b3938fa0ec09fac767.jpg"/>
          <p:cNvPicPr>
            <a:picLocks noChangeAspect="1" noChangeArrowheads="1"/>
          </p:cNvPicPr>
          <p:nvPr/>
        </p:nvPicPr>
        <p:blipFill rotWithShape="1">
          <a:blip r:embed="rId4">
            <a:extLst>
              <a:ext uri="{28A0092B-C50C-407E-A947-70E740481C1C}">
                <a14:useLocalDpi xmlns:a14="http://schemas.microsoft.com/office/drawing/2010/main" val="0"/>
              </a:ext>
            </a:extLst>
          </a:blip>
          <a:srcRect t="4468" b="28807"/>
          <a:stretch/>
        </p:blipFill>
        <p:spPr bwMode="auto">
          <a:xfrm>
            <a:off x="6184871" y="2276872"/>
            <a:ext cx="2304256" cy="2520280"/>
          </a:xfrm>
          <a:prstGeom prst="roundRect">
            <a:avLst>
              <a:gd name="adj" fmla="val 8594"/>
            </a:avLst>
          </a:prstGeom>
          <a:solidFill>
            <a:srgbClr val="FFFFFF">
              <a:shade val="85000"/>
            </a:srgbClr>
          </a:solidFill>
          <a:ln>
            <a:noFill/>
          </a:ln>
          <a:effectLst/>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49212" t="22000" r="26376" b="45800"/>
          <a:stretch/>
        </p:blipFill>
        <p:spPr>
          <a:xfrm>
            <a:off x="3293470" y="1543829"/>
            <a:ext cx="2585755" cy="2088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8" descr="https://timgsa.baidu.com/timg?image&amp;quality=80&amp;size=b9999_10000&amp;sec=1538829775325&amp;di=18c2aa4ed6752afb481257fea23cd940&amp;imgtype=0&amp;src=http%3A%2F%2Fimgsrc.baidu.com%2Fimgad%2Fpic%2Fitem%2Fd6ca7bcb0a46f21ffd549d79fd246b600c33aebc.jpg"/>
          <p:cNvPicPr>
            <a:picLocks noChangeAspect="1" noChangeArrowheads="1"/>
          </p:cNvPicPr>
          <p:nvPr/>
        </p:nvPicPr>
        <p:blipFill>
          <a:blip r:embed="rId6" cstate="print">
            <a:extLst>
              <a:ext uri="{BEBA8EAE-BF5A-486C-A8C5-ECC9F3942E4B}">
                <a14:imgProps xmlns:a14="http://schemas.microsoft.com/office/drawing/2010/main">
                  <a14:imgLayer>
                    <a14:imgEffect>
                      <a14:backgroundRemoval t="1758" b="98340" l="2051" r="98145">
                        <a14:foregroundMark x1="47656" y1="42578" x2="47656" y2="42578"/>
                        <a14:foregroundMark x1="57910" y1="26172" x2="57910" y2="26172"/>
                        <a14:foregroundMark x1="51855" y1="36523" x2="51855" y2="36523"/>
                        <a14:foregroundMark x1="50000" y1="55664" x2="50000" y2="55664"/>
                        <a14:foregroundMark x1="50879" y1="63672" x2="50879" y2="63672"/>
                        <a14:foregroundMark x1="79492" y1="56152" x2="79492" y2="56152"/>
                        <a14:foregroundMark x1="77637" y1="37891" x2="77637" y2="37891"/>
                        <a14:foregroundMark x1="71582" y1="22949" x2="71582" y2="22949"/>
                        <a14:foregroundMark x1="59375" y1="17285" x2="59375" y2="17285"/>
                        <a14:foregroundMark x1="48145" y1="18652" x2="48145" y2="18652"/>
                        <a14:foregroundMark x1="36914" y1="20996" x2="36914" y2="20996"/>
                        <a14:foregroundMark x1="27051" y1="30859" x2="27051" y2="30859"/>
                        <a14:foregroundMark x1="20996" y1="50098" x2="20996" y2="50098"/>
                        <a14:foregroundMark x1="23730" y1="40234" x2="23730" y2="40234"/>
                        <a14:foregroundMark x1="22852" y1="63184" x2="22852" y2="63184"/>
                        <a14:foregroundMark x1="27051" y1="76270" x2="27051" y2="76270"/>
                        <a14:foregroundMark x1="36426" y1="82422" x2="36426" y2="82422"/>
                        <a14:foregroundMark x1="46289" y1="81934" x2="46289" y2="81934"/>
                        <a14:foregroundMark x1="52344" y1="84766" x2="52344" y2="84766"/>
                        <a14:foregroundMark x1="62598" y1="81934" x2="67285" y2="82910"/>
                        <a14:foregroundMark x1="73926" y1="77734" x2="72461" y2="80078"/>
                        <a14:foregroundMark x1="79004" y1="66992" x2="79004" y2="66992"/>
                        <a14:foregroundMark x1="83203" y1="61328" x2="83203" y2="61328"/>
                        <a14:foregroundMark x1="85156" y1="54785" x2="85156" y2="54785"/>
                        <a14:foregroundMark x1="88379" y1="48242" x2="88379" y2="48242"/>
                        <a14:foregroundMark x1="84180" y1="41699" x2="84180" y2="41699"/>
                        <a14:foregroundMark x1="84668" y1="33691" x2="84668" y2="33691"/>
                        <a14:foregroundMark x1="80469" y1="28027" x2="80469" y2="28027"/>
                        <a14:foregroundMark x1="78125" y1="25293" x2="78125" y2="25293"/>
                        <a14:foregroundMark x1="71973" y1="20117" x2="71973" y2="20117"/>
                        <a14:foregroundMark x1="67285" y1="16406" x2="67285" y2="16406"/>
                        <a14:foregroundMark x1="61230" y1="12598" x2="61230" y2="12598"/>
                        <a14:foregroundMark x1="51855" y1="13086" x2="51855" y2="13086"/>
                        <a14:foregroundMark x1="45313" y1="13086" x2="45313" y2="13086"/>
                        <a14:foregroundMark x1="38770" y1="15430" x2="38770" y2="15430"/>
                        <a14:foregroundMark x1="30273" y1="18652" x2="30273" y2="18652"/>
                        <a14:foregroundMark x1="25195" y1="22949" x2="25195" y2="22949"/>
                        <a14:foregroundMark x1="20996" y1="27637" x2="20996" y2="27637"/>
                        <a14:foregroundMark x1="16699" y1="34668" x2="16699" y2="34668"/>
                        <a14:foregroundMark x1="13965" y1="43066" x2="13965" y2="43066"/>
                        <a14:foregroundMark x1="12988" y1="50098" x2="12988" y2="50098"/>
                        <a14:foregroundMark x1="16309" y1="58008" x2="16309" y2="58008"/>
                        <a14:foregroundMark x1="17676" y1="64648" x2="17676" y2="64648"/>
                        <a14:foregroundMark x1="20996" y1="72559" x2="20996" y2="72559"/>
                        <a14:foregroundMark x1="26563" y1="80957" x2="26563" y2="80957"/>
                        <a14:foregroundMark x1="34082" y1="85645" x2="36426" y2="86621"/>
                        <a14:foregroundMark x1="46484" y1="30664" x2="46484" y2="30664"/>
                        <a14:foregroundMark x1="51367" y1="30859" x2="51367" y2="30859"/>
                      </a14:backgroundRemoval>
                    </a14:imgEffect>
                  </a14:imgLayer>
                </a14:imgProps>
              </a:ext>
              <a:ext uri="{28A0092B-C50C-407E-A947-70E740481C1C}">
                <a14:useLocalDpi xmlns:a14="http://schemas.microsoft.com/office/drawing/2010/main" val="0"/>
              </a:ext>
            </a:extLst>
          </a:blip>
          <a:srcRect/>
          <a:stretch>
            <a:fillRect/>
          </a:stretch>
        </p:blipFill>
        <p:spPr bwMode="auto">
          <a:xfrm>
            <a:off x="3549636" y="3976695"/>
            <a:ext cx="648072" cy="64807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bwMode="auto">
          <a:xfrm>
            <a:off x="4509154" y="4013208"/>
            <a:ext cx="720080" cy="648072"/>
          </a:xfrm>
          <a:prstGeom prst="line">
            <a:avLst/>
          </a:prstGeom>
          <a:noFill/>
          <a:ln w="76200" cap="flat" cmpd="sng" algn="ctr">
            <a:solidFill>
              <a:srgbClr val="FF0000"/>
            </a:solidFill>
            <a:prstDash val="solid"/>
            <a:round/>
            <a:headEnd type="none" w="med" len="med"/>
            <a:tailEnd type="none" w="med" len="med"/>
          </a:ln>
          <a:effectLst>
            <a:glow rad="63500">
              <a:schemeClr val="accent3">
                <a:satMod val="175000"/>
                <a:alpha val="40000"/>
              </a:schemeClr>
            </a:glow>
          </a:effectLst>
        </p:spPr>
      </p:cxnSp>
      <p:sp>
        <p:nvSpPr>
          <p:cNvPr id="10" name="TextBox 9"/>
          <p:cNvSpPr txBox="1"/>
          <p:nvPr/>
        </p:nvSpPr>
        <p:spPr>
          <a:xfrm>
            <a:off x="4206870" y="4853007"/>
            <a:ext cx="1204929" cy="646331"/>
          </a:xfrm>
          <a:prstGeom prst="rect">
            <a:avLst/>
          </a:prstGeom>
          <a:noFill/>
        </p:spPr>
        <p:txBody>
          <a:bodyPr wrap="square" rtlCol="0">
            <a:spAutoFit/>
          </a:bodyPr>
          <a:lstStyle/>
          <a:p>
            <a:r>
              <a:rPr lang="zh-CN" altLang="en-US" sz="3600" b="0" dirty="0">
                <a:solidFill>
                  <a:srgbClr val="FF0000"/>
                </a:solidFill>
                <a:latin typeface="方正大黑简体" pitchFamily="65" charset="-122"/>
                <a:ea typeface="方正大黑简体" pitchFamily="65" charset="-122"/>
              </a:rPr>
              <a:t>口令</a:t>
            </a:r>
          </a:p>
        </p:txBody>
      </p:sp>
      <p:sp>
        <p:nvSpPr>
          <p:cNvPr id="11" name="TextBox 10"/>
          <p:cNvSpPr txBox="1"/>
          <p:nvPr/>
        </p:nvSpPr>
        <p:spPr>
          <a:xfrm>
            <a:off x="4206870" y="4013208"/>
            <a:ext cx="1204929" cy="646331"/>
          </a:xfrm>
          <a:prstGeom prst="rect">
            <a:avLst/>
          </a:prstGeom>
          <a:noFill/>
        </p:spPr>
        <p:txBody>
          <a:bodyPr wrap="square" rtlCol="0">
            <a:spAutoFit/>
          </a:bodyPr>
          <a:lstStyle/>
          <a:p>
            <a:r>
              <a:rPr lang="zh-CN" altLang="en-US" sz="3600" b="0" dirty="0">
                <a:solidFill>
                  <a:srgbClr val="FF0000"/>
                </a:solidFill>
                <a:latin typeface="方正大黑简体" pitchFamily="65" charset="-122"/>
                <a:ea typeface="方正大黑简体" pitchFamily="65" charset="-122"/>
              </a:rPr>
              <a:t>密码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机械时期</a:t>
            </a:r>
            <a:endParaRPr lang="en-US" altLang="zh-CN" dirty="0"/>
          </a:p>
          <a:p>
            <a:pPr lvl="1"/>
            <a:r>
              <a:rPr lang="zh-CN" altLang="en-US" dirty="0"/>
              <a:t>特征</a:t>
            </a:r>
            <a:endParaRPr lang="en-US" altLang="zh-CN" dirty="0"/>
          </a:p>
          <a:p>
            <a:pPr lvl="2"/>
            <a:r>
              <a:rPr lang="zh-CN" altLang="en-US" dirty="0"/>
              <a:t>密码学逐渐成为科学</a:t>
            </a:r>
            <a:endParaRPr lang="en-US" altLang="zh-CN" dirty="0"/>
          </a:p>
          <a:p>
            <a:pPr lvl="2"/>
            <a:r>
              <a:rPr lang="zh-CN" altLang="en-US" dirty="0"/>
              <a:t>密码算法逐步考虑复杂性要求</a:t>
            </a:r>
            <a:endParaRPr lang="en-US" altLang="zh-CN" dirty="0"/>
          </a:p>
          <a:p>
            <a:pPr lvl="2"/>
            <a:r>
              <a:rPr lang="zh-CN" altLang="en-US" dirty="0"/>
              <a:t>密码分析理论开始形成</a:t>
            </a:r>
          </a:p>
          <a:p>
            <a:pPr lvl="2"/>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1651">
                                            <p:txEl>
                                              <p:pRg st="2" end="2"/>
                                            </p:txEl>
                                          </p:spTgt>
                                        </p:tgtEl>
                                        <p:attrNameLst>
                                          <p:attrName>style.visibility</p:attrName>
                                        </p:attrNameLst>
                                      </p:cBhvr>
                                      <p:to>
                                        <p:strVal val="visible"/>
                                      </p:to>
                                    </p:set>
                                    <p:animEffect transition="in" filter="wipe(left)">
                                      <p:cBhvr>
                                        <p:cTn id="7" dur="500"/>
                                        <p:tgtEl>
                                          <p:spTgt spid="411651">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1651">
                                            <p:txEl>
                                              <p:pRg st="3" end="3"/>
                                            </p:txEl>
                                          </p:spTgt>
                                        </p:tgtEl>
                                        <p:attrNameLst>
                                          <p:attrName>style.visibility</p:attrName>
                                        </p:attrNameLst>
                                      </p:cBhvr>
                                      <p:to>
                                        <p:strVal val="visible"/>
                                      </p:to>
                                    </p:set>
                                    <p:animEffect transition="in" filter="wipe(left)">
                                      <p:cBhvr>
                                        <p:cTn id="11" dur="500"/>
                                        <p:tgtEl>
                                          <p:spTgt spid="411651">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1651">
                                            <p:txEl>
                                              <p:pRg st="4" end="4"/>
                                            </p:txEl>
                                          </p:spTgt>
                                        </p:tgtEl>
                                        <p:attrNameLst>
                                          <p:attrName>style.visibility</p:attrName>
                                        </p:attrNameLst>
                                      </p:cBhvr>
                                      <p:to>
                                        <p:strVal val="visible"/>
                                      </p:to>
                                    </p:set>
                                    <p:animEffect transition="in" filter="wipe(left)">
                                      <p:cBhvr>
                                        <p:cTn id="15" dur="500"/>
                                        <p:tgtEl>
                                          <p:spTgt spid="411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a:xfrm>
            <a:off x="457200" y="1484784"/>
            <a:ext cx="8543292"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近代密码概况</a:t>
            </a:r>
            <a:endParaRPr lang="en-US" altLang="zh-CN" sz="2400" dirty="0"/>
          </a:p>
          <a:p>
            <a:pPr lvl="1">
              <a:buFont typeface="Wingdings" pitchFamily="2" charset="2"/>
              <a:buChar char="Ø"/>
            </a:pPr>
            <a:r>
              <a:rPr lang="en-US" altLang="zh-CN" sz="2400" dirty="0"/>
              <a:t>1949</a:t>
            </a:r>
            <a:r>
              <a:rPr lang="zh-CN" altLang="en-US" sz="2400" dirty="0"/>
              <a:t>年，</a:t>
            </a:r>
            <a:r>
              <a:rPr lang="en-US" altLang="zh-CN" sz="2400" dirty="0"/>
              <a:t>Shannon</a:t>
            </a:r>
            <a:r>
              <a:rPr lang="zh-CN" altLang="en-US" sz="2400" dirty="0"/>
              <a:t>发表“</a:t>
            </a:r>
            <a:r>
              <a:rPr lang="zh-CN" altLang="en-US" sz="2400" dirty="0">
                <a:solidFill>
                  <a:srgbClr val="FF0000"/>
                </a:solidFill>
              </a:rPr>
              <a:t>保密系统的通信理论</a:t>
            </a:r>
            <a:r>
              <a:rPr lang="zh-CN" altLang="en-US" sz="2400" dirty="0"/>
              <a:t>”，将信息论引入密码学，为密码学奠定了理论基础，从此密码学成为一门科学。</a:t>
            </a:r>
            <a:endParaRPr lang="en-US" altLang="zh-CN" sz="2400" dirty="0"/>
          </a:p>
          <a:p>
            <a:pPr lvl="1">
              <a:buFont typeface="Wingdings" pitchFamily="2" charset="2"/>
              <a:buChar char="Ø"/>
            </a:pPr>
            <a:r>
              <a:rPr lang="zh-CN" altLang="en-US" sz="2400" dirty="0"/>
              <a:t>这段时间，密码学研究和应用主要集中在</a:t>
            </a:r>
            <a:r>
              <a:rPr lang="zh-CN" altLang="en-US" sz="2400" dirty="0">
                <a:solidFill>
                  <a:srgbClr val="FF0000"/>
                </a:solidFill>
              </a:rPr>
              <a:t>军事</a:t>
            </a:r>
            <a:r>
              <a:rPr lang="zh-CN" altLang="en-US" sz="2400" dirty="0"/>
              <a:t>和</a:t>
            </a:r>
            <a:r>
              <a:rPr lang="zh-CN" altLang="en-US" sz="2400" dirty="0">
                <a:solidFill>
                  <a:srgbClr val="FF0000"/>
                </a:solidFill>
              </a:rPr>
              <a:t>外交</a:t>
            </a:r>
            <a:r>
              <a:rPr lang="zh-CN" altLang="en-US" sz="2400" dirty="0"/>
              <a:t>领域，研究工作大多是</a:t>
            </a:r>
            <a:r>
              <a:rPr lang="zh-CN" altLang="en-US" sz="2400" dirty="0">
                <a:solidFill>
                  <a:srgbClr val="FF0000"/>
                </a:solidFill>
              </a:rPr>
              <a:t>秘密</a:t>
            </a:r>
            <a:r>
              <a:rPr lang="zh-CN" altLang="en-US" sz="2400" dirty="0"/>
              <a:t>进行的，只有政府才有权利生成和破译密码。</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443">
                                            <p:txEl>
                                              <p:pRg st="1" end="1"/>
                                            </p:txEl>
                                          </p:spTgt>
                                        </p:tgtEl>
                                        <p:attrNameLst>
                                          <p:attrName>style.visibility</p:attrName>
                                        </p:attrNameLst>
                                      </p:cBhvr>
                                      <p:to>
                                        <p:strVal val="visible"/>
                                      </p:to>
                                    </p:set>
                                    <p:animEffect transition="in" filter="wipe(left)">
                                      <p:cBhvr>
                                        <p:cTn id="7" dur="500"/>
                                        <p:tgtEl>
                                          <p:spTgt spid="3174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43">
                                            <p:txEl>
                                              <p:pRg st="2" end="2"/>
                                            </p:txEl>
                                          </p:spTgt>
                                        </p:tgtEl>
                                        <p:attrNameLst>
                                          <p:attrName>style.visibility</p:attrName>
                                        </p:attrNameLst>
                                      </p:cBhvr>
                                      <p:to>
                                        <p:strVal val="visible"/>
                                      </p:to>
                                    </p:set>
                                    <p:animEffect transition="in" filter="wipe(left)">
                                      <p:cBhvr>
                                        <p:cTn id="12" dur="500"/>
                                        <p:tgtEl>
                                          <p:spTgt spid="317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近代密码特征</a:t>
            </a:r>
            <a:endParaRPr lang="en-US" altLang="zh-CN" dirty="0"/>
          </a:p>
          <a:p>
            <a:pPr marL="720000" lvl="2"/>
            <a:r>
              <a:rPr lang="zh-CN" altLang="en-US" dirty="0"/>
              <a:t>数据的安全基于密钥而不是算法的保密</a:t>
            </a:r>
            <a:endParaRPr lang="en-US" altLang="zh-CN" dirty="0"/>
          </a:p>
          <a:p>
            <a:pPr marL="970200" lvl="3" indent="0">
              <a:buNone/>
            </a:pPr>
            <a:r>
              <a:rPr lang="en-US" altLang="zh-CN" dirty="0" err="1">
                <a:solidFill>
                  <a:srgbClr val="FF0000"/>
                </a:solidFill>
              </a:rPr>
              <a:t>Kerckhoffs‘s</a:t>
            </a:r>
            <a:r>
              <a:rPr lang="en-US" altLang="zh-CN" dirty="0">
                <a:solidFill>
                  <a:srgbClr val="FF0000"/>
                </a:solidFill>
              </a:rPr>
              <a:t> principle</a:t>
            </a:r>
            <a:r>
              <a:rPr lang="zh-CN" altLang="en-US" dirty="0">
                <a:solidFill>
                  <a:srgbClr val="FF0000"/>
                </a:solidFill>
              </a:rPr>
              <a:t>，也称为柯克霍夫准则</a:t>
            </a:r>
            <a:endParaRPr lang="en-US" altLang="zh-CN" dirty="0">
              <a:solidFill>
                <a:srgbClr val="FF0000"/>
              </a:solidFill>
            </a:endParaRPr>
          </a:p>
          <a:p>
            <a:pPr marL="720000" lvl="2"/>
            <a:r>
              <a:rPr lang="zh-CN" altLang="en-US" dirty="0"/>
              <a:t>高次迭代技术和非线性技术的使用</a:t>
            </a:r>
            <a:endParaRPr lang="en-US" altLang="zh-CN" dirty="0"/>
          </a:p>
          <a:p>
            <a:pPr marL="720000" lvl="2"/>
            <a:r>
              <a:rPr lang="zh-CN" altLang="en-US" dirty="0"/>
              <a:t>密码算法的设计需要抵抗各类已知的分析攻击方法</a:t>
            </a:r>
            <a:endParaRPr lang="en-US" altLang="zh-CN" dirty="0"/>
          </a:p>
          <a:p>
            <a:pPr marL="720000" lvl="2"/>
            <a:r>
              <a:rPr lang="zh-CN" altLang="en-US" dirty="0"/>
              <a:t>密码算法分析理论逐步形成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443">
                                            <p:txEl>
                                              <p:pRg st="1" end="1"/>
                                            </p:txEl>
                                          </p:spTgt>
                                        </p:tgtEl>
                                        <p:attrNameLst>
                                          <p:attrName>style.visibility</p:attrName>
                                        </p:attrNameLst>
                                      </p:cBhvr>
                                      <p:to>
                                        <p:strVal val="visible"/>
                                      </p:to>
                                    </p:set>
                                    <p:animEffect transition="in" filter="wipe(left)">
                                      <p:cBhvr>
                                        <p:cTn id="7" dur="500"/>
                                        <p:tgtEl>
                                          <p:spTgt spid="3174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43">
                                            <p:txEl>
                                              <p:pRg st="2" end="2"/>
                                            </p:txEl>
                                          </p:spTgt>
                                        </p:tgtEl>
                                        <p:attrNameLst>
                                          <p:attrName>style.visibility</p:attrName>
                                        </p:attrNameLst>
                                      </p:cBhvr>
                                      <p:to>
                                        <p:strVal val="visible"/>
                                      </p:to>
                                    </p:set>
                                    <p:animEffect transition="in" filter="wipe(left)">
                                      <p:cBhvr>
                                        <p:cTn id="12" dur="500"/>
                                        <p:tgtEl>
                                          <p:spTgt spid="3174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7443">
                                            <p:txEl>
                                              <p:pRg st="3" end="3"/>
                                            </p:txEl>
                                          </p:spTgt>
                                        </p:tgtEl>
                                        <p:attrNameLst>
                                          <p:attrName>style.visibility</p:attrName>
                                        </p:attrNameLst>
                                      </p:cBhvr>
                                      <p:to>
                                        <p:strVal val="visible"/>
                                      </p:to>
                                    </p:set>
                                    <p:animEffect transition="in" filter="wipe(left)">
                                      <p:cBhvr>
                                        <p:cTn id="17" dur="500"/>
                                        <p:tgtEl>
                                          <p:spTgt spid="3174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443">
                                            <p:txEl>
                                              <p:pRg st="4" end="4"/>
                                            </p:txEl>
                                          </p:spTgt>
                                        </p:tgtEl>
                                        <p:attrNameLst>
                                          <p:attrName>style.visibility</p:attrName>
                                        </p:attrNameLst>
                                      </p:cBhvr>
                                      <p:to>
                                        <p:strVal val="visible"/>
                                      </p:to>
                                    </p:set>
                                    <p:animEffect transition="in" filter="wipe(left)">
                                      <p:cBhvr>
                                        <p:cTn id="22" dur="500"/>
                                        <p:tgtEl>
                                          <p:spTgt spid="3174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7443">
                                            <p:txEl>
                                              <p:pRg st="5" end="5"/>
                                            </p:txEl>
                                          </p:spTgt>
                                        </p:tgtEl>
                                        <p:attrNameLst>
                                          <p:attrName>style.visibility</p:attrName>
                                        </p:attrNameLst>
                                      </p:cBhvr>
                                      <p:to>
                                        <p:strVal val="visible"/>
                                      </p:to>
                                    </p:set>
                                    <p:animEffect transition="in" filter="wipe(left)">
                                      <p:cBhvr>
                                        <p:cTn id="27" dur="500"/>
                                        <p:tgtEl>
                                          <p:spTgt spid="317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a:xfrm>
            <a:off x="251520" y="1485320"/>
            <a:ext cx="843528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现代密码概况</a:t>
            </a:r>
            <a:endParaRPr lang="en-US" altLang="zh-CN" dirty="0">
              <a:solidFill>
                <a:srgbClr val="FF0000"/>
              </a:solidFill>
            </a:endParaRPr>
          </a:p>
          <a:p>
            <a:pPr lvl="1">
              <a:buFont typeface="Wingdings" pitchFamily="2" charset="2"/>
              <a:buChar char="Ø"/>
            </a:pPr>
            <a:r>
              <a:rPr lang="en-US" sz="2400" dirty="0"/>
              <a:t>1976</a:t>
            </a:r>
            <a:r>
              <a:rPr lang="zh-CN" altLang="en-US" sz="2400" dirty="0"/>
              <a:t>年，</a:t>
            </a:r>
            <a:r>
              <a:rPr lang="en-US" sz="2400" dirty="0" err="1"/>
              <a:t>Diffie</a:t>
            </a:r>
            <a:r>
              <a:rPr lang="zh-CN" altLang="en-US" sz="2400" dirty="0"/>
              <a:t>和</a:t>
            </a:r>
            <a:r>
              <a:rPr lang="en-US" sz="2400" dirty="0"/>
              <a:t>Hellman</a:t>
            </a:r>
            <a:r>
              <a:rPr lang="zh-CN" altLang="en-US" sz="2400" dirty="0"/>
              <a:t>在“</a:t>
            </a:r>
            <a:r>
              <a:rPr lang="zh-CN" altLang="en-US" sz="2400" dirty="0">
                <a:solidFill>
                  <a:srgbClr val="FF0000"/>
                </a:solidFill>
              </a:rPr>
              <a:t>密码学的新方向</a:t>
            </a:r>
            <a:r>
              <a:rPr lang="zh-CN" altLang="en-US" sz="2400" dirty="0"/>
              <a:t>”中提出公钥密码体制，导致密码学一场革命</a:t>
            </a:r>
            <a:endParaRPr lang="en-US" altLang="zh-CN" sz="2400" dirty="0"/>
          </a:p>
          <a:p>
            <a:pPr lvl="1">
              <a:buFont typeface="Wingdings" pitchFamily="2" charset="2"/>
              <a:buChar char="Ø"/>
            </a:pPr>
            <a:r>
              <a:rPr lang="en-US" altLang="en-US" sz="2400" dirty="0"/>
              <a:t>1977年，</a:t>
            </a:r>
            <a:r>
              <a:rPr lang="en-US" altLang="zh-CN" sz="2400" dirty="0"/>
              <a:t>MIT</a:t>
            </a:r>
            <a:r>
              <a:rPr lang="zh-CN" altLang="en-US" sz="2400" dirty="0"/>
              <a:t>的</a:t>
            </a:r>
            <a:r>
              <a:rPr lang="en-US" altLang="zh-CN" sz="2400" dirty="0" err="1"/>
              <a:t>Rivest</a:t>
            </a:r>
            <a:r>
              <a:rPr lang="en-US" altLang="zh-CN" sz="2400" dirty="0"/>
              <a:t>, </a:t>
            </a:r>
            <a:r>
              <a:rPr lang="en-US" altLang="en-US" sz="2400" dirty="0"/>
              <a:t>Shamir</a:t>
            </a:r>
            <a:r>
              <a:rPr lang="zh-CN" altLang="en-US" sz="2400" dirty="0"/>
              <a:t>和</a:t>
            </a:r>
            <a:r>
              <a:rPr lang="en-US" altLang="en-US" sz="2400" dirty="0" err="1"/>
              <a:t>Adleman提出</a:t>
            </a:r>
            <a:r>
              <a:rPr lang="zh-CN" altLang="en-US" sz="2400" dirty="0"/>
              <a:t>一种实用的</a:t>
            </a:r>
            <a:r>
              <a:rPr lang="en-US" altLang="en-US" sz="2400" dirty="0"/>
              <a:t>RSA</a:t>
            </a:r>
            <a:r>
              <a:rPr lang="zh-CN" altLang="en-US" sz="2400" dirty="0"/>
              <a:t>公钥密码算法</a:t>
            </a:r>
            <a:endParaRPr lang="en-US" altLang="zh-CN" sz="2400" dirty="0"/>
          </a:p>
          <a:p>
            <a:pPr lvl="1">
              <a:buFont typeface="Wingdings" pitchFamily="2" charset="2"/>
              <a:buChar char="Ø"/>
            </a:pPr>
            <a:r>
              <a:rPr lang="en-US" altLang="en-US" sz="2400" dirty="0"/>
              <a:t>1977年，美国公布数据加密标准DES</a:t>
            </a:r>
            <a:r>
              <a:rPr lang="zh-CN" altLang="en-US" sz="2400" dirty="0"/>
              <a:t>，开创了公开密码算法先例</a:t>
            </a:r>
            <a:endParaRPr lang="en-US" altLang="zh-CN" sz="2400" dirty="0"/>
          </a:p>
          <a:p>
            <a:pPr lvl="1">
              <a:buFont typeface="Wingdings" pitchFamily="2" charset="2"/>
              <a:buChar char="Ø"/>
            </a:pPr>
            <a:r>
              <a:rPr lang="en-US" altLang="zh-CN" sz="2400" dirty="0"/>
              <a:t>2000</a:t>
            </a:r>
            <a:r>
              <a:rPr lang="zh-CN" altLang="en-US" sz="2400" dirty="0"/>
              <a:t>年，由</a:t>
            </a:r>
            <a:r>
              <a:rPr lang="en-US" altLang="zh-CN" sz="2400" dirty="0"/>
              <a:t>Vincent </a:t>
            </a:r>
            <a:r>
              <a:rPr lang="en-US" altLang="zh-CN" sz="2400" dirty="0" err="1"/>
              <a:t>Rijmen</a:t>
            </a:r>
            <a:r>
              <a:rPr lang="zh-CN" altLang="en-US" sz="2400" dirty="0"/>
              <a:t>和</a:t>
            </a:r>
            <a:r>
              <a:rPr lang="en-US" altLang="zh-CN" sz="2400" dirty="0"/>
              <a:t>Joan Daemen</a:t>
            </a:r>
            <a:r>
              <a:rPr lang="zh-CN" altLang="en-US" sz="2400" dirty="0"/>
              <a:t>所设计的</a:t>
            </a:r>
            <a:r>
              <a:rPr lang="en-US" altLang="zh-CN" sz="2400" dirty="0" err="1"/>
              <a:t>Rijndael</a:t>
            </a:r>
            <a:r>
              <a:rPr lang="zh-CN" altLang="en-US" sz="2400" dirty="0"/>
              <a:t>算法取代</a:t>
            </a:r>
            <a:r>
              <a:rPr lang="en-US" altLang="zh-CN" sz="2400" dirty="0"/>
              <a:t>DES</a:t>
            </a:r>
            <a:r>
              <a:rPr lang="zh-CN" altLang="en-US" sz="2400" dirty="0"/>
              <a:t>成为新的高级加密标准</a:t>
            </a:r>
            <a:r>
              <a:rPr lang="en-US" altLang="zh-CN" sz="2400" dirty="0"/>
              <a:t>AES</a:t>
            </a:r>
            <a:endParaRPr lang="en-US" altLang="en-US" sz="2400" dirty="0"/>
          </a:p>
          <a:p>
            <a:pPr lvl="1">
              <a:buFont typeface="Wingdings" pitchFamily="2" charset="2"/>
              <a:buChar char="Ø"/>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a:xfrm>
            <a:off x="457200" y="1485320"/>
            <a:ext cx="8686800" cy="4824000"/>
          </a:xfrm>
        </p:spPr>
        <p:txBody>
          <a:bodyPr/>
          <a:lstStyle/>
          <a:p>
            <a:pPr marL="0" lvl="0" indent="0">
              <a:spcAft>
                <a:spcPts val="1800"/>
              </a:spcAft>
              <a:buClr>
                <a:srgbClr val="86D1EC"/>
              </a:buClr>
              <a:buNone/>
            </a:pPr>
            <a:r>
              <a:rPr lang="en-US" altLang="zh-CN" dirty="0">
                <a:solidFill>
                  <a:srgbClr val="FF0000"/>
                </a:solidFill>
              </a:rPr>
              <a:t>2. </a:t>
            </a:r>
            <a:r>
              <a:rPr lang="zh-CN" altLang="en-US" dirty="0">
                <a:solidFill>
                  <a:srgbClr val="FF0000"/>
                </a:solidFill>
              </a:rPr>
              <a:t>现代密码特征</a:t>
            </a:r>
            <a:endParaRPr lang="en-US" altLang="en-US" dirty="0"/>
          </a:p>
          <a:p>
            <a:pPr marL="720000" lvl="2"/>
            <a:r>
              <a:rPr lang="zh-CN" altLang="en-US" dirty="0"/>
              <a:t>密码算法设计既要考虑理论，又要考虑实现和使用，它是一项工程。</a:t>
            </a:r>
            <a:endParaRPr lang="en-US" altLang="zh-CN" dirty="0"/>
          </a:p>
          <a:p>
            <a:pPr marL="720000" lvl="2"/>
            <a:r>
              <a:rPr lang="zh-CN" altLang="en-US" dirty="0"/>
              <a:t>单一算法不能完全解决问题，需要一套综合的算法体系。</a:t>
            </a:r>
            <a:endParaRPr lang="en-US" altLang="zh-CN" dirty="0"/>
          </a:p>
          <a:p>
            <a:pPr marL="720000" lvl="2"/>
            <a:r>
              <a:rPr lang="zh-CN" altLang="en-US" dirty="0"/>
              <a:t>算法的安全性要融入系统安全性考虑之中。</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animEffect transition="in" filter="wipe(down)">
                                      <p:cBhvr>
                                        <p:cTn id="7" dur="500"/>
                                        <p:tgtEl>
                                          <p:spTgt spid="3184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8467">
                                            <p:txEl>
                                              <p:pRg st="2" end="2"/>
                                            </p:txEl>
                                          </p:spTgt>
                                        </p:tgtEl>
                                        <p:attrNameLst>
                                          <p:attrName>style.visibility</p:attrName>
                                        </p:attrNameLst>
                                      </p:cBhvr>
                                      <p:to>
                                        <p:strVal val="visible"/>
                                      </p:to>
                                    </p:set>
                                    <p:animEffect transition="in" filter="wipe(down)">
                                      <p:cBhvr>
                                        <p:cTn id="12" dur="500"/>
                                        <p:tgtEl>
                                          <p:spTgt spid="3184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8467">
                                            <p:txEl>
                                              <p:pRg st="3" end="3"/>
                                            </p:txEl>
                                          </p:spTgt>
                                        </p:tgtEl>
                                        <p:attrNameLst>
                                          <p:attrName>style.visibility</p:attrName>
                                        </p:attrNameLst>
                                      </p:cBhvr>
                                      <p:to>
                                        <p:strVal val="visible"/>
                                      </p:to>
                                    </p:set>
                                    <p:animEffect transition="in" filter="wipe(down)">
                                      <p:cBhvr>
                                        <p:cTn id="17" dur="500"/>
                                        <p:tgtEl>
                                          <p:spTgt spid="3184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密码学展望</a:t>
            </a:r>
            <a:endParaRPr lang="en-US" altLang="zh-CN" dirty="0"/>
          </a:p>
          <a:p>
            <a:pPr lvl="1">
              <a:buFont typeface="Wingdings" pitchFamily="2" charset="2"/>
              <a:buChar char="Ø"/>
            </a:pPr>
            <a:r>
              <a:rPr lang="zh-CN" altLang="en-US" dirty="0"/>
              <a:t>密码学和其它学科知识相结合出现了新的密码学研究方向</a:t>
            </a:r>
            <a:endParaRPr lang="en-US" altLang="zh-CN" dirty="0"/>
          </a:p>
        </p:txBody>
      </p:sp>
      <p:pic>
        <p:nvPicPr>
          <p:cNvPr id="3" name="图片 2" descr="蝴蝶效应.jpg"/>
          <p:cNvPicPr>
            <a:picLocks noChangeAspect="1"/>
          </p:cNvPicPr>
          <p:nvPr/>
        </p:nvPicPr>
        <p:blipFill>
          <a:blip r:embed="rId3" cstate="print"/>
          <a:stretch>
            <a:fillRect/>
          </a:stretch>
        </p:blipFill>
        <p:spPr>
          <a:xfrm>
            <a:off x="5283813" y="3795522"/>
            <a:ext cx="2770823" cy="2117754"/>
          </a:xfrm>
          <a:prstGeom prst="rect">
            <a:avLst/>
          </a:prstGeom>
        </p:spPr>
      </p:pic>
      <p:sp>
        <p:nvSpPr>
          <p:cNvPr id="4" name="TextBox 3"/>
          <p:cNvSpPr txBox="1"/>
          <p:nvPr/>
        </p:nvSpPr>
        <p:spPr>
          <a:xfrm>
            <a:off x="143508" y="3451644"/>
            <a:ext cx="4284244" cy="2677656"/>
          </a:xfrm>
          <a:prstGeom prst="rect">
            <a:avLst/>
          </a:prstGeom>
          <a:noFill/>
        </p:spPr>
        <p:txBody>
          <a:bodyPr wrap="square" rtlCol="0">
            <a:spAutoFit/>
          </a:bodyPr>
          <a:lstStyle/>
          <a:p>
            <a:pPr>
              <a:lnSpc>
                <a:spcPct val="200000"/>
              </a:lnSpc>
              <a:buFont typeface="Wingdings" pitchFamily="2" charset="2"/>
              <a:buChar char="u"/>
            </a:pPr>
            <a:r>
              <a:rPr lang="zh-CN" altLang="en-US" dirty="0">
                <a:solidFill>
                  <a:srgbClr val="FF0000"/>
                </a:solidFill>
              </a:rPr>
              <a:t>混沌密码学</a:t>
            </a:r>
            <a:endParaRPr lang="en-US" altLang="zh-CN" dirty="0">
              <a:solidFill>
                <a:srgbClr val="FF0000"/>
              </a:solidFill>
            </a:endParaRPr>
          </a:p>
          <a:p>
            <a:pPr>
              <a:lnSpc>
                <a:spcPct val="200000"/>
              </a:lnSpc>
              <a:buFont typeface="Wingdings" pitchFamily="2" charset="2"/>
              <a:buChar char="u"/>
            </a:pPr>
            <a:r>
              <a:rPr lang="zh-CN" altLang="en-US" dirty="0">
                <a:solidFill>
                  <a:srgbClr val="FF0000"/>
                </a:solidFill>
              </a:rPr>
              <a:t>生物密码学</a:t>
            </a:r>
            <a:endParaRPr lang="en-US" altLang="zh-CN" dirty="0">
              <a:solidFill>
                <a:srgbClr val="FF0000"/>
              </a:solidFill>
            </a:endParaRPr>
          </a:p>
          <a:p>
            <a:pPr>
              <a:lnSpc>
                <a:spcPct val="200000"/>
              </a:lnSpc>
              <a:buFont typeface="Wingdings" pitchFamily="2" charset="2"/>
              <a:buChar char="u"/>
            </a:pPr>
            <a:r>
              <a:rPr lang="zh-CN" altLang="en-US" dirty="0">
                <a:solidFill>
                  <a:srgbClr val="FF0000"/>
                </a:solidFill>
              </a:rPr>
              <a:t>量子密码学</a:t>
            </a:r>
            <a:endParaRPr lang="en-US" altLang="zh-CN" dirty="0">
              <a:solidFill>
                <a:srgbClr val="FF0000"/>
              </a:solidFill>
            </a:endParaRPr>
          </a:p>
        </p:txBody>
      </p:sp>
      <p:pic>
        <p:nvPicPr>
          <p:cNvPr id="8" name="图片 7" descr="生物密码学.jpg"/>
          <p:cNvPicPr>
            <a:picLocks noChangeAspect="1"/>
          </p:cNvPicPr>
          <p:nvPr/>
        </p:nvPicPr>
        <p:blipFill>
          <a:blip r:embed="rId4"/>
          <a:stretch>
            <a:fillRect/>
          </a:stretch>
        </p:blipFill>
        <p:spPr>
          <a:xfrm>
            <a:off x="4899662" y="3941574"/>
            <a:ext cx="3516520" cy="1825650"/>
          </a:xfrm>
          <a:prstGeom prst="rect">
            <a:avLst/>
          </a:prstGeom>
        </p:spPr>
      </p:pic>
      <p:pic>
        <p:nvPicPr>
          <p:cNvPr id="9" name="图片 8" descr="量子通信.jpg"/>
          <p:cNvPicPr>
            <a:picLocks noChangeAspect="1"/>
          </p:cNvPicPr>
          <p:nvPr/>
        </p:nvPicPr>
        <p:blipFill>
          <a:blip r:embed="rId5"/>
          <a:stretch>
            <a:fillRect/>
          </a:stretch>
        </p:blipFill>
        <p:spPr>
          <a:xfrm>
            <a:off x="4741444" y="4000166"/>
            <a:ext cx="3781155" cy="19817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5" presetClass="exit" presetSubtype="10" fill="hold" nodeType="afterEffect">
                                  <p:stCondLst>
                                    <p:cond delay="0"/>
                                  </p:stCondLst>
                                  <p:childTnLst>
                                    <p:animEffect transition="out" filter="checkerboard(across)">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par>
                          <p:cTn id="23" fill="hold">
                            <p:stCondLst>
                              <p:cond delay="0"/>
                            </p:stCondLst>
                            <p:childTnLst>
                              <p:par>
                                <p:cTn id="24" presetID="5" presetClass="exit" presetSubtype="10" fill="hold" nodeType="afterEffect">
                                  <p:stCondLst>
                                    <p:cond delay="0"/>
                                  </p:stCondLst>
                                  <p:childTnLst>
                                    <p:animEffect transition="out" filter="checkerboard(across)">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490757" y="2698740"/>
            <a:ext cx="4089458" cy="581025"/>
            <a:chOff x="1375683" y="2060848"/>
            <a:chExt cx="4089458" cy="581025"/>
          </a:xfrm>
        </p:grpSpPr>
        <p:sp>
          <p:nvSpPr>
            <p:cNvPr id="39" name="Rectangle 4"/>
            <p:cNvSpPr>
              <a:spLocks noChangeArrowheads="1"/>
            </p:cNvSpPr>
            <p:nvPr/>
          </p:nvSpPr>
          <p:spPr bwMode="auto">
            <a:xfrm>
              <a:off x="1375683" y="2060848"/>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40" name="AutoShape 5"/>
            <p:cNvSpPr>
              <a:spLocks noChangeArrowheads="1"/>
            </p:cNvSpPr>
            <p:nvPr/>
          </p:nvSpPr>
          <p:spPr bwMode="auto">
            <a:xfrm>
              <a:off x="2229470" y="2060848"/>
              <a:ext cx="3235671" cy="581025"/>
            </a:xfrm>
            <a:prstGeom prst="roundRect">
              <a:avLst>
                <a:gd name="adj" fmla="val 0"/>
              </a:avLst>
            </a:prstGeom>
            <a:noFill/>
            <a:ln w="3175">
              <a:solidFill>
                <a:srgbClr val="C0C0C0"/>
              </a:solidFill>
              <a:round/>
              <a:headEnd/>
              <a:tailEnd/>
            </a:ln>
          </p:spPr>
          <p:txBody>
            <a:bodyPr anchor="ctr"/>
            <a:lstStyle/>
            <a:p>
              <a:pPr>
                <a:defRPr/>
              </a:pPr>
              <a:r>
                <a:rPr lang="zh-CN" altLang="en-US" sz="3200" kern="0" dirty="0">
                  <a:solidFill>
                    <a:schemeClr val="accent5">
                      <a:lumMod val="10000"/>
                    </a:schemeClr>
                  </a:solidFill>
                  <a:latin typeface="黑体" pitchFamily="49" charset="-122"/>
                  <a:ea typeface="黑体" pitchFamily="49" charset="-122"/>
                </a:rPr>
                <a:t>密码学简史</a:t>
              </a:r>
            </a:p>
          </p:txBody>
        </p:sp>
      </p:grpSp>
      <p:grpSp>
        <p:nvGrpSpPr>
          <p:cNvPr id="3" name="组合 43"/>
          <p:cNvGrpSpPr/>
          <p:nvPr/>
        </p:nvGrpSpPr>
        <p:grpSpPr>
          <a:xfrm>
            <a:off x="2490757" y="3645891"/>
            <a:ext cx="4125971" cy="581025"/>
            <a:chOff x="1375683" y="4149080"/>
            <a:chExt cx="4125971" cy="581025"/>
          </a:xfrm>
        </p:grpSpPr>
        <p:sp>
          <p:nvSpPr>
            <p:cNvPr id="45" name="AutoShape 7"/>
            <p:cNvSpPr>
              <a:spLocks noChangeArrowheads="1"/>
            </p:cNvSpPr>
            <p:nvPr/>
          </p:nvSpPr>
          <p:spPr bwMode="auto">
            <a:xfrm>
              <a:off x="2229470" y="4149080"/>
              <a:ext cx="3272184" cy="581025"/>
            </a:xfrm>
            <a:prstGeom prst="roundRect">
              <a:avLst>
                <a:gd name="adj" fmla="val 0"/>
              </a:avLst>
            </a:prstGeom>
            <a:noFill/>
            <a:ln w="3175">
              <a:solidFill>
                <a:srgbClr val="C0C0C0"/>
              </a:solidFill>
              <a:round/>
              <a:headEnd/>
              <a:tailEnd/>
            </a:ln>
          </p:spPr>
          <p:txBody>
            <a:bodyPr anchor="ctr"/>
            <a:lstStyle/>
            <a:p>
              <a:r>
                <a:rPr lang="zh-CN" altLang="en-US" sz="3200" dirty="0">
                  <a:solidFill>
                    <a:srgbClr val="FF0000"/>
                  </a:solidFill>
                  <a:latin typeface="Times New Roman" pitchFamily="18" charset="0"/>
                  <a:ea typeface="黑体" pitchFamily="49" charset="-122"/>
                  <a:cs typeface="Times New Roman" pitchFamily="18" charset="0"/>
                </a:rPr>
                <a:t>密码学基本概念</a:t>
              </a:r>
              <a:endParaRPr lang="zh-CN" altLang="en-US" sz="3200" dirty="0">
                <a:solidFill>
                  <a:srgbClr val="FF0000"/>
                </a:solidFill>
                <a:latin typeface="黑体" pitchFamily="49" charset="-122"/>
                <a:ea typeface="黑体" pitchFamily="49" charset="-122"/>
              </a:endParaRPr>
            </a:p>
          </p:txBody>
        </p:sp>
        <p:sp>
          <p:nvSpPr>
            <p:cNvPr id="46"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7" name="矩形 46"/>
          <p:cNvSpPr/>
          <p:nvPr/>
        </p:nvSpPr>
        <p:spPr>
          <a:xfrm>
            <a:off x="3405767" y="1566837"/>
            <a:ext cx="2371162" cy="707886"/>
          </a:xfrm>
          <a:prstGeom prst="rect">
            <a:avLst/>
          </a:prstGeom>
          <a:ln>
            <a:noFill/>
          </a:ln>
        </p:spPr>
        <p:txBody>
          <a:bodyPr wrap="none">
            <a:spAutoFit/>
          </a:bodyPr>
          <a:lstStyle/>
          <a:p>
            <a:r>
              <a:rPr lang="zh-CN" altLang="en-US" sz="4000" b="1" dirty="0">
                <a:solidFill>
                  <a:srgbClr val="008000"/>
                </a:solidFill>
                <a:latin typeface="方正大黑简体" pitchFamily="65" charset="-122"/>
                <a:ea typeface="方正大黑简体" pitchFamily="65" charset="-122"/>
              </a:rPr>
              <a:t>主要内容</a:t>
            </a:r>
            <a:r>
              <a:rPr lang="en-US" altLang="zh-CN" sz="4000" b="1" dirty="0">
                <a:solidFill>
                  <a:srgbClr val="008000"/>
                </a:solidFill>
                <a:latin typeface="方正大黑简体" pitchFamily="65" charset="-122"/>
                <a:ea typeface="方正大黑简体" pitchFamily="65" charset="-122"/>
              </a:rPr>
              <a:t> </a:t>
            </a:r>
          </a:p>
        </p:txBody>
      </p:sp>
      <p:grpSp>
        <p:nvGrpSpPr>
          <p:cNvPr id="4" name="组合 47"/>
          <p:cNvGrpSpPr/>
          <p:nvPr/>
        </p:nvGrpSpPr>
        <p:grpSpPr>
          <a:xfrm>
            <a:off x="2490759" y="4508070"/>
            <a:ext cx="4125969" cy="581025"/>
            <a:chOff x="1375683" y="4149080"/>
            <a:chExt cx="4125969" cy="581025"/>
          </a:xfrm>
        </p:grpSpPr>
        <p:sp>
          <p:nvSpPr>
            <p:cNvPr id="49" name="AutoShape 7"/>
            <p:cNvSpPr>
              <a:spLocks noChangeArrowheads="1"/>
            </p:cNvSpPr>
            <p:nvPr/>
          </p:nvSpPr>
          <p:spPr bwMode="auto">
            <a:xfrm>
              <a:off x="2229470" y="4149080"/>
              <a:ext cx="3272182"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古典加密技术</a:t>
              </a:r>
              <a:endParaRPr lang="zh-CN" altLang="en-US" sz="3200" dirty="0">
                <a:solidFill>
                  <a:prstClr val="black"/>
                </a:solidFill>
                <a:latin typeface="黑体" pitchFamily="49" charset="-122"/>
                <a:ea typeface="黑体" pitchFamily="49" charset="-122"/>
              </a:endParaRPr>
            </a:p>
          </p:txBody>
        </p:sp>
        <p:sp>
          <p:nvSpPr>
            <p:cNvPr id="50"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3C417C-6E2E-4117-AEBC-54911A0D2D15}"/>
              </a:ext>
            </a:extLst>
          </p:cNvPr>
          <p:cNvSpPr txBox="1"/>
          <p:nvPr/>
        </p:nvSpPr>
        <p:spPr>
          <a:xfrm>
            <a:off x="2243689" y="1686061"/>
            <a:ext cx="4820099" cy="559897"/>
          </a:xfrm>
          <a:prstGeom prst="rect">
            <a:avLst/>
          </a:prstGeom>
          <a:solidFill>
            <a:srgbClr val="5A8800"/>
          </a:solidFill>
          <a:ln>
            <a:solidFill>
              <a:srgbClr val="80C535"/>
            </a:solidFill>
          </a:ln>
        </p:spPr>
        <p:txBody>
          <a:bodyPr wrap="square" rtlCol="0">
            <a:spAutoFit/>
          </a:bodyPr>
          <a:lstStyle/>
          <a:p>
            <a:pPr marL="0" marR="0" lvl="1" indent="-270000" algn="l" defTabSz="914400" rtl="0" eaLnBrk="0" fontAlgn="base" latinLnBrk="0" hangingPunct="0">
              <a:lnSpc>
                <a:spcPct val="120000"/>
              </a:lnSpc>
              <a:spcBef>
                <a:spcPts val="600"/>
              </a:spcBef>
              <a:spcAft>
                <a:spcPct val="0"/>
              </a:spcAft>
              <a:buClr>
                <a:srgbClr val="00FF00"/>
              </a:buClr>
              <a:buSzTx/>
              <a:buFontTx/>
              <a:buNone/>
              <a:tabLst/>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（一） 密码系统的定义</a:t>
            </a:r>
          </a:p>
        </p:txBody>
      </p:sp>
      <p:sp>
        <p:nvSpPr>
          <p:cNvPr id="4" name="文本框 3">
            <a:extLst>
              <a:ext uri="{FF2B5EF4-FFF2-40B4-BE49-F238E27FC236}">
                <a16:creationId xmlns:a16="http://schemas.microsoft.com/office/drawing/2014/main" id="{AD96AA26-A593-4FA3-BAF9-2A7DCB6CB65B}"/>
              </a:ext>
            </a:extLst>
          </p:cNvPr>
          <p:cNvSpPr txBox="1"/>
          <p:nvPr/>
        </p:nvSpPr>
        <p:spPr>
          <a:xfrm>
            <a:off x="2243689" y="2594819"/>
            <a:ext cx="4820099"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（二）</a:t>
            </a:r>
            <a:r>
              <a:rPr kumimoji="0" lang="zh-CN" altLang="en-US" sz="2800" b="0" i="0" u="none" strike="noStrike" kern="0" cap="none" spc="0" normalizeH="0" baseline="0" dirty="0">
                <a:ln>
                  <a:noFill/>
                </a:ln>
                <a:solidFill>
                  <a:srgbClr val="FFFFFF"/>
                </a:solidFill>
                <a:effectLst/>
                <a:uLnTx/>
                <a:uFillTx/>
                <a:latin typeface="Times New Roman" pitchFamily="18" charset="0"/>
                <a:ea typeface="黑体" panose="02010609060101010101" pitchFamily="49" charset="-122"/>
                <a:cs typeface="Times New Roman" pitchFamily="18" charset="0"/>
              </a:rPr>
              <a:t>密码系统的要求</a:t>
            </a:r>
            <a:endParaRPr lang="zh-CN" altLang="en-US" b="0" u="none" kern="0" dirty="0">
              <a:solidFill>
                <a:srgbClr val="FFFFFF"/>
              </a:solidFill>
              <a:ea typeface="黑体" pitchFamily="49" charset="-122"/>
            </a:endParaRPr>
          </a:p>
        </p:txBody>
      </p:sp>
      <p:sp>
        <p:nvSpPr>
          <p:cNvPr id="5" name="文本框 4">
            <a:extLst>
              <a:ext uri="{FF2B5EF4-FFF2-40B4-BE49-F238E27FC236}">
                <a16:creationId xmlns:a16="http://schemas.microsoft.com/office/drawing/2014/main" id="{1562EC64-5BF1-41B4-BF9E-BDD6173A6B06}"/>
              </a:ext>
            </a:extLst>
          </p:cNvPr>
          <p:cNvSpPr txBox="1"/>
          <p:nvPr/>
        </p:nvSpPr>
        <p:spPr>
          <a:xfrm>
            <a:off x="2229443" y="3503577"/>
            <a:ext cx="4834345"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（三）</a:t>
            </a:r>
            <a:r>
              <a:rPr kumimoji="0" lang="zh-CN" altLang="en-US" sz="2800" b="0" i="0" u="none" strike="noStrike" kern="0" cap="none" spc="0" normalizeH="0" baseline="0" dirty="0">
                <a:ln>
                  <a:noFill/>
                </a:ln>
                <a:solidFill>
                  <a:srgbClr val="FFFFFF"/>
                </a:solidFill>
                <a:effectLst/>
                <a:uLnTx/>
                <a:uFillTx/>
                <a:latin typeface="Times New Roman" pitchFamily="18" charset="0"/>
                <a:ea typeface="黑体" panose="02010609060101010101" pitchFamily="49" charset="-122"/>
                <a:cs typeface="Times New Roman" pitchFamily="18" charset="0"/>
              </a:rPr>
              <a:t>密码系统的分类</a:t>
            </a:r>
            <a:endParaRPr lang="zh-CN" altLang="en-US" b="0" u="none" kern="0" dirty="0">
              <a:solidFill>
                <a:srgbClr val="FFFFFF"/>
              </a:solidFill>
              <a:ea typeface="黑体" pitchFamily="49" charset="-122"/>
            </a:endParaRPr>
          </a:p>
        </p:txBody>
      </p:sp>
      <p:sp>
        <p:nvSpPr>
          <p:cNvPr id="6" name="文本框 5">
            <a:extLst>
              <a:ext uri="{FF2B5EF4-FFF2-40B4-BE49-F238E27FC236}">
                <a16:creationId xmlns:a16="http://schemas.microsoft.com/office/drawing/2014/main" id="{CBCE6BAD-F89B-44A6-8D76-2324AE37229A}"/>
              </a:ext>
            </a:extLst>
          </p:cNvPr>
          <p:cNvSpPr txBox="1"/>
          <p:nvPr/>
        </p:nvSpPr>
        <p:spPr>
          <a:xfrm>
            <a:off x="2257935" y="4410476"/>
            <a:ext cx="4834345"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a:t>
            </a:r>
            <a:r>
              <a:rPr lang="zh-CN" altLang="en-US" b="0" kern="0" dirty="0">
                <a:solidFill>
                  <a:srgbClr val="FFFFFF"/>
                </a:solidFill>
                <a:latin typeface="Times New Roman" pitchFamily="18" charset="0"/>
                <a:ea typeface="黑体" pitchFamily="49" charset="-122"/>
                <a:cs typeface="Times New Roman" pitchFamily="18" charset="0"/>
              </a:rPr>
              <a:t>四</a:t>
            </a: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a:t>
            </a:r>
            <a:r>
              <a:rPr kumimoji="0" lang="zh-CN" altLang="en-US" sz="2800" b="0" i="0" u="none" strike="noStrike" kern="0" cap="none" spc="0" normalizeH="0" baseline="0" dirty="0">
                <a:ln>
                  <a:noFill/>
                </a:ln>
                <a:solidFill>
                  <a:srgbClr val="FFFFFF"/>
                </a:solidFill>
                <a:effectLst/>
                <a:uLnTx/>
                <a:uFillTx/>
                <a:latin typeface="Times New Roman" pitchFamily="18" charset="0"/>
                <a:ea typeface="黑体" panose="02010609060101010101" pitchFamily="49" charset="-122"/>
                <a:cs typeface="Times New Roman" pitchFamily="18" charset="0"/>
              </a:rPr>
              <a:t>密码系统的分析与破译</a:t>
            </a:r>
            <a:endParaRPr lang="zh-CN" altLang="en-US" b="0" u="none" kern="0" dirty="0">
              <a:solidFill>
                <a:srgbClr val="FFFFFF"/>
              </a:solidFill>
              <a:ea typeface="黑体" pitchFamily="49" charset="-122"/>
            </a:endParaRPr>
          </a:p>
        </p:txBody>
      </p:sp>
      <p:sp>
        <p:nvSpPr>
          <p:cNvPr id="7" name="文本框 6">
            <a:extLst>
              <a:ext uri="{FF2B5EF4-FFF2-40B4-BE49-F238E27FC236}">
                <a16:creationId xmlns:a16="http://schemas.microsoft.com/office/drawing/2014/main" id="{EFB86CBD-546D-4954-A4AE-6D640AC4F8F8}"/>
              </a:ext>
            </a:extLst>
          </p:cNvPr>
          <p:cNvSpPr txBox="1"/>
          <p:nvPr/>
        </p:nvSpPr>
        <p:spPr>
          <a:xfrm>
            <a:off x="2243689" y="5319234"/>
            <a:ext cx="4848591"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（五）</a:t>
            </a:r>
            <a:r>
              <a:rPr kumimoji="0" lang="zh-CN" altLang="en-US" sz="2800" b="0" i="0" u="none" strike="noStrike" kern="0" cap="none" spc="0" normalizeH="0" baseline="0" dirty="0">
                <a:ln>
                  <a:noFill/>
                </a:ln>
                <a:solidFill>
                  <a:srgbClr val="FFFFFF"/>
                </a:solidFill>
                <a:effectLst/>
                <a:uLnTx/>
                <a:uFillTx/>
                <a:latin typeface="Times New Roman" pitchFamily="18" charset="0"/>
                <a:ea typeface="黑体" panose="02010609060101010101" pitchFamily="49" charset="-122"/>
                <a:cs typeface="Times New Roman" pitchFamily="18" charset="0"/>
              </a:rPr>
              <a:t>密码系统的安全性</a:t>
            </a:r>
            <a:endParaRPr lang="zh-CN" altLang="en-US" b="0" u="none" kern="0" dirty="0">
              <a:solidFill>
                <a:srgbClr val="FFFFFF"/>
              </a:solidFill>
              <a:ea typeface="黑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EB9F1D72-7E40-4F8A-A526-C3D396D5F36A}"/>
              </a:ext>
            </a:extLst>
          </p:cNvPr>
          <p:cNvSpPr>
            <a:spLocks noChangeArrowheads="1"/>
          </p:cNvSpPr>
          <p:nvPr/>
        </p:nvSpPr>
        <p:spPr bwMode="gray">
          <a:xfrm>
            <a:off x="1955800" y="2312876"/>
            <a:ext cx="5207000" cy="3168352"/>
          </a:xfrm>
          <a:prstGeom prst="upArrow">
            <a:avLst>
              <a:gd name="adj1" fmla="val 57824"/>
              <a:gd name="adj2" fmla="val 54398"/>
            </a:avLst>
          </a:prstGeom>
          <a:gradFill rotWithShape="1">
            <a:gsLst>
              <a:gs pos="4000">
                <a:srgbClr val="DAEDEF">
                  <a:lumMod val="50000"/>
                </a:srgbClr>
              </a:gs>
              <a:gs pos="53000">
                <a:srgbClr val="C0C0C0">
                  <a:gamma/>
                  <a:tint val="0"/>
                  <a:invGamma/>
                </a:srgbClr>
              </a:gs>
            </a:gsLst>
            <a:lin ang="5400000" scaled="1"/>
          </a:gradFill>
          <a:ln>
            <a:noFill/>
          </a:ln>
          <a:effectLst/>
        </p:spPr>
        <p:txBody>
          <a:bodyPr wrap="none" anchor="ctr"/>
          <a:lstStyle/>
          <a:p>
            <a:pPr>
              <a:defRPr/>
            </a:pPr>
            <a:endParaRPr lang="zh-CN" altLang="en-US" u="none" kern="0">
              <a:solidFill>
                <a:sysClr val="windowText" lastClr="000000"/>
              </a:solidFill>
              <a:latin typeface="方正大黑简体" panose="03000509000000000000" pitchFamily="65" charset="-122"/>
              <a:ea typeface="方正大黑简体" panose="03000509000000000000" pitchFamily="65" charset="-122"/>
            </a:endParaRPr>
          </a:p>
        </p:txBody>
      </p:sp>
      <p:grpSp>
        <p:nvGrpSpPr>
          <p:cNvPr id="4" name="Group 7">
            <a:extLst>
              <a:ext uri="{FF2B5EF4-FFF2-40B4-BE49-F238E27FC236}">
                <a16:creationId xmlns:a16="http://schemas.microsoft.com/office/drawing/2014/main" id="{7E84AA11-7EF4-4E65-A1C3-9F58267D59B9}"/>
              </a:ext>
            </a:extLst>
          </p:cNvPr>
          <p:cNvGrpSpPr>
            <a:grpSpLocks/>
          </p:cNvGrpSpPr>
          <p:nvPr/>
        </p:nvGrpSpPr>
        <p:grpSpPr bwMode="auto">
          <a:xfrm>
            <a:off x="1065104" y="4091967"/>
            <a:ext cx="1511406" cy="1944688"/>
            <a:chOff x="560" y="2476"/>
            <a:chExt cx="1011" cy="1304"/>
          </a:xfrm>
        </p:grpSpPr>
        <p:grpSp>
          <p:nvGrpSpPr>
            <p:cNvPr id="5" name="Group 8">
              <a:extLst>
                <a:ext uri="{FF2B5EF4-FFF2-40B4-BE49-F238E27FC236}">
                  <a16:creationId xmlns:a16="http://schemas.microsoft.com/office/drawing/2014/main" id="{12D7FBD9-194B-4628-9AB5-95990C1CA23D}"/>
                </a:ext>
              </a:extLst>
            </p:cNvPr>
            <p:cNvGrpSpPr>
              <a:grpSpLocks/>
            </p:cNvGrpSpPr>
            <p:nvPr/>
          </p:nvGrpSpPr>
          <p:grpSpPr bwMode="auto">
            <a:xfrm>
              <a:off x="560" y="2476"/>
              <a:ext cx="953" cy="954"/>
              <a:chOff x="600" y="1584"/>
              <a:chExt cx="1272" cy="1296"/>
            </a:xfrm>
          </p:grpSpPr>
          <p:grpSp>
            <p:nvGrpSpPr>
              <p:cNvPr id="7" name="Group 9">
                <a:extLst>
                  <a:ext uri="{FF2B5EF4-FFF2-40B4-BE49-F238E27FC236}">
                    <a16:creationId xmlns:a16="http://schemas.microsoft.com/office/drawing/2014/main" id="{5B71BB0A-EC4C-4131-A601-54C11FB0BABA}"/>
                  </a:ext>
                </a:extLst>
              </p:cNvPr>
              <p:cNvGrpSpPr>
                <a:grpSpLocks/>
              </p:cNvGrpSpPr>
              <p:nvPr/>
            </p:nvGrpSpPr>
            <p:grpSpPr bwMode="auto">
              <a:xfrm>
                <a:off x="624" y="1584"/>
                <a:ext cx="1248" cy="1296"/>
                <a:chOff x="2016" y="1920"/>
                <a:chExt cx="1680" cy="1680"/>
              </a:xfrm>
            </p:grpSpPr>
            <p:sp>
              <p:nvSpPr>
                <p:cNvPr id="9" name="Oval 10">
                  <a:extLst>
                    <a:ext uri="{FF2B5EF4-FFF2-40B4-BE49-F238E27FC236}">
                      <a16:creationId xmlns:a16="http://schemas.microsoft.com/office/drawing/2014/main" id="{5F947F89-5E55-4B2E-A6A8-BD5D43041E52}"/>
                    </a:ext>
                  </a:extLst>
                </p:cNvPr>
                <p:cNvSpPr>
                  <a:spLocks noChangeArrowheads="1"/>
                </p:cNvSpPr>
                <p:nvPr/>
              </p:nvSpPr>
              <p:spPr bwMode="gray">
                <a:xfrm>
                  <a:off x="2024" y="1920"/>
                  <a:ext cx="1679" cy="1680"/>
                </a:xfrm>
                <a:prstGeom prst="ellipse">
                  <a:avLst/>
                </a:prstGeom>
                <a:gradFill rotWithShape="1">
                  <a:gsLst>
                    <a:gs pos="0">
                      <a:srgbClr val="E3892F"/>
                    </a:gs>
                    <a:gs pos="100000">
                      <a:srgbClr val="E3892F">
                        <a:gamma/>
                        <a:shade val="63529"/>
                        <a:invGamma/>
                      </a:srgbClr>
                    </a:gs>
                  </a:gsLst>
                  <a:lin ang="5400000" scaled="1"/>
                </a:gradFill>
                <a:ln>
                  <a:noFill/>
                </a:ln>
                <a:effectLst/>
              </p:spPr>
              <p:txBody>
                <a:bodyPr wrap="none" anchor="ctr"/>
                <a:lstStyle/>
                <a:p>
                  <a:pPr>
                    <a:defRPr/>
                  </a:pPr>
                  <a:endParaRPr lang="zh-CN" altLang="en-US" u="none" kern="0">
                    <a:solidFill>
                      <a:sysClr val="windowText" lastClr="000000"/>
                    </a:solidFill>
                    <a:latin typeface="方正大黑简体" panose="03000509000000000000" pitchFamily="65" charset="-122"/>
                    <a:ea typeface="方正大黑简体" panose="03000509000000000000" pitchFamily="65" charset="-122"/>
                  </a:endParaRPr>
                </a:p>
              </p:txBody>
            </p:sp>
            <p:sp>
              <p:nvSpPr>
                <p:cNvPr id="10" name="Freeform 11">
                  <a:extLst>
                    <a:ext uri="{FF2B5EF4-FFF2-40B4-BE49-F238E27FC236}">
                      <a16:creationId xmlns:a16="http://schemas.microsoft.com/office/drawing/2014/main" id="{C38E4850-BB70-4382-873E-A45ADEE3AD62}"/>
                    </a:ext>
                  </a:extLst>
                </p:cNvPr>
                <p:cNvSpPr>
                  <a:spLocks/>
                </p:cNvSpPr>
                <p:nvPr/>
              </p:nvSpPr>
              <p:spPr bwMode="gray">
                <a:xfrm>
                  <a:off x="2211" y="1948"/>
                  <a:ext cx="1292"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E3892F"/>
                    </a:gs>
                  </a:gsLst>
                  <a:lin ang="5400000" scaled="1"/>
                </a:gradFill>
                <a:ln>
                  <a:noFill/>
                </a:ln>
              </p:spPr>
              <p:txBody>
                <a:bodyPr/>
                <a:lstStyle/>
                <a:p>
                  <a:pPr>
                    <a:defRPr/>
                  </a:pPr>
                  <a:endParaRPr lang="zh-CN" altLang="en-US" u="none" kern="0">
                    <a:solidFill>
                      <a:sysClr val="windowText" lastClr="000000"/>
                    </a:solidFill>
                    <a:latin typeface="方正大黑简体" panose="03000509000000000000" pitchFamily="65" charset="-122"/>
                    <a:ea typeface="方正大黑简体" panose="03000509000000000000" pitchFamily="65" charset="-122"/>
                  </a:endParaRPr>
                </a:p>
              </p:txBody>
            </p:sp>
          </p:grpSp>
          <p:sp>
            <p:nvSpPr>
              <p:cNvPr id="8" name="Text Box 12">
                <a:extLst>
                  <a:ext uri="{FF2B5EF4-FFF2-40B4-BE49-F238E27FC236}">
                    <a16:creationId xmlns:a16="http://schemas.microsoft.com/office/drawing/2014/main" id="{FF6D0F79-E9E4-4BF0-AC7A-1CED387E9C14}"/>
                  </a:ext>
                </a:extLst>
              </p:cNvPr>
              <p:cNvSpPr txBox="1">
                <a:spLocks noChangeArrowheads="1"/>
              </p:cNvSpPr>
              <p:nvPr/>
            </p:nvSpPr>
            <p:spPr bwMode="gray">
              <a:xfrm>
                <a:off x="600" y="2061"/>
                <a:ext cx="1270" cy="421"/>
              </a:xfrm>
              <a:prstGeom prst="rect">
                <a:avLst/>
              </a:prstGeom>
              <a:noFill/>
              <a:ln>
                <a:noFill/>
              </a:ln>
              <a:effectLst/>
            </p:spPr>
            <p:txBody>
              <a:bodyPr wrap="none">
                <a:spAutoFit/>
              </a:bodyPr>
              <a:lstStyle/>
              <a:p>
                <a:pPr algn="ctr">
                  <a:defRPr/>
                </a:pPr>
                <a:r>
                  <a:rPr lang="zh-CN" altLang="en-US" sz="2400" kern="0" dirty="0">
                    <a:solidFill>
                      <a:srgbClr val="FFFFFF"/>
                    </a:solidFill>
                    <a:latin typeface="方正大黑简体" panose="03000509000000000000" pitchFamily="65" charset="-122"/>
                    <a:ea typeface="方正大黑简体" panose="03000509000000000000" pitchFamily="65" charset="-122"/>
                  </a:rPr>
                  <a:t>密码编码</a:t>
                </a:r>
                <a:endParaRPr lang="en-US" altLang="zh-CN" sz="2400" u="none" kern="0" dirty="0">
                  <a:solidFill>
                    <a:srgbClr val="FFFFFF"/>
                  </a:solidFill>
                  <a:latin typeface="方正大黑简体" panose="03000509000000000000" pitchFamily="65" charset="-122"/>
                  <a:ea typeface="方正大黑简体" panose="03000509000000000000" pitchFamily="65" charset="-122"/>
                </a:endParaRPr>
              </a:p>
            </p:txBody>
          </p:sp>
        </p:grpSp>
        <p:sp>
          <p:nvSpPr>
            <p:cNvPr id="6" name="Oval 13">
              <a:extLst>
                <a:ext uri="{FF2B5EF4-FFF2-40B4-BE49-F238E27FC236}">
                  <a16:creationId xmlns:a16="http://schemas.microsoft.com/office/drawing/2014/main" id="{95E94416-1AFE-49E3-B39A-947E853D23C6}"/>
                </a:ext>
              </a:extLst>
            </p:cNvPr>
            <p:cNvSpPr>
              <a:spLocks noChangeArrowheads="1"/>
            </p:cNvSpPr>
            <p:nvPr/>
          </p:nvSpPr>
          <p:spPr bwMode="gray">
            <a:xfrm>
              <a:off x="576"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a:defRPr/>
              </a:pPr>
              <a:endParaRPr lang="zh-CN" altLang="zh-CN" u="none" kern="0">
                <a:solidFill>
                  <a:sysClr val="windowText" lastClr="000000"/>
                </a:solidFill>
                <a:latin typeface="方正大黑简体" panose="03000509000000000000" pitchFamily="65" charset="-122"/>
                <a:ea typeface="方正大黑简体" panose="03000509000000000000" pitchFamily="65" charset="-122"/>
              </a:endParaRPr>
            </a:p>
          </p:txBody>
        </p:sp>
      </p:grpSp>
      <p:grpSp>
        <p:nvGrpSpPr>
          <p:cNvPr id="11" name="Group 26">
            <a:extLst>
              <a:ext uri="{FF2B5EF4-FFF2-40B4-BE49-F238E27FC236}">
                <a16:creationId xmlns:a16="http://schemas.microsoft.com/office/drawing/2014/main" id="{469124DD-9384-43C4-AC65-286CF2C09DB6}"/>
              </a:ext>
            </a:extLst>
          </p:cNvPr>
          <p:cNvGrpSpPr>
            <a:grpSpLocks/>
          </p:cNvGrpSpPr>
          <p:nvPr/>
        </p:nvGrpSpPr>
        <p:grpSpPr bwMode="auto">
          <a:xfrm>
            <a:off x="6528384" y="4071330"/>
            <a:ext cx="1500000" cy="1985962"/>
            <a:chOff x="4263" y="2448"/>
            <a:chExt cx="1004" cy="1332"/>
          </a:xfrm>
        </p:grpSpPr>
        <p:grpSp>
          <p:nvGrpSpPr>
            <p:cNvPr id="12" name="Group 27">
              <a:extLst>
                <a:ext uri="{FF2B5EF4-FFF2-40B4-BE49-F238E27FC236}">
                  <a16:creationId xmlns:a16="http://schemas.microsoft.com/office/drawing/2014/main" id="{7FE174AA-0B17-4F42-8505-57118D9FBB46}"/>
                </a:ext>
              </a:extLst>
            </p:cNvPr>
            <p:cNvGrpSpPr>
              <a:grpSpLocks/>
            </p:cNvGrpSpPr>
            <p:nvPr/>
          </p:nvGrpSpPr>
          <p:grpSpPr bwMode="auto">
            <a:xfrm>
              <a:off x="4263" y="2448"/>
              <a:ext cx="983" cy="965"/>
              <a:chOff x="2400" y="1488"/>
              <a:chExt cx="1183" cy="1152"/>
            </a:xfrm>
          </p:grpSpPr>
          <p:grpSp>
            <p:nvGrpSpPr>
              <p:cNvPr id="14" name="Group 28">
                <a:extLst>
                  <a:ext uri="{FF2B5EF4-FFF2-40B4-BE49-F238E27FC236}">
                    <a16:creationId xmlns:a16="http://schemas.microsoft.com/office/drawing/2014/main" id="{93D77C6B-689F-4CFD-BAC2-AADE17694758}"/>
                  </a:ext>
                </a:extLst>
              </p:cNvPr>
              <p:cNvGrpSpPr>
                <a:grpSpLocks/>
              </p:cNvGrpSpPr>
              <p:nvPr/>
            </p:nvGrpSpPr>
            <p:grpSpPr bwMode="auto">
              <a:xfrm>
                <a:off x="2400" y="1488"/>
                <a:ext cx="1152" cy="1152"/>
                <a:chOff x="2016" y="1920"/>
                <a:chExt cx="1680" cy="1680"/>
              </a:xfrm>
            </p:grpSpPr>
            <p:sp>
              <p:nvSpPr>
                <p:cNvPr id="16" name="Oval 29">
                  <a:extLst>
                    <a:ext uri="{FF2B5EF4-FFF2-40B4-BE49-F238E27FC236}">
                      <a16:creationId xmlns:a16="http://schemas.microsoft.com/office/drawing/2014/main" id="{AFC66F7E-37A3-4BFA-8289-9895795F5E33}"/>
                    </a:ext>
                  </a:extLst>
                </p:cNvPr>
                <p:cNvSpPr>
                  <a:spLocks noChangeArrowheads="1"/>
                </p:cNvSpPr>
                <p:nvPr/>
              </p:nvSpPr>
              <p:spPr bwMode="gray">
                <a:xfrm>
                  <a:off x="2016" y="1920"/>
                  <a:ext cx="1674" cy="1678"/>
                </a:xfrm>
                <a:prstGeom prst="ellipse">
                  <a:avLst/>
                </a:prstGeom>
                <a:gradFill rotWithShape="1">
                  <a:gsLst>
                    <a:gs pos="0">
                      <a:srgbClr val="855ADA"/>
                    </a:gs>
                    <a:gs pos="100000">
                      <a:srgbClr val="855ADA">
                        <a:gamma/>
                        <a:shade val="24314"/>
                        <a:invGamma/>
                      </a:srgbClr>
                    </a:gs>
                  </a:gsLst>
                  <a:lin ang="5400000" scaled="1"/>
                </a:gradFill>
                <a:ln>
                  <a:noFill/>
                </a:ln>
                <a:effectLst/>
              </p:spPr>
              <p:txBody>
                <a:bodyPr wrap="none" anchor="ctr"/>
                <a:lstStyle/>
                <a:p>
                  <a:pPr>
                    <a:defRPr/>
                  </a:pPr>
                  <a:endParaRPr lang="zh-CN" altLang="en-US" u="none" kern="0">
                    <a:solidFill>
                      <a:sysClr val="windowText" lastClr="000000"/>
                    </a:solidFill>
                    <a:latin typeface="方正大黑简体" panose="03000509000000000000" pitchFamily="65" charset="-122"/>
                    <a:ea typeface="方正大黑简体" panose="03000509000000000000" pitchFamily="65" charset="-122"/>
                  </a:endParaRPr>
                </a:p>
              </p:txBody>
            </p:sp>
            <p:sp>
              <p:nvSpPr>
                <p:cNvPr id="17" name="Freeform 30">
                  <a:extLst>
                    <a:ext uri="{FF2B5EF4-FFF2-40B4-BE49-F238E27FC236}">
                      <a16:creationId xmlns:a16="http://schemas.microsoft.com/office/drawing/2014/main" id="{E59359A2-EF81-49D2-9077-76EDD9A11603}"/>
                    </a:ext>
                  </a:extLst>
                </p:cNvPr>
                <p:cNvSpPr>
                  <a:spLocks/>
                </p:cNvSpPr>
                <p:nvPr/>
              </p:nvSpPr>
              <p:spPr bwMode="gray">
                <a:xfrm>
                  <a:off x="2208" y="1948"/>
                  <a:ext cx="1292"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855ADA"/>
                    </a:gs>
                  </a:gsLst>
                  <a:lin ang="5400000" scaled="1"/>
                </a:gradFill>
                <a:ln>
                  <a:noFill/>
                </a:ln>
              </p:spPr>
              <p:txBody>
                <a:bodyPr/>
                <a:lstStyle/>
                <a:p>
                  <a:pPr>
                    <a:defRPr/>
                  </a:pPr>
                  <a:endParaRPr lang="zh-CN" altLang="en-US" u="none" kern="0">
                    <a:solidFill>
                      <a:sysClr val="windowText" lastClr="000000"/>
                    </a:solidFill>
                    <a:latin typeface="方正大黑简体" panose="03000509000000000000" pitchFamily="65" charset="-122"/>
                    <a:ea typeface="方正大黑简体" panose="03000509000000000000" pitchFamily="65" charset="-122"/>
                  </a:endParaRPr>
                </a:p>
              </p:txBody>
            </p:sp>
          </p:grpSp>
          <p:sp>
            <p:nvSpPr>
              <p:cNvPr id="15" name="Text Box 31">
                <a:extLst>
                  <a:ext uri="{FF2B5EF4-FFF2-40B4-BE49-F238E27FC236}">
                    <a16:creationId xmlns:a16="http://schemas.microsoft.com/office/drawing/2014/main" id="{13EA51A3-BC4B-4B3F-BB0E-D4EA669BA287}"/>
                  </a:ext>
                </a:extLst>
              </p:cNvPr>
              <p:cNvSpPr txBox="1">
                <a:spLocks noChangeArrowheads="1"/>
              </p:cNvSpPr>
              <p:nvPr/>
            </p:nvSpPr>
            <p:spPr bwMode="gray">
              <a:xfrm>
                <a:off x="2420" y="1911"/>
                <a:ext cx="1163" cy="370"/>
              </a:xfrm>
              <a:prstGeom prst="rect">
                <a:avLst/>
              </a:prstGeom>
              <a:noFill/>
              <a:ln>
                <a:noFill/>
              </a:ln>
              <a:effectLst/>
            </p:spPr>
            <p:txBody>
              <a:bodyPr wrap="square">
                <a:spAutoFit/>
              </a:bodyPr>
              <a:lstStyle/>
              <a:p>
                <a:pPr algn="ctr">
                  <a:defRPr/>
                </a:pPr>
                <a:r>
                  <a:rPr lang="zh-CN" altLang="en-US" sz="2400" u="none" kern="0" dirty="0">
                    <a:solidFill>
                      <a:srgbClr val="FFFFFF"/>
                    </a:solidFill>
                    <a:latin typeface="方正大黑简体" panose="03000509000000000000" pitchFamily="65" charset="-122"/>
                    <a:ea typeface="方正大黑简体" panose="03000509000000000000" pitchFamily="65" charset="-122"/>
                  </a:rPr>
                  <a:t>密码分析</a:t>
                </a:r>
                <a:endParaRPr lang="en-US" altLang="zh-CN" sz="2400" u="none" kern="0" dirty="0">
                  <a:solidFill>
                    <a:srgbClr val="FFFFFF"/>
                  </a:solidFill>
                  <a:latin typeface="方正大黑简体" panose="03000509000000000000" pitchFamily="65" charset="-122"/>
                  <a:ea typeface="方正大黑简体" panose="03000509000000000000" pitchFamily="65" charset="-122"/>
                </a:endParaRPr>
              </a:p>
            </p:txBody>
          </p:sp>
        </p:grpSp>
        <p:sp>
          <p:nvSpPr>
            <p:cNvPr id="13" name="Oval 32">
              <a:extLst>
                <a:ext uri="{FF2B5EF4-FFF2-40B4-BE49-F238E27FC236}">
                  <a16:creationId xmlns:a16="http://schemas.microsoft.com/office/drawing/2014/main" id="{BCA8174A-5EF3-4B15-9D39-68909B6CB82D}"/>
                </a:ext>
              </a:extLst>
            </p:cNvPr>
            <p:cNvSpPr>
              <a:spLocks noChangeArrowheads="1"/>
            </p:cNvSpPr>
            <p:nvPr/>
          </p:nvSpPr>
          <p:spPr bwMode="gray">
            <a:xfrm>
              <a:off x="4272"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a:defRPr/>
              </a:pPr>
              <a:endParaRPr lang="zh-CN" altLang="zh-CN" u="none" kern="0">
                <a:solidFill>
                  <a:sysClr val="windowText" lastClr="000000"/>
                </a:solidFill>
                <a:latin typeface="方正大黑简体" panose="03000509000000000000" pitchFamily="65" charset="-122"/>
                <a:ea typeface="方正大黑简体" panose="03000509000000000000" pitchFamily="65" charset="-122"/>
              </a:endParaRPr>
            </a:p>
          </p:txBody>
        </p:sp>
      </p:grpSp>
      <p:sp>
        <p:nvSpPr>
          <p:cNvPr id="18" name="Rectangle 12">
            <a:extLst>
              <a:ext uri="{FF2B5EF4-FFF2-40B4-BE49-F238E27FC236}">
                <a16:creationId xmlns:a16="http://schemas.microsoft.com/office/drawing/2014/main" id="{9F100320-F20D-4CDA-8D12-CBF53F30BFF6}"/>
              </a:ext>
            </a:extLst>
          </p:cNvPr>
          <p:cNvSpPr>
            <a:spLocks noChangeArrowheads="1"/>
          </p:cNvSpPr>
          <p:nvPr/>
        </p:nvSpPr>
        <p:spPr bwMode="auto">
          <a:xfrm>
            <a:off x="3563888" y="1748561"/>
            <a:ext cx="1955019" cy="636323"/>
          </a:xfrm>
          <a:prstGeom prst="rect">
            <a:avLst/>
          </a:prstGeom>
          <a:solidFill>
            <a:srgbClr val="5A8800"/>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defRPr/>
            </a:pPr>
            <a:r>
              <a:rPr lang="zh-CN" altLang="en-US" noProof="1">
                <a:solidFill>
                  <a:prstClr val="white"/>
                </a:solidFill>
                <a:latin typeface="方正大黑简体" panose="03000509000000000000" pitchFamily="65" charset="-122"/>
                <a:ea typeface="方正大黑简体" panose="03000509000000000000" pitchFamily="65" charset="-122"/>
                <a:cs typeface="Arial" charset="0"/>
              </a:rPr>
              <a:t>密码学</a:t>
            </a:r>
            <a:endParaRPr lang="en-US" altLang="zh-CN" sz="2800" u="none" noProof="1">
              <a:solidFill>
                <a:prstClr val="white"/>
              </a:solidFill>
              <a:latin typeface="方正大黑简体" panose="03000509000000000000" pitchFamily="65" charset="-122"/>
              <a:ea typeface="方正大黑简体" panose="03000509000000000000" pitchFamily="65" charset="-122"/>
              <a:cs typeface="Arial" charset="0"/>
            </a:endParaRPr>
          </a:p>
        </p:txBody>
      </p:sp>
      <p:sp>
        <p:nvSpPr>
          <p:cNvPr id="19" name="箭头: 右 18">
            <a:extLst>
              <a:ext uri="{FF2B5EF4-FFF2-40B4-BE49-F238E27FC236}">
                <a16:creationId xmlns:a16="http://schemas.microsoft.com/office/drawing/2014/main" id="{FD560341-54F5-4E26-B906-6CB9856272AF}"/>
              </a:ext>
            </a:extLst>
          </p:cNvPr>
          <p:cNvSpPr/>
          <p:nvPr/>
        </p:nvSpPr>
        <p:spPr bwMode="auto">
          <a:xfrm rot="10800000">
            <a:off x="2771801" y="4599632"/>
            <a:ext cx="3348372" cy="1975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20" name="箭头: 右 19">
            <a:extLst>
              <a:ext uri="{FF2B5EF4-FFF2-40B4-BE49-F238E27FC236}">
                <a16:creationId xmlns:a16="http://schemas.microsoft.com/office/drawing/2014/main" id="{4F0A58BB-7316-4A85-8683-76F8EA1E4BFD}"/>
              </a:ext>
            </a:extLst>
          </p:cNvPr>
          <p:cNvSpPr/>
          <p:nvPr/>
        </p:nvSpPr>
        <p:spPr bwMode="auto">
          <a:xfrm>
            <a:off x="2829228" y="5077774"/>
            <a:ext cx="3348372" cy="1975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21" name="文本框 20">
            <a:extLst>
              <a:ext uri="{FF2B5EF4-FFF2-40B4-BE49-F238E27FC236}">
                <a16:creationId xmlns:a16="http://schemas.microsoft.com/office/drawing/2014/main" id="{C1F92B58-BCA0-4932-9D36-DD9F5BEEC9A4}"/>
              </a:ext>
            </a:extLst>
          </p:cNvPr>
          <p:cNvSpPr txBox="1"/>
          <p:nvPr/>
        </p:nvSpPr>
        <p:spPr>
          <a:xfrm>
            <a:off x="4284202" y="3969060"/>
            <a:ext cx="539826"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dirty="0">
                <a:solidFill>
                  <a:schemeClr val="tx1"/>
                </a:solidFill>
                <a:latin typeface="黑体" panose="02010609060101010101" pitchFamily="49" charset="-122"/>
                <a:ea typeface="黑体" panose="02010609060101010101" pitchFamily="49" charset="-122"/>
              </a:rPr>
              <a:t>攻</a:t>
            </a:r>
          </a:p>
        </p:txBody>
      </p:sp>
      <p:sp>
        <p:nvSpPr>
          <p:cNvPr id="22" name="文本框 21">
            <a:extLst>
              <a:ext uri="{FF2B5EF4-FFF2-40B4-BE49-F238E27FC236}">
                <a16:creationId xmlns:a16="http://schemas.microsoft.com/office/drawing/2014/main" id="{CC25B480-7F39-4EA3-8EE6-D495FB308A43}"/>
              </a:ext>
            </a:extLst>
          </p:cNvPr>
          <p:cNvSpPr txBox="1"/>
          <p:nvPr/>
        </p:nvSpPr>
        <p:spPr>
          <a:xfrm>
            <a:off x="4284202" y="5481228"/>
            <a:ext cx="539826"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dirty="0">
                <a:solidFill>
                  <a:schemeClr val="tx1"/>
                </a:solidFill>
                <a:latin typeface="黑体" panose="02010609060101010101" pitchFamily="49" charset="-122"/>
                <a:ea typeface="黑体" panose="02010609060101010101" pitchFamily="49" charset="-122"/>
              </a:rPr>
              <a:t>防</a:t>
            </a:r>
          </a:p>
        </p:txBody>
      </p:sp>
    </p:spTree>
    <p:extLst>
      <p:ext uri="{BB962C8B-B14F-4D97-AF65-F5344CB8AC3E}">
        <p14:creationId xmlns:p14="http://schemas.microsoft.com/office/powerpoint/2010/main" val="401954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childTnLst>
                          </p:cTn>
                        </p:par>
                        <p:par>
                          <p:cTn id="12" fill="hold">
                            <p:stCondLst>
                              <p:cond delay="1250"/>
                            </p:stCondLst>
                            <p:childTnLst>
                              <p:par>
                                <p:cTn id="13" presetID="3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250" fill="hold"/>
                                        <p:tgtEl>
                                          <p:spTgt spid="4"/>
                                        </p:tgtEl>
                                        <p:attrNameLst>
                                          <p:attrName>ppt_w</p:attrName>
                                        </p:attrNameLst>
                                      </p:cBhvr>
                                      <p:tavLst>
                                        <p:tav tm="0">
                                          <p:val>
                                            <p:fltVal val="0"/>
                                          </p:val>
                                        </p:tav>
                                        <p:tav tm="100000">
                                          <p:val>
                                            <p:strVal val="#ppt_w"/>
                                          </p:val>
                                        </p:tav>
                                      </p:tavLst>
                                    </p:anim>
                                    <p:anim calcmode="lin" valueType="num">
                                      <p:cBhvr>
                                        <p:cTn id="16" dur="250" fill="hold"/>
                                        <p:tgtEl>
                                          <p:spTgt spid="4"/>
                                        </p:tgtEl>
                                        <p:attrNameLst>
                                          <p:attrName>ppt_h</p:attrName>
                                        </p:attrNameLst>
                                      </p:cBhvr>
                                      <p:tavLst>
                                        <p:tav tm="0">
                                          <p:val>
                                            <p:fltVal val="0"/>
                                          </p:val>
                                        </p:tav>
                                        <p:tav tm="100000">
                                          <p:val>
                                            <p:strVal val="#ppt_h"/>
                                          </p:val>
                                        </p:tav>
                                      </p:tavLst>
                                    </p:anim>
                                    <p:anim calcmode="lin" valueType="num">
                                      <p:cBhvr>
                                        <p:cTn id="17" dur="250" fill="hold"/>
                                        <p:tgtEl>
                                          <p:spTgt spid="4"/>
                                        </p:tgtEl>
                                        <p:attrNameLst>
                                          <p:attrName>style.rotation</p:attrName>
                                        </p:attrNameLst>
                                      </p:cBhvr>
                                      <p:tavLst>
                                        <p:tav tm="0">
                                          <p:val>
                                            <p:fltVal val="90"/>
                                          </p:val>
                                        </p:tav>
                                        <p:tav tm="100000">
                                          <p:val>
                                            <p:fltVal val="0"/>
                                          </p:val>
                                        </p:tav>
                                      </p:tavLst>
                                    </p:anim>
                                    <p:animEffect transition="in" filter="fade">
                                      <p:cBhvr>
                                        <p:cTn id="18" dur="250"/>
                                        <p:tgtEl>
                                          <p:spTgt spid="4"/>
                                        </p:tgtEl>
                                      </p:cBhvr>
                                    </p:animEffect>
                                  </p:childTnLst>
                                </p:cTn>
                              </p:par>
                            </p:childTnLst>
                          </p:cTn>
                        </p:par>
                        <p:par>
                          <p:cTn id="19" fill="hold">
                            <p:stCondLst>
                              <p:cond delay="1500"/>
                            </p:stCondLst>
                            <p:childTnLst>
                              <p:par>
                                <p:cTn id="20" presetID="31"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250" fill="hold"/>
                                        <p:tgtEl>
                                          <p:spTgt spid="11"/>
                                        </p:tgtEl>
                                        <p:attrNameLst>
                                          <p:attrName>ppt_w</p:attrName>
                                        </p:attrNameLst>
                                      </p:cBhvr>
                                      <p:tavLst>
                                        <p:tav tm="0">
                                          <p:val>
                                            <p:fltVal val="0"/>
                                          </p:val>
                                        </p:tav>
                                        <p:tav tm="100000">
                                          <p:val>
                                            <p:strVal val="#ppt_w"/>
                                          </p:val>
                                        </p:tav>
                                      </p:tavLst>
                                    </p:anim>
                                    <p:anim calcmode="lin" valueType="num">
                                      <p:cBhvr>
                                        <p:cTn id="23" dur="250" fill="hold"/>
                                        <p:tgtEl>
                                          <p:spTgt spid="11"/>
                                        </p:tgtEl>
                                        <p:attrNameLst>
                                          <p:attrName>ppt_h</p:attrName>
                                        </p:attrNameLst>
                                      </p:cBhvr>
                                      <p:tavLst>
                                        <p:tav tm="0">
                                          <p:val>
                                            <p:fltVal val="0"/>
                                          </p:val>
                                        </p:tav>
                                        <p:tav tm="100000">
                                          <p:val>
                                            <p:strVal val="#ppt_h"/>
                                          </p:val>
                                        </p:tav>
                                      </p:tavLst>
                                    </p:anim>
                                    <p:anim calcmode="lin" valueType="num">
                                      <p:cBhvr>
                                        <p:cTn id="24" dur="250" fill="hold"/>
                                        <p:tgtEl>
                                          <p:spTgt spid="11"/>
                                        </p:tgtEl>
                                        <p:attrNameLst>
                                          <p:attrName>style.rotation</p:attrName>
                                        </p:attrNameLst>
                                      </p:cBhvr>
                                      <p:tavLst>
                                        <p:tav tm="0">
                                          <p:val>
                                            <p:fltVal val="90"/>
                                          </p:val>
                                        </p:tav>
                                        <p:tav tm="100000">
                                          <p:val>
                                            <p:fltVal val="0"/>
                                          </p:val>
                                        </p:tav>
                                      </p:tavLst>
                                    </p:anim>
                                    <p:animEffect transition="in" filter="fade">
                                      <p:cBhvr>
                                        <p:cTn id="25" dur="25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69F460-3087-4CE5-AE2D-265F03B94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 y="1700808"/>
            <a:ext cx="7635240" cy="4325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35596" y="1088740"/>
            <a:ext cx="7308304" cy="4856341"/>
          </a:xfrm>
          <a:prstGeom prst="rect">
            <a:avLst/>
          </a:prstGeom>
        </p:spPr>
      </p:pic>
    </p:spTree>
    <p:extLst>
      <p:ext uri="{BB962C8B-B14F-4D97-AF65-F5344CB8AC3E}">
        <p14:creationId xmlns:p14="http://schemas.microsoft.com/office/powerpoint/2010/main" val="318058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p:txBody>
          <a:bodyPr/>
          <a:lstStyle/>
          <a:p>
            <a:pPr marL="350838" lvl="1" indent="100013">
              <a:spcBef>
                <a:spcPts val="0"/>
              </a:spcBef>
              <a:buNone/>
            </a:pPr>
            <a:endParaRPr lang="en-US" altLang="zh-CN" dirty="0">
              <a:solidFill>
                <a:schemeClr val="accent4">
                  <a:lumMod val="10000"/>
                </a:schemeClr>
              </a:solidFill>
            </a:endParaRPr>
          </a:p>
          <a:p>
            <a:pPr marL="350838" lvl="1" indent="100013">
              <a:spcBef>
                <a:spcPts val="0"/>
              </a:spcBef>
              <a:buNone/>
            </a:pPr>
            <a:r>
              <a:rPr lang="zh-CN" altLang="en-US" dirty="0">
                <a:solidFill>
                  <a:schemeClr val="accent4">
                    <a:lumMod val="10000"/>
                  </a:schemeClr>
                </a:solidFill>
              </a:rPr>
              <a:t>五元组</a:t>
            </a:r>
            <a:r>
              <a:rPr lang="en-US" altLang="zh-CN" dirty="0">
                <a:solidFill>
                  <a:schemeClr val="accent4">
                    <a:lumMod val="10000"/>
                  </a:schemeClr>
                </a:solidFill>
              </a:rPr>
              <a:t>(</a:t>
            </a:r>
            <a:r>
              <a:rPr lang="en-US" altLang="zh-CN" i="1" dirty="0">
                <a:solidFill>
                  <a:schemeClr val="accent4">
                    <a:lumMod val="10000"/>
                  </a:schemeClr>
                </a:solidFill>
              </a:rPr>
              <a:t>M</a:t>
            </a:r>
            <a:r>
              <a:rPr lang="en-US" altLang="zh-CN" dirty="0">
                <a:solidFill>
                  <a:schemeClr val="accent4">
                    <a:lumMod val="10000"/>
                  </a:schemeClr>
                </a:solidFill>
              </a:rPr>
              <a:t>, </a:t>
            </a:r>
            <a:r>
              <a:rPr lang="en-US" altLang="zh-CN" i="1" dirty="0">
                <a:solidFill>
                  <a:schemeClr val="accent4">
                    <a:lumMod val="10000"/>
                  </a:schemeClr>
                </a:solidFill>
              </a:rPr>
              <a:t>C</a:t>
            </a:r>
            <a:r>
              <a:rPr lang="en-US" altLang="zh-CN" dirty="0">
                <a:solidFill>
                  <a:schemeClr val="accent4">
                    <a:lumMod val="10000"/>
                  </a:schemeClr>
                </a:solidFill>
              </a:rPr>
              <a:t>, </a:t>
            </a:r>
            <a:r>
              <a:rPr lang="en-US" altLang="zh-CN" i="1" dirty="0">
                <a:solidFill>
                  <a:schemeClr val="accent4">
                    <a:lumMod val="10000"/>
                  </a:schemeClr>
                </a:solidFill>
              </a:rPr>
              <a:t>K</a:t>
            </a:r>
            <a:r>
              <a:rPr lang="en-US" altLang="zh-CN" dirty="0">
                <a:solidFill>
                  <a:schemeClr val="accent4">
                    <a:lumMod val="10000"/>
                  </a:schemeClr>
                </a:solidFill>
              </a:rPr>
              <a:t>, </a:t>
            </a:r>
            <a:r>
              <a:rPr lang="en-US" altLang="zh-CN" i="1" dirty="0">
                <a:solidFill>
                  <a:schemeClr val="accent4">
                    <a:lumMod val="10000"/>
                  </a:schemeClr>
                </a:solidFill>
              </a:rPr>
              <a:t>E</a:t>
            </a:r>
            <a:r>
              <a:rPr lang="en-US" altLang="zh-CN" dirty="0">
                <a:solidFill>
                  <a:schemeClr val="accent4">
                    <a:lumMod val="10000"/>
                  </a:schemeClr>
                </a:solidFill>
              </a:rPr>
              <a:t>, </a:t>
            </a:r>
            <a:r>
              <a:rPr lang="en-US" altLang="zh-CN" i="1" dirty="0">
                <a:solidFill>
                  <a:schemeClr val="accent4">
                    <a:lumMod val="10000"/>
                  </a:schemeClr>
                </a:solidFill>
              </a:rPr>
              <a:t>D</a:t>
            </a:r>
            <a:r>
              <a:rPr lang="en-US" altLang="zh-CN" dirty="0">
                <a:solidFill>
                  <a:schemeClr val="accent4">
                    <a:lumMod val="10000"/>
                  </a:schemeClr>
                </a:solidFill>
              </a:rPr>
              <a:t>)</a:t>
            </a:r>
            <a:r>
              <a:rPr lang="zh-CN" altLang="en-US" dirty="0">
                <a:solidFill>
                  <a:schemeClr val="accent4">
                    <a:lumMod val="10000"/>
                  </a:schemeClr>
                </a:solidFill>
              </a:rPr>
              <a:t>为密码系统</a:t>
            </a:r>
            <a:r>
              <a:rPr lang="en-US" altLang="zh-CN" dirty="0">
                <a:solidFill>
                  <a:schemeClr val="accent4">
                    <a:lumMod val="10000"/>
                  </a:schemeClr>
                </a:solidFill>
              </a:rPr>
              <a:t>/</a:t>
            </a:r>
            <a:r>
              <a:rPr lang="zh-CN" altLang="en-US" dirty="0">
                <a:solidFill>
                  <a:schemeClr val="accent4">
                    <a:lumMod val="10000"/>
                  </a:schemeClr>
                </a:solidFill>
              </a:rPr>
              <a:t>密码体制</a:t>
            </a:r>
            <a:endParaRPr lang="en-US" altLang="zh-CN" dirty="0">
              <a:solidFill>
                <a:schemeClr val="accent4">
                  <a:lumMod val="10000"/>
                </a:schemeClr>
              </a:solidFill>
            </a:endParaRPr>
          </a:p>
          <a:p>
            <a:pPr marL="808038" lvl="1" indent="-457200">
              <a:lnSpc>
                <a:spcPct val="150000"/>
              </a:lnSpc>
              <a:spcBef>
                <a:spcPts val="0"/>
              </a:spcBef>
              <a:buFont typeface="Wingdings" panose="05000000000000000000" pitchFamily="2" charset="2"/>
              <a:buChar char="ü"/>
            </a:pPr>
            <a:r>
              <a:rPr lang="en-US" altLang="zh-CN" sz="2400" i="1" dirty="0">
                <a:solidFill>
                  <a:srgbClr val="FF0000"/>
                </a:solidFill>
              </a:rPr>
              <a:t>M</a:t>
            </a:r>
            <a:r>
              <a:rPr lang="zh-CN" altLang="en-US" sz="2400" dirty="0">
                <a:solidFill>
                  <a:schemeClr val="accent4">
                    <a:lumMod val="10000"/>
                  </a:schemeClr>
                </a:solidFill>
              </a:rPr>
              <a:t>：明文空间；</a:t>
            </a:r>
            <a:r>
              <a:rPr lang="en-US" altLang="zh-CN" sz="2400" i="1" dirty="0">
                <a:solidFill>
                  <a:srgbClr val="FF0000"/>
                </a:solidFill>
              </a:rPr>
              <a:t>C</a:t>
            </a:r>
            <a:r>
              <a:rPr lang="zh-CN" altLang="en-US" sz="2400" dirty="0">
                <a:solidFill>
                  <a:schemeClr val="accent4">
                    <a:lumMod val="10000"/>
                  </a:schemeClr>
                </a:solidFill>
              </a:rPr>
              <a:t>：密文空间</a:t>
            </a:r>
            <a:endParaRPr lang="en-US" altLang="zh-CN" sz="2400" dirty="0">
              <a:solidFill>
                <a:schemeClr val="accent4">
                  <a:lumMod val="10000"/>
                </a:schemeClr>
              </a:solidFill>
            </a:endParaRPr>
          </a:p>
          <a:p>
            <a:pPr marL="808038" lvl="1" indent="-457200">
              <a:lnSpc>
                <a:spcPct val="150000"/>
              </a:lnSpc>
              <a:spcBef>
                <a:spcPts val="0"/>
              </a:spcBef>
              <a:buFont typeface="Wingdings" panose="05000000000000000000" pitchFamily="2" charset="2"/>
              <a:buChar char="ü"/>
            </a:pPr>
            <a:r>
              <a:rPr lang="en-US" altLang="zh-CN" sz="2400" i="1" dirty="0">
                <a:solidFill>
                  <a:srgbClr val="FF0000"/>
                </a:solidFill>
              </a:rPr>
              <a:t>K</a:t>
            </a:r>
            <a:r>
              <a:rPr lang="zh-CN" altLang="en-US" sz="2400" dirty="0">
                <a:solidFill>
                  <a:schemeClr val="accent4">
                    <a:lumMod val="10000"/>
                  </a:schemeClr>
                </a:solidFill>
              </a:rPr>
              <a:t>：密钥空间</a:t>
            </a:r>
            <a:endParaRPr lang="en-US" altLang="zh-CN" sz="2400" dirty="0">
              <a:solidFill>
                <a:schemeClr val="accent4">
                  <a:lumMod val="10000"/>
                </a:schemeClr>
              </a:solidFill>
            </a:endParaRPr>
          </a:p>
          <a:p>
            <a:pPr marL="808038" lvl="1" indent="-457200">
              <a:lnSpc>
                <a:spcPct val="150000"/>
              </a:lnSpc>
              <a:spcBef>
                <a:spcPts val="0"/>
              </a:spcBef>
              <a:buFont typeface="Wingdings" panose="05000000000000000000" pitchFamily="2" charset="2"/>
              <a:buChar char="ü"/>
            </a:pPr>
            <a:r>
              <a:rPr lang="en-US" altLang="zh-CN" sz="2400" i="1" dirty="0">
                <a:solidFill>
                  <a:srgbClr val="FF0000"/>
                </a:solidFill>
              </a:rPr>
              <a:t>E</a:t>
            </a:r>
            <a:r>
              <a:rPr lang="zh-CN" altLang="en-US" sz="2400" dirty="0">
                <a:solidFill>
                  <a:srgbClr val="FF0000"/>
                </a:solidFill>
              </a:rPr>
              <a:t> </a:t>
            </a:r>
            <a:r>
              <a:rPr lang="zh-CN" altLang="en-US" sz="2400" dirty="0">
                <a:solidFill>
                  <a:schemeClr val="accent4">
                    <a:lumMod val="10000"/>
                  </a:schemeClr>
                </a:solidFill>
              </a:rPr>
              <a:t>：加密变换；</a:t>
            </a:r>
            <a:r>
              <a:rPr lang="en-US" altLang="zh-CN" sz="2400" i="1" dirty="0">
                <a:solidFill>
                  <a:srgbClr val="FF0000"/>
                </a:solidFill>
              </a:rPr>
              <a:t>D</a:t>
            </a:r>
            <a:r>
              <a:rPr lang="zh-CN" altLang="en-US" sz="2400" dirty="0">
                <a:solidFill>
                  <a:srgbClr val="FF0000"/>
                </a:solidFill>
              </a:rPr>
              <a:t> </a:t>
            </a:r>
            <a:r>
              <a:rPr lang="zh-CN" altLang="en-US" sz="2400" dirty="0">
                <a:solidFill>
                  <a:schemeClr val="accent4">
                    <a:lumMod val="10000"/>
                  </a:schemeClr>
                </a:solidFill>
              </a:rPr>
              <a:t>：解密变换</a:t>
            </a:r>
            <a:endParaRPr lang="en-US" altLang="zh-CN" sz="2400" dirty="0">
              <a:solidFill>
                <a:schemeClr val="accent4">
                  <a:lumMod val="10000"/>
                </a:schemeClr>
              </a:solidFill>
            </a:endParaRPr>
          </a:p>
          <a:p>
            <a:pPr marL="808038" lvl="1" indent="-457200">
              <a:spcBef>
                <a:spcPts val="0"/>
              </a:spcBef>
              <a:buFont typeface="Wingdings" panose="05000000000000000000" pitchFamily="2" charset="2"/>
              <a:buChar char="ü"/>
            </a:pPr>
            <a:endParaRPr lang="en-US" altLang="zh-CN" dirty="0">
              <a:solidFill>
                <a:schemeClr val="accent4">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5635">
                                            <p:txEl>
                                              <p:pRg st="2" end="2"/>
                                            </p:txEl>
                                          </p:spTgt>
                                        </p:tgtEl>
                                        <p:attrNameLst>
                                          <p:attrName>style.visibility</p:attrName>
                                        </p:attrNameLst>
                                      </p:cBhvr>
                                      <p:to>
                                        <p:strVal val="visible"/>
                                      </p:to>
                                    </p:set>
                                    <p:animEffect transition="in" filter="wipe(down)">
                                      <p:cBhvr>
                                        <p:cTn id="7" dur="500"/>
                                        <p:tgtEl>
                                          <p:spTgt spid="3256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5635">
                                            <p:txEl>
                                              <p:pRg st="3" end="3"/>
                                            </p:txEl>
                                          </p:spTgt>
                                        </p:tgtEl>
                                        <p:attrNameLst>
                                          <p:attrName>style.visibility</p:attrName>
                                        </p:attrNameLst>
                                      </p:cBhvr>
                                      <p:to>
                                        <p:strVal val="visible"/>
                                      </p:to>
                                    </p:set>
                                    <p:animEffect transition="in" filter="wipe(down)">
                                      <p:cBhvr>
                                        <p:cTn id="12" dur="500"/>
                                        <p:tgtEl>
                                          <p:spTgt spid="3256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5635">
                                            <p:txEl>
                                              <p:pRg st="4" end="4"/>
                                            </p:txEl>
                                          </p:spTgt>
                                        </p:tgtEl>
                                        <p:attrNameLst>
                                          <p:attrName>style.visibility</p:attrName>
                                        </p:attrNameLst>
                                      </p:cBhvr>
                                      <p:to>
                                        <p:strVal val="visible"/>
                                      </p:to>
                                    </p:set>
                                    <p:animEffect transition="in" filter="wipe(down)">
                                      <p:cBhvr>
                                        <p:cTn id="17" dur="500"/>
                                        <p:tgtEl>
                                          <p:spTgt spid="325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457200" y="944724"/>
            <a:ext cx="8229600" cy="4824000"/>
          </a:xfrm>
        </p:spPr>
        <p:txBody>
          <a:bodyPr/>
          <a:lstStyle/>
          <a:p>
            <a:pPr marL="720000" lvl="2">
              <a:buClr>
                <a:srgbClr val="008000"/>
              </a:buClr>
              <a:buFont typeface="Wingdings" pitchFamily="2" charset="2"/>
              <a:buChar char="Ø"/>
            </a:pPr>
            <a:endParaRPr lang="en-US" altLang="zh-CN" sz="2400" dirty="0"/>
          </a:p>
          <a:p>
            <a:pPr marL="720000" lvl="2">
              <a:lnSpc>
                <a:spcPct val="150000"/>
              </a:lnSpc>
              <a:buClr>
                <a:srgbClr val="008000"/>
              </a:buClr>
              <a:buFont typeface="Wingdings" pitchFamily="2" charset="2"/>
              <a:buChar char="Ø"/>
            </a:pPr>
            <a:r>
              <a:rPr lang="zh-CN" altLang="en-US" sz="2400" dirty="0"/>
              <a:t>已知明文</a:t>
            </a:r>
            <a:r>
              <a:rPr lang="en-US" altLang="zh-CN" sz="2400" i="1" dirty="0" err="1"/>
              <a:t>m</a:t>
            </a:r>
            <a:r>
              <a:rPr lang="en-US" altLang="zh-CN" sz="2400" dirty="0" err="1"/>
              <a:t>∈</a:t>
            </a:r>
            <a:r>
              <a:rPr lang="en-US" altLang="zh-CN" sz="2400" i="1" dirty="0" err="1"/>
              <a:t>M</a:t>
            </a:r>
            <a:r>
              <a:rPr lang="en-US" altLang="zh-CN" sz="2400" dirty="0"/>
              <a:t>, </a:t>
            </a:r>
            <a:r>
              <a:rPr lang="zh-CN" altLang="en-US" sz="2400" dirty="0"/>
              <a:t>加密密钥</a:t>
            </a:r>
            <a:r>
              <a:rPr lang="en-US" altLang="zh-CN" sz="2400" i="1" dirty="0" err="1"/>
              <a:t>Ke</a:t>
            </a:r>
            <a:r>
              <a:rPr lang="en-US" altLang="zh-CN" sz="2400" dirty="0"/>
              <a:t>, </a:t>
            </a:r>
            <a:r>
              <a:rPr lang="zh-CN" altLang="en-US" sz="2400" dirty="0"/>
              <a:t>计算密文</a:t>
            </a:r>
            <a:r>
              <a:rPr lang="en-US" altLang="zh-CN" sz="2400" i="1" dirty="0"/>
              <a:t>c</a:t>
            </a:r>
            <a:r>
              <a:rPr lang="en-US" altLang="zh-CN" sz="2400" dirty="0"/>
              <a:t>=</a:t>
            </a:r>
            <a:r>
              <a:rPr lang="en-US" altLang="zh-CN" sz="2400" i="1" dirty="0" err="1"/>
              <a:t>E</a:t>
            </a:r>
            <a:r>
              <a:rPr lang="en-US" altLang="zh-CN" sz="2400" i="1" baseline="-25000" dirty="0" err="1"/>
              <a:t>Ke</a:t>
            </a:r>
            <a:r>
              <a:rPr lang="en-US" altLang="zh-CN" sz="2400" dirty="0"/>
              <a:t>(</a:t>
            </a:r>
            <a:r>
              <a:rPr lang="en-US" altLang="zh-CN" sz="2400" i="1" dirty="0"/>
              <a:t>m</a:t>
            </a:r>
            <a:r>
              <a:rPr lang="en-US" altLang="zh-CN" sz="2400" dirty="0"/>
              <a:t>)</a:t>
            </a:r>
            <a:r>
              <a:rPr lang="zh-CN" altLang="en-US" sz="2400" dirty="0">
                <a:solidFill>
                  <a:schemeClr val="accent5">
                    <a:lumMod val="50000"/>
                  </a:schemeClr>
                </a:solidFill>
              </a:rPr>
              <a:t>容易</a:t>
            </a:r>
            <a:endParaRPr lang="en-US" altLang="zh-CN" sz="2400" dirty="0">
              <a:solidFill>
                <a:schemeClr val="accent5">
                  <a:lumMod val="50000"/>
                </a:schemeClr>
              </a:solidFill>
            </a:endParaRPr>
          </a:p>
          <a:p>
            <a:pPr marL="720000" lvl="2">
              <a:lnSpc>
                <a:spcPct val="150000"/>
              </a:lnSpc>
              <a:buClr>
                <a:srgbClr val="008000"/>
              </a:buClr>
              <a:buFont typeface="Wingdings" pitchFamily="2" charset="2"/>
              <a:buChar char="Ø"/>
            </a:pPr>
            <a:r>
              <a:rPr lang="zh-CN" altLang="en-US" sz="2400" dirty="0"/>
              <a:t>已知明文</a:t>
            </a:r>
            <a:r>
              <a:rPr lang="en-US" altLang="zh-CN" sz="2400" i="1" dirty="0" err="1"/>
              <a:t>m</a:t>
            </a:r>
            <a:r>
              <a:rPr lang="en-US" altLang="zh-CN" sz="2400" dirty="0" err="1"/>
              <a:t>∈</a:t>
            </a:r>
            <a:r>
              <a:rPr lang="en-US" altLang="zh-CN" sz="2400" i="1" dirty="0" err="1"/>
              <a:t>M</a:t>
            </a:r>
            <a:r>
              <a:rPr lang="en-US" altLang="zh-CN" sz="2400" dirty="0"/>
              <a:t>, </a:t>
            </a:r>
            <a:r>
              <a:rPr lang="zh-CN" altLang="en-US" sz="2400" dirty="0"/>
              <a:t>但不知加密密钥</a:t>
            </a:r>
            <a:r>
              <a:rPr lang="en-US" altLang="zh-CN" sz="2400" i="1" dirty="0" err="1"/>
              <a:t>Ke</a:t>
            </a:r>
            <a:r>
              <a:rPr lang="en-US" altLang="zh-CN" sz="2400" dirty="0"/>
              <a:t>, </a:t>
            </a:r>
            <a:r>
              <a:rPr lang="zh-CN" altLang="en-US" sz="2400" dirty="0"/>
              <a:t>就</a:t>
            </a:r>
            <a:r>
              <a:rPr lang="zh-CN" altLang="en-US" sz="2400" dirty="0">
                <a:solidFill>
                  <a:schemeClr val="accent5">
                    <a:lumMod val="50000"/>
                  </a:schemeClr>
                </a:solidFill>
              </a:rPr>
              <a:t>不能</a:t>
            </a:r>
            <a:r>
              <a:rPr lang="zh-CN" altLang="en-US" sz="2400" dirty="0"/>
              <a:t>计算出密文</a:t>
            </a:r>
            <a:r>
              <a:rPr lang="en-US" altLang="zh-CN" sz="2400" i="1" dirty="0"/>
              <a:t>c</a:t>
            </a:r>
            <a:r>
              <a:rPr lang="en-US" altLang="zh-CN" sz="2400" dirty="0"/>
              <a:t> =</a:t>
            </a:r>
            <a:r>
              <a:rPr lang="en-US" altLang="zh-CN" sz="2400" i="1" dirty="0" err="1"/>
              <a:t>E</a:t>
            </a:r>
            <a:r>
              <a:rPr lang="en-US" altLang="zh-CN" sz="2400" i="1" baseline="-25000" dirty="0" err="1"/>
              <a:t>Ke</a:t>
            </a:r>
            <a:r>
              <a:rPr lang="en-US" altLang="zh-CN" sz="2400" dirty="0"/>
              <a:t>(</a:t>
            </a:r>
            <a:r>
              <a:rPr lang="en-US" altLang="zh-CN" sz="2400" i="1" dirty="0"/>
              <a:t>m</a:t>
            </a:r>
            <a:r>
              <a:rPr lang="en-US" altLang="zh-CN" sz="2400" dirty="0"/>
              <a:t>)</a:t>
            </a:r>
          </a:p>
          <a:p>
            <a:pPr marL="720000" lvl="2">
              <a:lnSpc>
                <a:spcPct val="150000"/>
              </a:lnSpc>
              <a:buClr>
                <a:srgbClr val="008000"/>
              </a:buClr>
              <a:buFont typeface="Wingdings" pitchFamily="2" charset="2"/>
              <a:buChar char="Ø"/>
            </a:pPr>
            <a:r>
              <a:rPr lang="zh-CN" altLang="en-US" dirty="0"/>
              <a:t>已知密文</a:t>
            </a:r>
            <a:r>
              <a:rPr lang="en-US" altLang="zh-CN" i="1" dirty="0" err="1"/>
              <a:t>c</a:t>
            </a:r>
            <a:r>
              <a:rPr lang="en-US" altLang="zh-CN" dirty="0" err="1"/>
              <a:t>∈</a:t>
            </a:r>
            <a:r>
              <a:rPr lang="en-US" altLang="zh-CN" i="1" dirty="0" err="1"/>
              <a:t>C</a:t>
            </a:r>
            <a:r>
              <a:rPr lang="en-US" altLang="zh-CN" dirty="0"/>
              <a:t>, </a:t>
            </a:r>
            <a:r>
              <a:rPr lang="zh-CN" altLang="en-US" dirty="0"/>
              <a:t>解密密钥</a:t>
            </a:r>
            <a:r>
              <a:rPr lang="en-US" altLang="zh-CN" i="1" dirty="0" err="1"/>
              <a:t>Kd</a:t>
            </a:r>
            <a:r>
              <a:rPr lang="en-US" altLang="zh-CN" dirty="0"/>
              <a:t>, </a:t>
            </a:r>
            <a:r>
              <a:rPr lang="zh-CN" altLang="en-US" dirty="0"/>
              <a:t>计算明文</a:t>
            </a:r>
            <a:r>
              <a:rPr lang="en-US" altLang="zh-CN" i="1" dirty="0"/>
              <a:t>m</a:t>
            </a:r>
            <a:r>
              <a:rPr lang="en-US" altLang="zh-CN" dirty="0"/>
              <a:t>=</a:t>
            </a:r>
            <a:r>
              <a:rPr lang="en-US" altLang="zh-CN" i="1" dirty="0" err="1"/>
              <a:t>D</a:t>
            </a:r>
            <a:r>
              <a:rPr lang="en-US" altLang="zh-CN" i="1" baseline="-25000" dirty="0" err="1"/>
              <a:t>Kd</a:t>
            </a:r>
            <a:r>
              <a:rPr lang="en-US" altLang="zh-CN" dirty="0"/>
              <a:t>(</a:t>
            </a:r>
            <a:r>
              <a:rPr lang="en-US" altLang="zh-CN" i="1" dirty="0"/>
              <a:t>c</a:t>
            </a:r>
            <a:r>
              <a:rPr lang="en-US" altLang="zh-CN" dirty="0"/>
              <a:t>)</a:t>
            </a:r>
            <a:r>
              <a:rPr lang="zh-CN" altLang="en-US" dirty="0">
                <a:solidFill>
                  <a:schemeClr val="accent5">
                    <a:lumMod val="50000"/>
                  </a:schemeClr>
                </a:solidFill>
              </a:rPr>
              <a:t>容易</a:t>
            </a:r>
            <a:endParaRPr lang="en-US" altLang="zh-CN" sz="2400" dirty="0"/>
          </a:p>
          <a:p>
            <a:pPr marL="720000" lvl="2">
              <a:lnSpc>
                <a:spcPct val="150000"/>
              </a:lnSpc>
              <a:buClr>
                <a:srgbClr val="008000"/>
              </a:buClr>
              <a:buFont typeface="Wingdings" pitchFamily="2" charset="2"/>
              <a:buChar char="Ø"/>
            </a:pPr>
            <a:r>
              <a:rPr lang="zh-CN" altLang="en-US" sz="2400" dirty="0"/>
              <a:t>已知密文 </a:t>
            </a:r>
            <a:r>
              <a:rPr lang="en-US" altLang="zh-CN" sz="2400" i="1" dirty="0" err="1"/>
              <a:t>c</a:t>
            </a:r>
            <a:r>
              <a:rPr lang="en-US" altLang="zh-CN" sz="2400" dirty="0" err="1"/>
              <a:t>∈</a:t>
            </a:r>
            <a:r>
              <a:rPr lang="en-US" altLang="zh-CN" sz="2400" i="1" dirty="0" err="1"/>
              <a:t>C</a:t>
            </a:r>
            <a:r>
              <a:rPr lang="en-US" altLang="zh-CN" sz="2400" dirty="0"/>
              <a:t>, </a:t>
            </a:r>
            <a:r>
              <a:rPr lang="zh-CN" altLang="en-US" sz="2400" dirty="0"/>
              <a:t>但不知解密密钥</a:t>
            </a:r>
            <a:r>
              <a:rPr lang="en-US" altLang="zh-CN" sz="2400" i="1" dirty="0" err="1"/>
              <a:t>Kd</a:t>
            </a:r>
            <a:r>
              <a:rPr lang="en-US" altLang="zh-CN" sz="2400" dirty="0"/>
              <a:t>, </a:t>
            </a:r>
            <a:r>
              <a:rPr lang="zh-CN" altLang="en-US" sz="2400" dirty="0"/>
              <a:t>就</a:t>
            </a:r>
            <a:r>
              <a:rPr lang="zh-CN" altLang="en-US" sz="2400" dirty="0">
                <a:solidFill>
                  <a:schemeClr val="accent5">
                    <a:lumMod val="50000"/>
                  </a:schemeClr>
                </a:solidFill>
              </a:rPr>
              <a:t>不能</a:t>
            </a:r>
            <a:r>
              <a:rPr lang="zh-CN" altLang="en-US" sz="2400" dirty="0"/>
              <a:t>推出明文</a:t>
            </a:r>
            <a:r>
              <a:rPr lang="en-US" altLang="zh-CN" sz="2400" i="1" dirty="0"/>
              <a:t>m</a:t>
            </a:r>
            <a:r>
              <a:rPr lang="en-US" altLang="zh-CN" sz="2400" dirty="0"/>
              <a:t> =</a:t>
            </a:r>
            <a:r>
              <a:rPr lang="en-US" altLang="zh-CN" sz="2400" i="1" dirty="0" err="1"/>
              <a:t>D</a:t>
            </a:r>
            <a:r>
              <a:rPr lang="en-US" altLang="zh-CN" sz="2400" i="1" baseline="-25000" dirty="0" err="1"/>
              <a:t>Kd</a:t>
            </a:r>
            <a:r>
              <a:rPr lang="en-US" altLang="zh-CN" sz="2400" dirty="0"/>
              <a:t>(</a:t>
            </a:r>
            <a:r>
              <a:rPr lang="en-US" altLang="zh-CN" sz="2400" i="1" dirty="0"/>
              <a:t>c</a:t>
            </a:r>
            <a:r>
              <a:rPr lang="en-US" altLang="zh-CN" sz="2400" dirty="0"/>
              <a:t>)</a:t>
            </a:r>
          </a:p>
          <a:p>
            <a:pPr marL="719138" lvl="1" indent="85725" algn="ctr">
              <a:buNone/>
            </a:pPr>
            <a:r>
              <a:rPr lang="zh-CN" altLang="en-US" dirty="0">
                <a:solidFill>
                  <a:srgbClr val="FF0000"/>
                </a:solidFill>
              </a:rPr>
              <a:t>用密钥来保证安全性</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8707">
                                            <p:txEl>
                                              <p:pRg st="1" end="1"/>
                                            </p:txEl>
                                          </p:spTgt>
                                        </p:tgtEl>
                                        <p:attrNameLst>
                                          <p:attrName>style.visibility</p:attrName>
                                        </p:attrNameLst>
                                      </p:cBhvr>
                                      <p:to>
                                        <p:strVal val="visible"/>
                                      </p:to>
                                    </p:set>
                                    <p:animEffect transition="in" filter="wipe(down)">
                                      <p:cBhvr>
                                        <p:cTn id="7" dur="500"/>
                                        <p:tgtEl>
                                          <p:spTgt spid="3287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8707">
                                            <p:txEl>
                                              <p:pRg st="2" end="2"/>
                                            </p:txEl>
                                          </p:spTgt>
                                        </p:tgtEl>
                                        <p:attrNameLst>
                                          <p:attrName>style.visibility</p:attrName>
                                        </p:attrNameLst>
                                      </p:cBhvr>
                                      <p:to>
                                        <p:strVal val="visible"/>
                                      </p:to>
                                    </p:set>
                                    <p:animEffect transition="in" filter="wipe(down)">
                                      <p:cBhvr>
                                        <p:cTn id="12" dur="500"/>
                                        <p:tgtEl>
                                          <p:spTgt spid="3287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8707">
                                            <p:txEl>
                                              <p:pRg st="3" end="3"/>
                                            </p:txEl>
                                          </p:spTgt>
                                        </p:tgtEl>
                                        <p:attrNameLst>
                                          <p:attrName>style.visibility</p:attrName>
                                        </p:attrNameLst>
                                      </p:cBhvr>
                                      <p:to>
                                        <p:strVal val="visible"/>
                                      </p:to>
                                    </p:set>
                                    <p:animEffect transition="in" filter="wipe(down)">
                                      <p:cBhvr>
                                        <p:cTn id="17" dur="500"/>
                                        <p:tgtEl>
                                          <p:spTgt spid="3287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8707">
                                            <p:txEl>
                                              <p:pRg st="4" end="4"/>
                                            </p:txEl>
                                          </p:spTgt>
                                        </p:tgtEl>
                                        <p:attrNameLst>
                                          <p:attrName>style.visibility</p:attrName>
                                        </p:attrNameLst>
                                      </p:cBhvr>
                                      <p:to>
                                        <p:strVal val="visible"/>
                                      </p:to>
                                    </p:set>
                                    <p:animEffect transition="in" filter="wipe(down)">
                                      <p:cBhvr>
                                        <p:cTn id="22" dur="500"/>
                                        <p:tgtEl>
                                          <p:spTgt spid="32870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28707">
                                            <p:txEl>
                                              <p:pRg st="5" end="5"/>
                                            </p:txEl>
                                          </p:spTgt>
                                        </p:tgtEl>
                                        <p:attrNameLst>
                                          <p:attrName>style.visibility</p:attrName>
                                        </p:attrNameLst>
                                      </p:cBhvr>
                                      <p:to>
                                        <p:strVal val="visible"/>
                                      </p:to>
                                    </p:set>
                                    <p:anim calcmode="lin" valueType="num">
                                      <p:cBhvr>
                                        <p:cTn id="27" dur="1000" fill="hold"/>
                                        <p:tgtEl>
                                          <p:spTgt spid="328707">
                                            <p:txEl>
                                              <p:pRg st="5" end="5"/>
                                            </p:txEl>
                                          </p:spTgt>
                                        </p:tgtEl>
                                        <p:attrNameLst>
                                          <p:attrName>ppt_w</p:attrName>
                                        </p:attrNameLst>
                                      </p:cBhvr>
                                      <p:tavLst>
                                        <p:tav tm="0">
                                          <p:val>
                                            <p:fltVal val="0"/>
                                          </p:val>
                                        </p:tav>
                                        <p:tav tm="100000">
                                          <p:val>
                                            <p:strVal val="#ppt_w"/>
                                          </p:val>
                                        </p:tav>
                                      </p:tavLst>
                                    </p:anim>
                                    <p:anim calcmode="lin" valueType="num">
                                      <p:cBhvr>
                                        <p:cTn id="28" dur="1000" fill="hold"/>
                                        <p:tgtEl>
                                          <p:spTgt spid="328707">
                                            <p:txEl>
                                              <p:pRg st="5" end="5"/>
                                            </p:txEl>
                                          </p:spTgt>
                                        </p:tgtEl>
                                        <p:attrNameLst>
                                          <p:attrName>ppt_h</p:attrName>
                                        </p:attrNameLst>
                                      </p:cBhvr>
                                      <p:tavLst>
                                        <p:tav tm="0">
                                          <p:val>
                                            <p:fltVal val="0"/>
                                          </p:val>
                                        </p:tav>
                                        <p:tav tm="100000">
                                          <p:val>
                                            <p:strVal val="#ppt_h"/>
                                          </p:val>
                                        </p:tav>
                                      </p:tavLst>
                                    </p:anim>
                                    <p:anim calcmode="lin" valueType="num">
                                      <p:cBhvr>
                                        <p:cTn id="29" dur="1000" fill="hold"/>
                                        <p:tgtEl>
                                          <p:spTgt spid="328707">
                                            <p:txEl>
                                              <p:pRg st="5" end="5"/>
                                            </p:txEl>
                                          </p:spTgt>
                                        </p:tgtEl>
                                        <p:attrNameLst>
                                          <p:attrName>style.rotation</p:attrName>
                                        </p:attrNameLst>
                                      </p:cBhvr>
                                      <p:tavLst>
                                        <p:tav tm="0">
                                          <p:val>
                                            <p:fltVal val="90"/>
                                          </p:val>
                                        </p:tav>
                                        <p:tav tm="100000">
                                          <p:val>
                                            <p:fltVal val="0"/>
                                          </p:val>
                                        </p:tav>
                                      </p:tavLst>
                                    </p:anim>
                                    <p:animEffect transition="in" filter="fade">
                                      <p:cBhvr>
                                        <p:cTn id="30" dur="1000"/>
                                        <p:tgtEl>
                                          <p:spTgt spid="3287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343345166"/>
              </p:ext>
            </p:extLst>
          </p:nvPr>
        </p:nvGraphicFramePr>
        <p:xfrm>
          <a:off x="1367644" y="2276872"/>
          <a:ext cx="6096000" cy="262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a:xfrm>
            <a:off x="457200" y="1233292"/>
            <a:ext cx="8229600" cy="4824000"/>
          </a:xfrm>
        </p:spPr>
        <p:txBody>
          <a:bodyPr/>
          <a:lstStyle/>
          <a:p>
            <a:pPr>
              <a:spcAft>
                <a:spcPts val="1800"/>
              </a:spcAft>
              <a:buNone/>
            </a:pPr>
            <a:endParaRPr lang="en-US" altLang="zh-CN" sz="2400" dirty="0">
              <a:solidFill>
                <a:schemeClr val="accent5">
                  <a:lumMod val="50000"/>
                </a:schemeClr>
              </a:solidFill>
            </a:endParaRPr>
          </a:p>
          <a:p>
            <a:pPr>
              <a:spcAft>
                <a:spcPts val="1800"/>
              </a:spcAft>
              <a:buNone/>
            </a:pPr>
            <a:r>
              <a:rPr lang="en-US" altLang="zh-CN" sz="2400" dirty="0">
                <a:solidFill>
                  <a:schemeClr val="accent5">
                    <a:lumMod val="50000"/>
                  </a:schemeClr>
                </a:solidFill>
              </a:rPr>
              <a:t>      </a:t>
            </a:r>
            <a:r>
              <a:rPr lang="zh-CN" altLang="en-US" sz="2400" dirty="0">
                <a:solidFill>
                  <a:schemeClr val="accent5">
                    <a:lumMod val="50000"/>
                  </a:schemeClr>
                </a:solidFill>
              </a:rPr>
              <a:t>对称密钥密码</a:t>
            </a:r>
            <a:r>
              <a:rPr lang="en-US" altLang="zh-CN" sz="2400" dirty="0">
                <a:solidFill>
                  <a:schemeClr val="accent5">
                    <a:lumMod val="50000"/>
                  </a:schemeClr>
                </a:solidFill>
              </a:rPr>
              <a:t>/</a:t>
            </a:r>
            <a:r>
              <a:rPr lang="zh-CN" altLang="en-US" sz="2400" dirty="0">
                <a:solidFill>
                  <a:schemeClr val="accent5">
                    <a:lumMod val="50000"/>
                  </a:schemeClr>
                </a:solidFill>
              </a:rPr>
              <a:t>对称密码 </a:t>
            </a:r>
            <a:r>
              <a:rPr lang="zh-CN" altLang="en-US" sz="2400" dirty="0"/>
              <a:t>         </a:t>
            </a:r>
            <a:r>
              <a:rPr lang="zh-CN" altLang="en-US" sz="2400" dirty="0">
                <a:solidFill>
                  <a:schemeClr val="accent5">
                    <a:lumMod val="50000"/>
                  </a:schemeClr>
                </a:solidFill>
              </a:rPr>
              <a:t>非对称密钥密码 </a:t>
            </a:r>
            <a:r>
              <a:rPr lang="en-US" altLang="zh-CN" sz="2400" dirty="0">
                <a:solidFill>
                  <a:schemeClr val="accent5">
                    <a:lumMod val="50000"/>
                  </a:schemeClr>
                </a:solidFill>
              </a:rPr>
              <a:t>/</a:t>
            </a:r>
            <a:r>
              <a:rPr lang="zh-CN" altLang="en-US" sz="2400" dirty="0">
                <a:solidFill>
                  <a:schemeClr val="accent5">
                    <a:lumMod val="50000"/>
                  </a:schemeClr>
                </a:solidFill>
              </a:rPr>
              <a:t>公钥密码</a:t>
            </a:r>
          </a:p>
          <a:p>
            <a:pPr marL="273050" lvl="1" indent="0">
              <a:spcBef>
                <a:spcPts val="0"/>
              </a:spcBef>
              <a:buNone/>
            </a:pPr>
            <a:endParaRPr lang="en-US" altLang="zh-CN" sz="2400" dirty="0"/>
          </a:p>
        </p:txBody>
      </p:sp>
      <p:sp>
        <p:nvSpPr>
          <p:cNvPr id="6" name="圆角矩形 5"/>
          <p:cNvSpPr/>
          <p:nvPr/>
        </p:nvSpPr>
        <p:spPr bwMode="auto">
          <a:xfrm>
            <a:off x="629614" y="2600908"/>
            <a:ext cx="3870378" cy="2592288"/>
          </a:xfrm>
          <a:prstGeom prst="roundRect">
            <a:avLst/>
          </a:prstGeom>
          <a:noFill/>
          <a:ln w="5080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lvl="1" indent="-273050">
              <a:spcBef>
                <a:spcPts val="600"/>
              </a:spcBef>
              <a:buClr>
                <a:srgbClr val="FF0066"/>
              </a:buClr>
              <a:defRPr/>
            </a:pPr>
            <a:endParaRPr kumimoji="0" lang="zh-CN"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ea typeface="宋体" pitchFamily="2" charset="-122"/>
            </a:endParaRPr>
          </a:p>
        </p:txBody>
      </p:sp>
      <p:sp>
        <p:nvSpPr>
          <p:cNvPr id="7" name="圆角矩形 6"/>
          <p:cNvSpPr/>
          <p:nvPr/>
        </p:nvSpPr>
        <p:spPr bwMode="auto">
          <a:xfrm>
            <a:off x="4718052" y="2624562"/>
            <a:ext cx="4052943" cy="2568634"/>
          </a:xfrm>
          <a:prstGeom prst="roundRect">
            <a:avLst/>
          </a:prstGeom>
          <a:noFill/>
          <a:ln w="5080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lvl="1" indent="-273050" algn="just">
              <a:spcBef>
                <a:spcPts val="600"/>
              </a:spcBef>
              <a:buClr>
                <a:schemeClr val="accent5">
                  <a:lumMod val="50000"/>
                </a:schemeClr>
              </a:buClr>
              <a:defRPr/>
            </a:pPr>
            <a:endParaRPr lang="en-US" altLang="zh-CN" sz="2400" u="none" dirty="0">
              <a:solidFill>
                <a:schemeClr val="accent4">
                  <a:lumMod val="10000"/>
                </a:schemeClr>
              </a:solidFill>
              <a:latin typeface="黑体" pitchFamily="49" charset="-122"/>
              <a:ea typeface="黑体" pitchFamily="49" charset="-122"/>
            </a:endParaRPr>
          </a:p>
        </p:txBody>
      </p:sp>
      <p:sp>
        <p:nvSpPr>
          <p:cNvPr id="3" name="文本框 2">
            <a:extLst>
              <a:ext uri="{FF2B5EF4-FFF2-40B4-BE49-F238E27FC236}">
                <a16:creationId xmlns:a16="http://schemas.microsoft.com/office/drawing/2014/main" id="{D7B34317-75F9-4DF2-A344-F521B71DAD95}"/>
              </a:ext>
            </a:extLst>
          </p:cNvPr>
          <p:cNvSpPr txBox="1"/>
          <p:nvPr/>
        </p:nvSpPr>
        <p:spPr>
          <a:xfrm>
            <a:off x="637443" y="2624562"/>
            <a:ext cx="3744416" cy="830997"/>
          </a:xfrm>
          <a:prstGeom prst="rect">
            <a:avLst/>
          </a:prstGeom>
          <a:noFill/>
        </p:spPr>
        <p:txBody>
          <a:bodyPr wrap="square" rtlCol="0">
            <a:spAutoFit/>
          </a:bodyPr>
          <a:lstStyle/>
          <a:p>
            <a:pPr algn="ctr"/>
            <a:r>
              <a:rPr lang="en-US" altLang="zh-CN" sz="2400" i="1" dirty="0" err="1">
                <a:solidFill>
                  <a:srgbClr val="FF0000"/>
                </a:solidFill>
                <a:latin typeface="Times New Roman" panose="02020603050405020304" pitchFamily="18" charset="0"/>
                <a:cs typeface="Times New Roman" panose="02020603050405020304" pitchFamily="18" charset="0"/>
              </a:rPr>
              <a:t>Ke</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Kd</a:t>
            </a:r>
            <a:endParaRPr lang="en-US" altLang="zh-CN" sz="2400" i="1" dirty="0">
              <a:solidFill>
                <a:srgbClr val="FF0000"/>
              </a:solidFill>
              <a:latin typeface="Times New Roman" panose="02020603050405020304" pitchFamily="18" charset="0"/>
              <a:cs typeface="Times New Roman" panose="02020603050405020304" pitchFamily="18" charset="0"/>
            </a:endParaRPr>
          </a:p>
          <a:p>
            <a:pPr algn="ct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安全性由密钥安全性保证</a:t>
            </a:r>
          </a:p>
        </p:txBody>
      </p:sp>
      <p:sp>
        <p:nvSpPr>
          <p:cNvPr id="8" name="文本框 7">
            <a:extLst>
              <a:ext uri="{FF2B5EF4-FFF2-40B4-BE49-F238E27FC236}">
                <a16:creationId xmlns:a16="http://schemas.microsoft.com/office/drawing/2014/main" id="{C13C9E7E-BF96-4921-91F1-1AE079981FF3}"/>
              </a:ext>
            </a:extLst>
          </p:cNvPr>
          <p:cNvSpPr txBox="1"/>
          <p:nvPr/>
        </p:nvSpPr>
        <p:spPr>
          <a:xfrm>
            <a:off x="4872315" y="2624562"/>
            <a:ext cx="3744416" cy="830997"/>
          </a:xfrm>
          <a:prstGeom prst="rect">
            <a:avLst/>
          </a:prstGeom>
          <a:noFill/>
        </p:spPr>
        <p:txBody>
          <a:bodyPr wrap="square" rtlCol="0">
            <a:spAutoFit/>
          </a:bodyPr>
          <a:lstStyle/>
          <a:p>
            <a:pPr algn="ctr"/>
            <a:r>
              <a:rPr lang="en-US" altLang="zh-CN" sz="2400" i="1" dirty="0" err="1">
                <a:solidFill>
                  <a:srgbClr val="FF0000"/>
                </a:solidFill>
                <a:latin typeface="Times New Roman" panose="02020603050405020304" pitchFamily="18" charset="0"/>
                <a:cs typeface="Times New Roman" panose="02020603050405020304" pitchFamily="18" charset="0"/>
              </a:rPr>
              <a:t>Ke</a:t>
            </a:r>
            <a:r>
              <a:rPr lang="en-US" altLang="zh-CN" sz="2400" dirty="0" err="1">
                <a:solidFill>
                  <a:srgbClr val="FF0000"/>
                </a:solidFill>
                <a:latin typeface="Times New Roman" panose="02020603050405020304" pitchFamily="18" charset="0"/>
                <a:cs typeface="Times New Roman" panose="02020603050405020304" pitchFamily="18" charset="0"/>
              </a:rPr>
              <a:t>≠</a:t>
            </a:r>
            <a:r>
              <a:rPr lang="en-US" altLang="zh-CN" sz="2400" i="1" dirty="0" err="1">
                <a:solidFill>
                  <a:srgbClr val="FF0000"/>
                </a:solidFill>
                <a:latin typeface="Times New Roman" panose="02020603050405020304" pitchFamily="18" charset="0"/>
                <a:cs typeface="Times New Roman" panose="02020603050405020304" pitchFamily="18" charset="0"/>
              </a:rPr>
              <a:t>Kd</a:t>
            </a:r>
            <a:endParaRPr lang="en-US" altLang="zh-CN" sz="2400" i="1" dirty="0">
              <a:solidFill>
                <a:srgbClr val="FF0000"/>
              </a:solidFill>
              <a:latin typeface="Times New Roman" panose="02020603050405020304" pitchFamily="18" charset="0"/>
              <a:cs typeface="Times New Roman" panose="02020603050405020304" pitchFamily="18" charset="0"/>
            </a:endParaRPr>
          </a:p>
          <a:p>
            <a:pPr algn="ct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私钥保密，公钥公开</a:t>
            </a:r>
          </a:p>
        </p:txBody>
      </p:sp>
      <p:sp>
        <p:nvSpPr>
          <p:cNvPr id="9" name="文本框 8">
            <a:extLst>
              <a:ext uri="{FF2B5EF4-FFF2-40B4-BE49-F238E27FC236}">
                <a16:creationId xmlns:a16="http://schemas.microsoft.com/office/drawing/2014/main" id="{3E465727-7975-4557-8CA0-C45215547F58}"/>
              </a:ext>
            </a:extLst>
          </p:cNvPr>
          <p:cNvSpPr txBox="1"/>
          <p:nvPr/>
        </p:nvSpPr>
        <p:spPr>
          <a:xfrm>
            <a:off x="692595" y="3453839"/>
            <a:ext cx="3744416" cy="1363065"/>
          </a:xfrm>
          <a:prstGeom prst="rect">
            <a:avLst/>
          </a:prstGeom>
          <a:noFill/>
        </p:spPr>
        <p:txBody>
          <a:bodyPr wrap="square" rtlCol="0">
            <a:spAutoFit/>
          </a:bodyPr>
          <a:lstStyle/>
          <a:p>
            <a:pPr>
              <a:lnSpc>
                <a:spcPct val="120000"/>
              </a:lnSpc>
            </a:pPr>
            <a:r>
              <a:rPr lang="zh-CN" altLang="en-US" sz="2400" dirty="0">
                <a:solidFill>
                  <a:srgbClr val="339933"/>
                </a:solidFill>
                <a:latin typeface="黑体" panose="02010609060101010101" pitchFamily="49" charset="-122"/>
                <a:ea typeface="黑体" panose="02010609060101010101" pitchFamily="49" charset="-122"/>
                <a:cs typeface="Times New Roman" panose="02020603050405020304" pitchFamily="18" charset="0"/>
              </a:rPr>
              <a:t>优点</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：密钥短、速度快</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r>
              <a:rPr lang="zh-CN" altLang="en-US" sz="2400" dirty="0">
                <a:solidFill>
                  <a:srgbClr val="339933"/>
                </a:solidFill>
                <a:latin typeface="黑体" panose="02010609060101010101" pitchFamily="49" charset="-122"/>
                <a:ea typeface="黑体" panose="02010609060101010101" pitchFamily="49" charset="-122"/>
                <a:cs typeface="Times New Roman" panose="02020603050405020304" pitchFamily="18" charset="0"/>
              </a:rPr>
              <a:t>缺点</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：密钥管理困难、无 </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r>
              <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法实现数字签名</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8E4B67D-04DB-4EBF-8AAF-A0D524C694BE}"/>
              </a:ext>
            </a:extLst>
          </p:cNvPr>
          <p:cNvSpPr txBox="1"/>
          <p:nvPr/>
        </p:nvSpPr>
        <p:spPr>
          <a:xfrm>
            <a:off x="4872315" y="3460808"/>
            <a:ext cx="3744416" cy="1363065"/>
          </a:xfrm>
          <a:prstGeom prst="rect">
            <a:avLst/>
          </a:prstGeom>
          <a:noFill/>
        </p:spPr>
        <p:txBody>
          <a:bodyPr wrap="square" rtlCol="0">
            <a:spAutoFit/>
          </a:bodyPr>
          <a:lstStyle/>
          <a:p>
            <a:pPr>
              <a:lnSpc>
                <a:spcPct val="120000"/>
              </a:lnSpc>
            </a:pPr>
            <a:r>
              <a:rPr lang="zh-CN" altLang="en-US" sz="2400" dirty="0">
                <a:solidFill>
                  <a:srgbClr val="339933"/>
                </a:solidFill>
                <a:latin typeface="黑体" panose="02010609060101010101" pitchFamily="49" charset="-122"/>
                <a:ea typeface="黑体" panose="02010609060101010101" pitchFamily="49" charset="-122"/>
                <a:cs typeface="Times New Roman" panose="02020603050405020304" pitchFamily="18" charset="0"/>
              </a:rPr>
              <a:t>优点</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：简化密钥管理、可</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r>
              <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实现数字签名</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r>
              <a:rPr lang="zh-CN" altLang="en-US" sz="2400" dirty="0">
                <a:solidFill>
                  <a:srgbClr val="339933"/>
                </a:solidFill>
                <a:latin typeface="黑体" panose="02010609060101010101" pitchFamily="49" charset="-122"/>
                <a:ea typeface="黑体" panose="02010609060101010101" pitchFamily="49" charset="-122"/>
                <a:cs typeface="Times New Roman" panose="02020603050405020304" pitchFamily="18" charset="0"/>
              </a:rPr>
              <a:t>缺点</a:t>
            </a:r>
            <a:r>
              <a:rPr lang="zh-CN" altLang="en-US"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rPr>
              <a:t>：计算复杂、速度慢</a:t>
            </a:r>
            <a:endParaRPr lang="en-US" altLang="zh-CN" sz="2400" dirty="0">
              <a:solidFill>
                <a:schemeClr val="accent4">
                  <a:lumMod val="10000"/>
                </a:schemeClr>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567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F58DD0C-D9E7-4438-9141-41D94BA83363}"/>
              </a:ext>
            </a:extLst>
          </p:cNvPr>
          <p:cNvSpPr>
            <a:spLocks noGrp="1" noChangeArrowheads="1"/>
          </p:cNvSpPr>
          <p:nvPr>
            <p:ph idx="1"/>
          </p:nvPr>
        </p:nvSpPr>
        <p:spPr>
          <a:xfrm>
            <a:off x="457200" y="1521324"/>
            <a:ext cx="8507288" cy="4824000"/>
          </a:xfrm>
        </p:spPr>
        <p:txBody>
          <a:bodyPr/>
          <a:lstStyle/>
          <a:p>
            <a:pPr marL="0" lvl="2" indent="0">
              <a:buNone/>
            </a:pPr>
            <a:r>
              <a:rPr lang="zh-CN" altLang="en-US" sz="2800" dirty="0">
                <a:solidFill>
                  <a:srgbClr val="FF0000"/>
                </a:solidFill>
              </a:rPr>
              <a:t>根据分析技术的不同</a:t>
            </a:r>
            <a:r>
              <a:rPr lang="zh-CN" altLang="en-US" sz="2800" dirty="0">
                <a:solidFill>
                  <a:schemeClr val="accent4">
                    <a:lumMod val="10000"/>
                  </a:schemeClr>
                </a:solidFill>
              </a:rPr>
              <a:t>，密码分析方法可分为：</a:t>
            </a:r>
            <a:endParaRPr lang="en-US" altLang="zh-CN" sz="2800" dirty="0">
              <a:solidFill>
                <a:schemeClr val="accent4">
                  <a:lumMod val="10000"/>
                </a:schemeClr>
              </a:solidFill>
            </a:endParaRPr>
          </a:p>
          <a:p>
            <a:pPr marL="0" lvl="2">
              <a:lnSpc>
                <a:spcPct val="150000"/>
              </a:lnSpc>
            </a:pPr>
            <a:r>
              <a:rPr lang="zh-CN" altLang="en-US" dirty="0">
                <a:solidFill>
                  <a:schemeClr val="bg2">
                    <a:lumMod val="60000"/>
                    <a:lumOff val="40000"/>
                  </a:schemeClr>
                </a:solidFill>
              </a:rPr>
              <a:t>穷举法</a:t>
            </a:r>
            <a:r>
              <a:rPr lang="en-US" altLang="zh-CN" dirty="0">
                <a:solidFill>
                  <a:schemeClr val="bg2">
                    <a:lumMod val="60000"/>
                    <a:lumOff val="40000"/>
                  </a:schemeClr>
                </a:solidFill>
              </a:rPr>
              <a:t>/</a:t>
            </a:r>
            <a:r>
              <a:rPr lang="zh-CN" altLang="en-US" dirty="0">
                <a:solidFill>
                  <a:schemeClr val="bg2">
                    <a:lumMod val="60000"/>
                    <a:lumOff val="40000"/>
                  </a:schemeClr>
                </a:solidFill>
              </a:rPr>
              <a:t>暴力法</a:t>
            </a:r>
            <a:r>
              <a:rPr lang="zh-CN" altLang="en-US" dirty="0"/>
              <a:t>：对截获的密文依次用各种可能的密钥破译， 或对所有可能的明文加密直到与截获的密文一致为止。</a:t>
            </a:r>
            <a:endParaRPr lang="en-US" altLang="zh-CN" dirty="0"/>
          </a:p>
          <a:p>
            <a:pPr marL="0" lvl="2">
              <a:lnSpc>
                <a:spcPct val="150000"/>
              </a:lnSpc>
              <a:spcBef>
                <a:spcPts val="0"/>
              </a:spcBef>
            </a:pPr>
            <a:r>
              <a:rPr lang="zh-CN" altLang="en-US" dirty="0">
                <a:solidFill>
                  <a:schemeClr val="bg2">
                    <a:lumMod val="60000"/>
                    <a:lumOff val="40000"/>
                  </a:schemeClr>
                </a:solidFill>
              </a:rPr>
              <a:t>统计分析法</a:t>
            </a:r>
            <a:r>
              <a:rPr lang="zh-CN" altLang="en-US" dirty="0"/>
              <a:t>：通过分析密文和明文的统计规律来破译密码。</a:t>
            </a:r>
            <a:endParaRPr lang="en-US" altLang="zh-CN" dirty="0"/>
          </a:p>
          <a:p>
            <a:pPr marL="0" lvl="2">
              <a:lnSpc>
                <a:spcPct val="150000"/>
              </a:lnSpc>
              <a:spcBef>
                <a:spcPts val="0"/>
              </a:spcBef>
            </a:pPr>
            <a:r>
              <a:rPr lang="zh-CN" altLang="en-US" dirty="0">
                <a:solidFill>
                  <a:schemeClr val="bg2">
                    <a:lumMod val="60000"/>
                    <a:lumOff val="40000"/>
                  </a:schemeClr>
                </a:solidFill>
              </a:rPr>
              <a:t>解密变换法</a:t>
            </a:r>
            <a:r>
              <a:rPr lang="zh-CN" altLang="en-US" dirty="0"/>
              <a:t>：针对密码变换的数学基础，通过数学求解的方法找到相应的解密变换。</a:t>
            </a:r>
          </a:p>
          <a:p>
            <a:pPr marL="0" lvl="1" indent="0">
              <a:spcAft>
                <a:spcPts val="1800"/>
              </a:spcAft>
              <a:buNone/>
            </a:pPr>
            <a:endParaRPr lang="en-US" altLang="zh-CN"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1"/>
          </p:nvPr>
        </p:nvSpPr>
        <p:spPr>
          <a:xfrm>
            <a:off x="719572" y="1412776"/>
            <a:ext cx="8229600" cy="4824000"/>
          </a:xfrm>
        </p:spPr>
        <p:txBody>
          <a:bodyPr/>
          <a:lstStyle/>
          <a:p>
            <a:pPr marL="0" lvl="1" indent="-6350">
              <a:buNone/>
            </a:pPr>
            <a:r>
              <a:rPr lang="zh-CN" altLang="en-US" dirty="0">
                <a:solidFill>
                  <a:srgbClr val="FF0000"/>
                </a:solidFill>
              </a:rPr>
              <a:t>根据密码分析者知道信息的多少</a:t>
            </a:r>
            <a:r>
              <a:rPr lang="en-US" altLang="zh-CN" dirty="0">
                <a:solidFill>
                  <a:schemeClr val="accent4">
                    <a:lumMod val="10000"/>
                  </a:schemeClr>
                </a:solidFill>
              </a:rPr>
              <a:t>, </a:t>
            </a:r>
            <a:r>
              <a:rPr lang="zh-CN" altLang="en-US" dirty="0">
                <a:solidFill>
                  <a:schemeClr val="accent4">
                    <a:lumMod val="10000"/>
                  </a:schemeClr>
                </a:solidFill>
              </a:rPr>
              <a:t>常见攻击方法</a:t>
            </a:r>
          </a:p>
          <a:p>
            <a:pPr marL="0" lvl="2">
              <a:lnSpc>
                <a:spcPct val="150000"/>
              </a:lnSpc>
              <a:spcAft>
                <a:spcPts val="600"/>
              </a:spcAft>
            </a:pPr>
            <a:r>
              <a:rPr lang="zh-CN" altLang="en-US" dirty="0"/>
              <a:t>唯密文攻击（</a:t>
            </a:r>
            <a:r>
              <a:rPr lang="en-US" altLang="zh-CN" dirty="0" err="1"/>
              <a:t>ciphertext</a:t>
            </a:r>
            <a:r>
              <a:rPr lang="en-US" altLang="zh-CN" dirty="0"/>
              <a:t>-only attack</a:t>
            </a:r>
            <a:r>
              <a:rPr lang="zh-CN" altLang="en-US" dirty="0"/>
              <a:t>）</a:t>
            </a:r>
            <a:endParaRPr lang="en-US" altLang="zh-CN" dirty="0"/>
          </a:p>
          <a:p>
            <a:pPr marL="0" lvl="2">
              <a:lnSpc>
                <a:spcPct val="150000"/>
              </a:lnSpc>
              <a:spcAft>
                <a:spcPts val="600"/>
              </a:spcAft>
            </a:pPr>
            <a:r>
              <a:rPr lang="zh-CN" altLang="en-US" dirty="0"/>
              <a:t>已知明文攻击（</a:t>
            </a:r>
            <a:r>
              <a:rPr lang="en-US" altLang="zh-CN" dirty="0"/>
              <a:t>known-plaintext attack</a:t>
            </a:r>
            <a:r>
              <a:rPr lang="zh-CN" altLang="en-US" dirty="0"/>
              <a:t>）</a:t>
            </a:r>
          </a:p>
          <a:p>
            <a:pPr marL="0" lvl="2">
              <a:lnSpc>
                <a:spcPct val="150000"/>
              </a:lnSpc>
              <a:spcAft>
                <a:spcPts val="600"/>
              </a:spcAft>
            </a:pPr>
            <a:r>
              <a:rPr lang="zh-CN" altLang="en-US" dirty="0"/>
              <a:t>选择明文攻击（</a:t>
            </a:r>
            <a:r>
              <a:rPr lang="en-US" altLang="zh-CN" dirty="0"/>
              <a:t>chosen-plaintext attack</a:t>
            </a:r>
            <a:r>
              <a:rPr lang="zh-CN" altLang="en-US" dirty="0"/>
              <a:t>）</a:t>
            </a:r>
          </a:p>
          <a:p>
            <a:pPr marL="0" lvl="2">
              <a:lnSpc>
                <a:spcPct val="150000"/>
              </a:lnSpc>
              <a:spcAft>
                <a:spcPts val="600"/>
              </a:spcAft>
            </a:pPr>
            <a:r>
              <a:rPr lang="zh-CN" altLang="en-US" dirty="0"/>
              <a:t>选择密文攻击（</a:t>
            </a:r>
            <a:r>
              <a:rPr lang="en-US" altLang="zh-CN" dirty="0"/>
              <a:t>chosen-</a:t>
            </a:r>
            <a:r>
              <a:rPr lang="en-US" altLang="zh-CN" dirty="0" err="1"/>
              <a:t>ciphertext</a:t>
            </a:r>
            <a:r>
              <a:rPr lang="en-US" altLang="zh-CN" dirty="0"/>
              <a:t> attack</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0995">
                                            <p:txEl>
                                              <p:pRg st="1" end="1"/>
                                            </p:txEl>
                                          </p:spTgt>
                                        </p:tgtEl>
                                        <p:attrNameLst>
                                          <p:attrName>style.visibility</p:attrName>
                                        </p:attrNameLst>
                                      </p:cBhvr>
                                      <p:to>
                                        <p:strVal val="visible"/>
                                      </p:to>
                                    </p:set>
                                    <p:animEffect transition="in" filter="wipe(left)">
                                      <p:cBhvr>
                                        <p:cTn id="7" dur="500"/>
                                        <p:tgtEl>
                                          <p:spTgt spid="340995">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0995">
                                            <p:txEl>
                                              <p:pRg st="2" end="2"/>
                                            </p:txEl>
                                          </p:spTgt>
                                        </p:tgtEl>
                                        <p:attrNameLst>
                                          <p:attrName>style.visibility</p:attrName>
                                        </p:attrNameLst>
                                      </p:cBhvr>
                                      <p:to>
                                        <p:strVal val="visible"/>
                                      </p:to>
                                    </p:set>
                                    <p:animEffect transition="in" filter="wipe(left)">
                                      <p:cBhvr>
                                        <p:cTn id="11" dur="500"/>
                                        <p:tgtEl>
                                          <p:spTgt spid="340995">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0995">
                                            <p:txEl>
                                              <p:pRg st="3" end="3"/>
                                            </p:txEl>
                                          </p:spTgt>
                                        </p:tgtEl>
                                        <p:attrNameLst>
                                          <p:attrName>style.visibility</p:attrName>
                                        </p:attrNameLst>
                                      </p:cBhvr>
                                      <p:to>
                                        <p:strVal val="visible"/>
                                      </p:to>
                                    </p:set>
                                    <p:animEffect transition="in" filter="wipe(left)">
                                      <p:cBhvr>
                                        <p:cTn id="15" dur="500"/>
                                        <p:tgtEl>
                                          <p:spTgt spid="340995">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0995">
                                            <p:txEl>
                                              <p:pRg st="4" end="4"/>
                                            </p:txEl>
                                          </p:spTgt>
                                        </p:tgtEl>
                                        <p:attrNameLst>
                                          <p:attrName>style.visibility</p:attrName>
                                        </p:attrNameLst>
                                      </p:cBhvr>
                                      <p:to>
                                        <p:strVal val="visible"/>
                                      </p:to>
                                    </p:set>
                                    <p:animEffect transition="in" filter="wipe(left)">
                                      <p:cBhvr>
                                        <p:cTn id="19" dur="500"/>
                                        <p:tgtEl>
                                          <p:spTgt spid="340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a:xfrm>
            <a:off x="539552" y="1340768"/>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唯密文攻击</a:t>
            </a:r>
            <a:endParaRPr lang="en-US" altLang="zh-CN" sz="2800" dirty="0"/>
          </a:p>
          <a:p>
            <a:r>
              <a:rPr lang="zh-CN" altLang="en-US" sz="2800" dirty="0"/>
              <a:t>条件</a:t>
            </a:r>
          </a:p>
          <a:p>
            <a:pPr lvl="1"/>
            <a:r>
              <a:rPr lang="zh-CN" altLang="en-US" sz="2400" dirty="0"/>
              <a:t>已知一些消息的</a:t>
            </a:r>
            <a:r>
              <a:rPr lang="zh-CN" altLang="en-US" sz="2400" dirty="0">
                <a:solidFill>
                  <a:schemeClr val="bg1">
                    <a:lumMod val="60000"/>
                    <a:lumOff val="40000"/>
                  </a:schemeClr>
                </a:solidFill>
              </a:rPr>
              <a:t>密文</a:t>
            </a:r>
          </a:p>
          <a:p>
            <a:pPr lvl="1"/>
            <a:r>
              <a:rPr lang="zh-CN" altLang="en-US" sz="2400" dirty="0"/>
              <a:t>这些密文是</a:t>
            </a:r>
            <a:r>
              <a:rPr lang="zh-CN" altLang="zh-CN" sz="2400" dirty="0"/>
              <a:t>使用</a:t>
            </a:r>
            <a:r>
              <a:rPr lang="zh-CN" altLang="en-US" sz="2400" dirty="0">
                <a:solidFill>
                  <a:schemeClr val="bg1">
                    <a:lumMod val="60000"/>
                    <a:lumOff val="40000"/>
                  </a:schemeClr>
                </a:solidFill>
              </a:rPr>
              <a:t>同一加密算法加密</a:t>
            </a:r>
            <a:r>
              <a:rPr lang="zh-CN" altLang="en-US" sz="2400" dirty="0"/>
              <a:t>得到的</a:t>
            </a:r>
          </a:p>
          <a:p>
            <a:r>
              <a:rPr lang="zh-CN" altLang="en-US" sz="2800" dirty="0"/>
              <a:t>目的</a:t>
            </a:r>
          </a:p>
          <a:p>
            <a:pPr lvl="1"/>
            <a:r>
              <a:rPr lang="zh-CN" altLang="en-US" sz="2400" dirty="0"/>
              <a:t>恢复尽可能多的明文</a:t>
            </a:r>
          </a:p>
          <a:p>
            <a:pPr lvl="1"/>
            <a:r>
              <a:rPr lang="zh-CN" altLang="en-US" sz="2400" dirty="0"/>
              <a:t>最好导出用于加密消息的密钥</a:t>
            </a:r>
          </a:p>
          <a:p>
            <a:pPr lvl="1"/>
            <a:r>
              <a:rPr lang="zh-CN" altLang="en-US" sz="2400" dirty="0"/>
              <a:t>推出可以解密</a:t>
            </a:r>
            <a:r>
              <a:rPr lang="zh-CN" altLang="zh-CN" sz="2400" dirty="0"/>
              <a:t>相同密钥加密</a:t>
            </a:r>
            <a:r>
              <a:rPr lang="zh-CN" altLang="en-US" sz="2400" dirty="0"/>
              <a:t>的</a:t>
            </a:r>
            <a:r>
              <a:rPr lang="zh-CN" altLang="zh-CN" sz="2400" dirty="0"/>
              <a:t>任何新</a:t>
            </a:r>
            <a:r>
              <a:rPr lang="zh-CN" altLang="en-US" sz="2400" dirty="0"/>
              <a:t>消息</a:t>
            </a:r>
            <a:r>
              <a:rPr lang="zh-CN" altLang="zh-CN" sz="2400" dirty="0"/>
              <a:t>的算法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2019">
                                            <p:txEl>
                                              <p:pRg st="1" end="1"/>
                                            </p:txEl>
                                          </p:spTgt>
                                        </p:tgtEl>
                                        <p:attrNameLst>
                                          <p:attrName>style.visibility</p:attrName>
                                        </p:attrNameLst>
                                      </p:cBhvr>
                                      <p:to>
                                        <p:strVal val="visible"/>
                                      </p:to>
                                    </p:set>
                                    <p:animEffect transition="in" filter="wipe(down)">
                                      <p:cBhvr>
                                        <p:cTn id="7" dur="500"/>
                                        <p:tgtEl>
                                          <p:spTgt spid="34201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42019">
                                            <p:txEl>
                                              <p:pRg st="2" end="2"/>
                                            </p:txEl>
                                          </p:spTgt>
                                        </p:tgtEl>
                                        <p:attrNameLst>
                                          <p:attrName>style.visibility</p:attrName>
                                        </p:attrNameLst>
                                      </p:cBhvr>
                                      <p:to>
                                        <p:strVal val="visible"/>
                                      </p:to>
                                    </p:set>
                                    <p:animEffect transition="in" filter="wipe(down)">
                                      <p:cBhvr>
                                        <p:cTn id="10" dur="500"/>
                                        <p:tgtEl>
                                          <p:spTgt spid="34201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42019">
                                            <p:txEl>
                                              <p:pRg st="3" end="3"/>
                                            </p:txEl>
                                          </p:spTgt>
                                        </p:tgtEl>
                                        <p:attrNameLst>
                                          <p:attrName>style.visibility</p:attrName>
                                        </p:attrNameLst>
                                      </p:cBhvr>
                                      <p:to>
                                        <p:strVal val="visible"/>
                                      </p:to>
                                    </p:set>
                                    <p:animEffect transition="in" filter="wipe(down)">
                                      <p:cBhvr>
                                        <p:cTn id="13" dur="500"/>
                                        <p:tgtEl>
                                          <p:spTgt spid="34201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342019">
                                            <p:txEl>
                                              <p:pRg st="4" end="4"/>
                                            </p:txEl>
                                          </p:spTgt>
                                        </p:tgtEl>
                                        <p:attrNameLst>
                                          <p:attrName>style.visibility</p:attrName>
                                        </p:attrNameLst>
                                      </p:cBhvr>
                                      <p:to>
                                        <p:strVal val="visible"/>
                                      </p:to>
                                    </p:set>
                                    <p:animEffect transition="in" filter="strips(upRight)">
                                      <p:cBhvr>
                                        <p:cTn id="18" dur="500"/>
                                        <p:tgtEl>
                                          <p:spTgt spid="342019">
                                            <p:txEl>
                                              <p:pRg st="4" end="4"/>
                                            </p:txEl>
                                          </p:spTgt>
                                        </p:tgtEl>
                                      </p:cBhvr>
                                    </p:animEffect>
                                  </p:childTnLst>
                                </p:cTn>
                              </p:par>
                              <p:par>
                                <p:cTn id="19" presetID="18" presetClass="entr" presetSubtype="3" fill="hold" nodeType="withEffect">
                                  <p:stCondLst>
                                    <p:cond delay="0"/>
                                  </p:stCondLst>
                                  <p:childTnLst>
                                    <p:set>
                                      <p:cBhvr>
                                        <p:cTn id="20" dur="1" fill="hold">
                                          <p:stCondLst>
                                            <p:cond delay="0"/>
                                          </p:stCondLst>
                                        </p:cTn>
                                        <p:tgtEl>
                                          <p:spTgt spid="342019">
                                            <p:txEl>
                                              <p:pRg st="5" end="5"/>
                                            </p:txEl>
                                          </p:spTgt>
                                        </p:tgtEl>
                                        <p:attrNameLst>
                                          <p:attrName>style.visibility</p:attrName>
                                        </p:attrNameLst>
                                      </p:cBhvr>
                                      <p:to>
                                        <p:strVal val="visible"/>
                                      </p:to>
                                    </p:set>
                                    <p:animEffect transition="in" filter="strips(upRight)">
                                      <p:cBhvr>
                                        <p:cTn id="21" dur="500"/>
                                        <p:tgtEl>
                                          <p:spTgt spid="342019">
                                            <p:txEl>
                                              <p:pRg st="5" end="5"/>
                                            </p:txEl>
                                          </p:spTgt>
                                        </p:tgtEl>
                                      </p:cBhvr>
                                    </p:animEffect>
                                  </p:childTnLst>
                                </p:cTn>
                              </p:par>
                              <p:par>
                                <p:cTn id="22" presetID="18" presetClass="entr" presetSubtype="3" fill="hold" nodeType="withEffect">
                                  <p:stCondLst>
                                    <p:cond delay="0"/>
                                  </p:stCondLst>
                                  <p:childTnLst>
                                    <p:set>
                                      <p:cBhvr>
                                        <p:cTn id="23" dur="1" fill="hold">
                                          <p:stCondLst>
                                            <p:cond delay="0"/>
                                          </p:stCondLst>
                                        </p:cTn>
                                        <p:tgtEl>
                                          <p:spTgt spid="342019">
                                            <p:txEl>
                                              <p:pRg st="6" end="6"/>
                                            </p:txEl>
                                          </p:spTgt>
                                        </p:tgtEl>
                                        <p:attrNameLst>
                                          <p:attrName>style.visibility</p:attrName>
                                        </p:attrNameLst>
                                      </p:cBhvr>
                                      <p:to>
                                        <p:strVal val="visible"/>
                                      </p:to>
                                    </p:set>
                                    <p:animEffect transition="in" filter="strips(upRight)">
                                      <p:cBhvr>
                                        <p:cTn id="24" dur="500"/>
                                        <p:tgtEl>
                                          <p:spTgt spid="342019">
                                            <p:txEl>
                                              <p:pRg st="6" end="6"/>
                                            </p:txEl>
                                          </p:spTgt>
                                        </p:tgtEl>
                                      </p:cBhvr>
                                    </p:animEffect>
                                  </p:childTnLst>
                                </p:cTn>
                              </p:par>
                              <p:par>
                                <p:cTn id="25" presetID="18" presetClass="entr" presetSubtype="3" fill="hold" nodeType="withEffect">
                                  <p:stCondLst>
                                    <p:cond delay="0"/>
                                  </p:stCondLst>
                                  <p:childTnLst>
                                    <p:set>
                                      <p:cBhvr>
                                        <p:cTn id="26" dur="1" fill="hold">
                                          <p:stCondLst>
                                            <p:cond delay="0"/>
                                          </p:stCondLst>
                                        </p:cTn>
                                        <p:tgtEl>
                                          <p:spTgt spid="342019">
                                            <p:txEl>
                                              <p:pRg st="7" end="7"/>
                                            </p:txEl>
                                          </p:spTgt>
                                        </p:tgtEl>
                                        <p:attrNameLst>
                                          <p:attrName>style.visibility</p:attrName>
                                        </p:attrNameLst>
                                      </p:cBhvr>
                                      <p:to>
                                        <p:strVal val="visible"/>
                                      </p:to>
                                    </p:set>
                                    <p:animEffect transition="in" filter="strips(upRight)">
                                      <p:cBhvr>
                                        <p:cTn id="27" dur="500"/>
                                        <p:tgtEl>
                                          <p:spTgt spid="342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2. </a:t>
            </a:r>
            <a:r>
              <a:rPr lang="zh-CN" altLang="en-US" sz="3200" dirty="0">
                <a:solidFill>
                  <a:srgbClr val="FF0000"/>
                </a:solidFill>
              </a:rPr>
              <a:t>已知明文攻击</a:t>
            </a:r>
            <a:endParaRPr lang="en-US" altLang="zh-CN" sz="3200" dirty="0">
              <a:solidFill>
                <a:srgbClr val="FF0000"/>
              </a:solidFill>
            </a:endParaRPr>
          </a:p>
          <a:p>
            <a:pPr lvl="0">
              <a:buClr>
                <a:srgbClr val="86D1EC"/>
              </a:buClr>
            </a:pPr>
            <a:r>
              <a:rPr lang="zh-CN" altLang="en-US" sz="2800" dirty="0"/>
              <a:t>已知</a:t>
            </a:r>
            <a:endParaRPr lang="zh-CN" altLang="zh-CN" sz="2800" dirty="0"/>
          </a:p>
          <a:p>
            <a:pPr lvl="1"/>
            <a:r>
              <a:rPr lang="zh-CN" altLang="en-US" sz="2400" dirty="0"/>
              <a:t>已知</a:t>
            </a:r>
            <a:r>
              <a:rPr lang="zh-CN" altLang="zh-CN" sz="2400" dirty="0"/>
              <a:t>一些</a:t>
            </a:r>
            <a:r>
              <a:rPr lang="zh-CN" altLang="en-US" sz="2400" dirty="0"/>
              <a:t>消息</a:t>
            </a:r>
            <a:r>
              <a:rPr lang="zh-CN" altLang="zh-CN" sz="2400" dirty="0"/>
              <a:t>的</a:t>
            </a:r>
            <a:r>
              <a:rPr lang="zh-CN" altLang="zh-CN" sz="2400" dirty="0">
                <a:solidFill>
                  <a:schemeClr val="bg1">
                    <a:lumMod val="60000"/>
                    <a:lumOff val="40000"/>
                  </a:schemeClr>
                </a:solidFill>
              </a:rPr>
              <a:t>明</a:t>
            </a:r>
            <a:r>
              <a:rPr lang="en-US" altLang="zh-CN" sz="2400" dirty="0">
                <a:solidFill>
                  <a:schemeClr val="bg1">
                    <a:lumMod val="60000"/>
                    <a:lumOff val="40000"/>
                  </a:schemeClr>
                </a:solidFill>
              </a:rPr>
              <a:t>-</a:t>
            </a:r>
            <a:r>
              <a:rPr lang="zh-CN" altLang="zh-CN" sz="2400" dirty="0">
                <a:solidFill>
                  <a:schemeClr val="bg1">
                    <a:lumMod val="60000"/>
                    <a:lumOff val="40000"/>
                  </a:schemeClr>
                </a:solidFill>
              </a:rPr>
              <a:t>密文对</a:t>
            </a:r>
            <a:endParaRPr lang="en-US" altLang="zh-CN" sz="2400" dirty="0">
              <a:solidFill>
                <a:schemeClr val="bg1">
                  <a:lumMod val="60000"/>
                  <a:lumOff val="40000"/>
                </a:schemeClr>
              </a:solidFill>
            </a:endParaRPr>
          </a:p>
          <a:p>
            <a:pPr lvl="1"/>
            <a:r>
              <a:rPr lang="zh-CN" altLang="en-US" sz="2400" dirty="0"/>
              <a:t>这些密文是</a:t>
            </a:r>
            <a:r>
              <a:rPr lang="zh-CN" altLang="zh-CN" sz="2400" dirty="0"/>
              <a:t>使用</a:t>
            </a:r>
            <a:r>
              <a:rPr lang="zh-CN" altLang="en-US" sz="2400" dirty="0">
                <a:solidFill>
                  <a:schemeClr val="bg1">
                    <a:lumMod val="60000"/>
                    <a:lumOff val="40000"/>
                  </a:schemeClr>
                </a:solidFill>
              </a:rPr>
              <a:t>同一加密算法加密</a:t>
            </a:r>
            <a:r>
              <a:rPr lang="zh-CN" altLang="en-US" sz="2400" dirty="0"/>
              <a:t>得到的</a:t>
            </a:r>
          </a:p>
          <a:p>
            <a:r>
              <a:rPr lang="zh-CN" altLang="zh-CN" sz="2800" dirty="0"/>
              <a:t>目的</a:t>
            </a:r>
          </a:p>
          <a:p>
            <a:pPr lvl="1"/>
            <a:r>
              <a:rPr lang="zh-CN" altLang="en-US" sz="2400" dirty="0"/>
              <a:t>导出用于加密消息的密钥</a:t>
            </a:r>
            <a:endParaRPr lang="en-US" altLang="zh-CN" sz="2400" dirty="0"/>
          </a:p>
          <a:p>
            <a:pPr lvl="1"/>
            <a:r>
              <a:rPr lang="zh-CN" altLang="en-US" sz="2400" dirty="0"/>
              <a:t>推出可以解密</a:t>
            </a:r>
            <a:r>
              <a:rPr lang="zh-CN" altLang="zh-CN" sz="2400" dirty="0"/>
              <a:t>相同密钥加密</a:t>
            </a:r>
            <a:r>
              <a:rPr lang="zh-CN" altLang="en-US" sz="2400" dirty="0"/>
              <a:t>的</a:t>
            </a:r>
            <a:r>
              <a:rPr lang="zh-CN" altLang="zh-CN" sz="2400" dirty="0"/>
              <a:t>任何新</a:t>
            </a:r>
            <a:r>
              <a:rPr lang="zh-CN" altLang="en-US" sz="2400" dirty="0"/>
              <a:t>消息</a:t>
            </a:r>
            <a:r>
              <a:rPr lang="zh-CN" altLang="zh-CN" sz="2400" dirty="0"/>
              <a:t>的算法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3043">
                                            <p:txEl>
                                              <p:pRg st="1" end="1"/>
                                            </p:txEl>
                                          </p:spTgt>
                                        </p:tgtEl>
                                        <p:attrNameLst>
                                          <p:attrName>style.visibility</p:attrName>
                                        </p:attrNameLst>
                                      </p:cBhvr>
                                      <p:to>
                                        <p:strVal val="visible"/>
                                      </p:to>
                                    </p:set>
                                    <p:animEffect transition="in" filter="wipe(down)">
                                      <p:cBhvr>
                                        <p:cTn id="7" dur="500"/>
                                        <p:tgtEl>
                                          <p:spTgt spid="34304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43043">
                                            <p:txEl>
                                              <p:pRg st="2" end="2"/>
                                            </p:txEl>
                                          </p:spTgt>
                                        </p:tgtEl>
                                        <p:attrNameLst>
                                          <p:attrName>style.visibility</p:attrName>
                                        </p:attrNameLst>
                                      </p:cBhvr>
                                      <p:to>
                                        <p:strVal val="visible"/>
                                      </p:to>
                                    </p:set>
                                    <p:animEffect transition="in" filter="wipe(down)">
                                      <p:cBhvr>
                                        <p:cTn id="10" dur="500"/>
                                        <p:tgtEl>
                                          <p:spTgt spid="34304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43043">
                                            <p:txEl>
                                              <p:pRg st="3" end="3"/>
                                            </p:txEl>
                                          </p:spTgt>
                                        </p:tgtEl>
                                        <p:attrNameLst>
                                          <p:attrName>style.visibility</p:attrName>
                                        </p:attrNameLst>
                                      </p:cBhvr>
                                      <p:to>
                                        <p:strVal val="visible"/>
                                      </p:to>
                                    </p:set>
                                    <p:animEffect transition="in" filter="wipe(down)">
                                      <p:cBhvr>
                                        <p:cTn id="13" dur="500"/>
                                        <p:tgtEl>
                                          <p:spTgt spid="34304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43043">
                                            <p:txEl>
                                              <p:pRg st="4" end="4"/>
                                            </p:txEl>
                                          </p:spTgt>
                                        </p:tgtEl>
                                        <p:attrNameLst>
                                          <p:attrName>style.visibility</p:attrName>
                                        </p:attrNameLst>
                                      </p:cBhvr>
                                      <p:to>
                                        <p:strVal val="visible"/>
                                      </p:to>
                                    </p:set>
                                    <p:animEffect transition="in" filter="wipe(down)">
                                      <p:cBhvr>
                                        <p:cTn id="18" dur="500"/>
                                        <p:tgtEl>
                                          <p:spTgt spid="34304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43043">
                                            <p:txEl>
                                              <p:pRg st="5" end="5"/>
                                            </p:txEl>
                                          </p:spTgt>
                                        </p:tgtEl>
                                        <p:attrNameLst>
                                          <p:attrName>style.visibility</p:attrName>
                                        </p:attrNameLst>
                                      </p:cBhvr>
                                      <p:to>
                                        <p:strVal val="visible"/>
                                      </p:to>
                                    </p:set>
                                    <p:animEffect transition="in" filter="wipe(down)">
                                      <p:cBhvr>
                                        <p:cTn id="21" dur="500"/>
                                        <p:tgtEl>
                                          <p:spTgt spid="34304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43043">
                                            <p:txEl>
                                              <p:pRg st="6" end="6"/>
                                            </p:txEl>
                                          </p:spTgt>
                                        </p:tgtEl>
                                        <p:attrNameLst>
                                          <p:attrName>style.visibility</p:attrName>
                                        </p:attrNameLst>
                                      </p:cBhvr>
                                      <p:to>
                                        <p:strVal val="visible"/>
                                      </p:to>
                                    </p:set>
                                    <p:animEffect transition="in" filter="wipe(down)">
                                      <p:cBhvr>
                                        <p:cTn id="24" dur="500"/>
                                        <p:tgtEl>
                                          <p:spTgt spid="343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3. </a:t>
            </a:r>
            <a:r>
              <a:rPr lang="zh-CN" altLang="en-US" sz="3200" dirty="0">
                <a:solidFill>
                  <a:srgbClr val="FF0000"/>
                </a:solidFill>
              </a:rPr>
              <a:t>选择明文攻击</a:t>
            </a:r>
            <a:endParaRPr lang="en-US" altLang="zh-CN" sz="2800" dirty="0"/>
          </a:p>
          <a:p>
            <a:r>
              <a:rPr lang="zh-CN" altLang="zh-CN" sz="2800" dirty="0"/>
              <a:t>条件</a:t>
            </a:r>
          </a:p>
          <a:p>
            <a:pPr lvl="1"/>
            <a:r>
              <a:rPr lang="zh-CN" altLang="en-US" sz="2400" dirty="0"/>
              <a:t>已知</a:t>
            </a:r>
            <a:r>
              <a:rPr lang="zh-CN" altLang="zh-CN" sz="2400" dirty="0"/>
              <a:t>一些</a:t>
            </a:r>
            <a:r>
              <a:rPr lang="zh-CN" altLang="en-US" sz="2400" dirty="0"/>
              <a:t>消息</a:t>
            </a:r>
            <a:r>
              <a:rPr lang="zh-CN" altLang="zh-CN" sz="2400" dirty="0"/>
              <a:t>的</a:t>
            </a:r>
            <a:r>
              <a:rPr lang="zh-CN" altLang="zh-CN" sz="2400" dirty="0">
                <a:solidFill>
                  <a:schemeClr val="bg1">
                    <a:lumMod val="60000"/>
                    <a:lumOff val="40000"/>
                  </a:schemeClr>
                </a:solidFill>
              </a:rPr>
              <a:t>明</a:t>
            </a:r>
            <a:r>
              <a:rPr lang="en-US" altLang="zh-CN" sz="2400" dirty="0">
                <a:solidFill>
                  <a:schemeClr val="bg1">
                    <a:lumMod val="60000"/>
                    <a:lumOff val="40000"/>
                  </a:schemeClr>
                </a:solidFill>
              </a:rPr>
              <a:t>-</a:t>
            </a:r>
            <a:r>
              <a:rPr lang="zh-CN" altLang="zh-CN" sz="2400" dirty="0">
                <a:solidFill>
                  <a:schemeClr val="bg1">
                    <a:lumMod val="60000"/>
                    <a:lumOff val="40000"/>
                  </a:schemeClr>
                </a:solidFill>
              </a:rPr>
              <a:t>密文对</a:t>
            </a:r>
            <a:endParaRPr lang="en-US" altLang="zh-CN" sz="2400" dirty="0">
              <a:solidFill>
                <a:schemeClr val="bg1">
                  <a:lumMod val="60000"/>
                  <a:lumOff val="40000"/>
                </a:schemeClr>
              </a:solidFill>
            </a:endParaRPr>
          </a:p>
          <a:p>
            <a:pPr lvl="1"/>
            <a:r>
              <a:rPr lang="zh-CN" altLang="en-US" sz="2400" dirty="0"/>
              <a:t>这些密文是</a:t>
            </a:r>
            <a:r>
              <a:rPr lang="zh-CN" altLang="zh-CN" sz="2400" dirty="0"/>
              <a:t>使用</a:t>
            </a:r>
            <a:r>
              <a:rPr lang="zh-CN" altLang="en-US" sz="2400" dirty="0">
                <a:solidFill>
                  <a:schemeClr val="bg1">
                    <a:lumMod val="60000"/>
                    <a:lumOff val="40000"/>
                  </a:schemeClr>
                </a:solidFill>
              </a:rPr>
              <a:t>同一加密算法加密</a:t>
            </a:r>
            <a:r>
              <a:rPr lang="zh-CN" altLang="en-US" sz="2400" dirty="0"/>
              <a:t>得到的</a:t>
            </a:r>
            <a:endParaRPr lang="en-US" altLang="zh-CN" sz="2400" dirty="0"/>
          </a:p>
          <a:p>
            <a:pPr lvl="1"/>
            <a:r>
              <a:rPr lang="zh-CN" altLang="en-US" sz="2400" dirty="0">
                <a:solidFill>
                  <a:schemeClr val="accent4">
                    <a:lumMod val="10000"/>
                  </a:schemeClr>
                </a:solidFill>
              </a:rPr>
              <a:t>可</a:t>
            </a:r>
            <a:r>
              <a:rPr lang="zh-CN" altLang="zh-CN" sz="2400" dirty="0">
                <a:solidFill>
                  <a:schemeClr val="bg1">
                    <a:lumMod val="60000"/>
                    <a:lumOff val="40000"/>
                  </a:schemeClr>
                </a:solidFill>
              </a:rPr>
              <a:t>选择</a:t>
            </a:r>
            <a:r>
              <a:rPr lang="zh-CN" altLang="en-US" sz="2400" dirty="0">
                <a:solidFill>
                  <a:schemeClr val="bg1">
                    <a:lumMod val="60000"/>
                    <a:lumOff val="40000"/>
                  </a:schemeClr>
                </a:solidFill>
              </a:rPr>
              <a:t>加密的</a:t>
            </a:r>
            <a:r>
              <a:rPr lang="zh-CN" altLang="zh-CN" sz="2400" dirty="0">
                <a:solidFill>
                  <a:schemeClr val="bg1">
                    <a:lumMod val="60000"/>
                    <a:lumOff val="40000"/>
                  </a:schemeClr>
                </a:solidFill>
              </a:rPr>
              <a:t>明文</a:t>
            </a:r>
            <a:r>
              <a:rPr lang="zh-CN" altLang="en-US" sz="2400" dirty="0">
                <a:solidFill>
                  <a:schemeClr val="accent4">
                    <a:lumMod val="10000"/>
                  </a:schemeClr>
                </a:solidFill>
              </a:rPr>
              <a:t>并获得相应的密文</a:t>
            </a:r>
            <a:endParaRPr lang="zh-CN" altLang="zh-CN" sz="2400" dirty="0">
              <a:solidFill>
                <a:schemeClr val="accent4">
                  <a:lumMod val="10000"/>
                </a:schemeClr>
              </a:solidFill>
            </a:endParaRPr>
          </a:p>
          <a:p>
            <a:r>
              <a:rPr lang="zh-CN" altLang="zh-CN" sz="2800" dirty="0"/>
              <a:t>目的</a:t>
            </a:r>
          </a:p>
          <a:p>
            <a:pPr lvl="1"/>
            <a:r>
              <a:rPr lang="zh-CN" altLang="en-US" sz="2400" dirty="0"/>
              <a:t>导出用于加密消息的密钥</a:t>
            </a:r>
            <a:endParaRPr lang="en-US" altLang="zh-CN" sz="2400" dirty="0"/>
          </a:p>
          <a:p>
            <a:pPr lvl="1"/>
            <a:r>
              <a:rPr lang="zh-CN" altLang="en-US" sz="2400" dirty="0"/>
              <a:t>推出可以解密</a:t>
            </a:r>
            <a:r>
              <a:rPr lang="zh-CN" altLang="zh-CN" sz="2400" dirty="0"/>
              <a:t>相同密钥加密</a:t>
            </a:r>
            <a:r>
              <a:rPr lang="zh-CN" altLang="en-US" sz="2400" dirty="0"/>
              <a:t>的</a:t>
            </a:r>
            <a:r>
              <a:rPr lang="zh-CN" altLang="zh-CN" sz="2400" dirty="0"/>
              <a:t>任何新</a:t>
            </a:r>
            <a:r>
              <a:rPr lang="zh-CN" altLang="en-US" sz="2400" dirty="0"/>
              <a:t>消息</a:t>
            </a:r>
            <a:r>
              <a:rPr lang="zh-CN" altLang="zh-CN" sz="2400" dirty="0"/>
              <a:t>的算法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4067">
                                            <p:txEl>
                                              <p:pRg st="1" end="1"/>
                                            </p:txEl>
                                          </p:spTgt>
                                        </p:tgtEl>
                                        <p:attrNameLst>
                                          <p:attrName>style.visibility</p:attrName>
                                        </p:attrNameLst>
                                      </p:cBhvr>
                                      <p:to>
                                        <p:strVal val="visible"/>
                                      </p:to>
                                    </p:set>
                                    <p:animEffect transition="in" filter="wipe(down)">
                                      <p:cBhvr>
                                        <p:cTn id="7" dur="500"/>
                                        <p:tgtEl>
                                          <p:spTgt spid="34406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44067">
                                            <p:txEl>
                                              <p:pRg st="2" end="2"/>
                                            </p:txEl>
                                          </p:spTgt>
                                        </p:tgtEl>
                                        <p:attrNameLst>
                                          <p:attrName>style.visibility</p:attrName>
                                        </p:attrNameLst>
                                      </p:cBhvr>
                                      <p:to>
                                        <p:strVal val="visible"/>
                                      </p:to>
                                    </p:set>
                                    <p:animEffect transition="in" filter="wipe(down)">
                                      <p:cBhvr>
                                        <p:cTn id="10" dur="500"/>
                                        <p:tgtEl>
                                          <p:spTgt spid="344067">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44067">
                                            <p:txEl>
                                              <p:pRg st="3" end="3"/>
                                            </p:txEl>
                                          </p:spTgt>
                                        </p:tgtEl>
                                        <p:attrNameLst>
                                          <p:attrName>style.visibility</p:attrName>
                                        </p:attrNameLst>
                                      </p:cBhvr>
                                      <p:to>
                                        <p:strVal val="visible"/>
                                      </p:to>
                                    </p:set>
                                    <p:animEffect transition="in" filter="wipe(down)">
                                      <p:cBhvr>
                                        <p:cTn id="13" dur="500"/>
                                        <p:tgtEl>
                                          <p:spTgt spid="344067">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44067">
                                            <p:txEl>
                                              <p:pRg st="4" end="4"/>
                                            </p:txEl>
                                          </p:spTgt>
                                        </p:tgtEl>
                                        <p:attrNameLst>
                                          <p:attrName>style.visibility</p:attrName>
                                        </p:attrNameLst>
                                      </p:cBhvr>
                                      <p:to>
                                        <p:strVal val="visible"/>
                                      </p:to>
                                    </p:set>
                                    <p:animEffect transition="in" filter="wipe(down)">
                                      <p:cBhvr>
                                        <p:cTn id="16" dur="500"/>
                                        <p:tgtEl>
                                          <p:spTgt spid="34406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4067">
                                            <p:txEl>
                                              <p:pRg st="5" end="5"/>
                                            </p:txEl>
                                          </p:spTgt>
                                        </p:tgtEl>
                                        <p:attrNameLst>
                                          <p:attrName>style.visibility</p:attrName>
                                        </p:attrNameLst>
                                      </p:cBhvr>
                                      <p:to>
                                        <p:strVal val="visible"/>
                                      </p:to>
                                    </p:set>
                                    <p:animEffect transition="in" filter="wipe(down)">
                                      <p:cBhvr>
                                        <p:cTn id="21" dur="500"/>
                                        <p:tgtEl>
                                          <p:spTgt spid="344067">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44067">
                                            <p:txEl>
                                              <p:pRg st="6" end="6"/>
                                            </p:txEl>
                                          </p:spTgt>
                                        </p:tgtEl>
                                        <p:attrNameLst>
                                          <p:attrName>style.visibility</p:attrName>
                                        </p:attrNameLst>
                                      </p:cBhvr>
                                      <p:to>
                                        <p:strVal val="visible"/>
                                      </p:to>
                                    </p:set>
                                    <p:animEffect transition="in" filter="wipe(down)">
                                      <p:cBhvr>
                                        <p:cTn id="24" dur="500"/>
                                        <p:tgtEl>
                                          <p:spTgt spid="344067">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44067">
                                            <p:txEl>
                                              <p:pRg st="7" end="7"/>
                                            </p:txEl>
                                          </p:spTgt>
                                        </p:tgtEl>
                                        <p:attrNameLst>
                                          <p:attrName>style.visibility</p:attrName>
                                        </p:attrNameLst>
                                      </p:cBhvr>
                                      <p:to>
                                        <p:strVal val="visible"/>
                                      </p:to>
                                    </p:set>
                                    <p:animEffect transition="in" filter="wipe(down)">
                                      <p:cBhvr>
                                        <p:cTn id="27" dur="500"/>
                                        <p:tgtEl>
                                          <p:spTgt spid="3440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Grp="1" noChangeArrowheads="1"/>
          </p:cNvSpPr>
          <p:nvPr>
            <p:ph idx="1"/>
          </p:nvPr>
        </p:nvSpPr>
        <p:spPr/>
        <p:txBody>
          <a:bodyPr/>
          <a:lstStyle/>
          <a:p>
            <a:pPr marL="0" lvl="1" indent="0">
              <a:spcAft>
                <a:spcPts val="1800"/>
              </a:spcAft>
              <a:buNone/>
            </a:pPr>
            <a:r>
              <a:rPr lang="en-US" altLang="zh-CN" sz="3200" dirty="0">
                <a:solidFill>
                  <a:srgbClr val="FF0000"/>
                </a:solidFill>
              </a:rPr>
              <a:t>4. </a:t>
            </a:r>
            <a:r>
              <a:rPr lang="zh-CN" altLang="en-US" sz="3200" dirty="0">
                <a:solidFill>
                  <a:srgbClr val="FF0000"/>
                </a:solidFill>
              </a:rPr>
              <a:t>选择密文攻击</a:t>
            </a:r>
            <a:endParaRPr lang="en-US" altLang="zh-CN" sz="2800" dirty="0"/>
          </a:p>
          <a:p>
            <a:r>
              <a:rPr lang="zh-CN" altLang="en-US" sz="2800" dirty="0"/>
              <a:t>条件</a:t>
            </a:r>
          </a:p>
          <a:p>
            <a:pPr lvl="1"/>
            <a:r>
              <a:rPr lang="zh-CN" altLang="en-US" sz="2400" dirty="0"/>
              <a:t>已知</a:t>
            </a:r>
            <a:r>
              <a:rPr lang="zh-CN" altLang="zh-CN" sz="2400" dirty="0"/>
              <a:t>一些</a:t>
            </a:r>
            <a:r>
              <a:rPr lang="zh-CN" altLang="en-US" sz="2400" dirty="0"/>
              <a:t>消息</a:t>
            </a:r>
            <a:r>
              <a:rPr lang="zh-CN" altLang="zh-CN" sz="2400" dirty="0"/>
              <a:t>的</a:t>
            </a:r>
            <a:r>
              <a:rPr lang="zh-CN" altLang="zh-CN" sz="2400" dirty="0">
                <a:solidFill>
                  <a:schemeClr val="bg1">
                    <a:lumMod val="60000"/>
                    <a:lumOff val="40000"/>
                  </a:schemeClr>
                </a:solidFill>
              </a:rPr>
              <a:t>明</a:t>
            </a:r>
            <a:r>
              <a:rPr lang="en-US" altLang="zh-CN" sz="2400" dirty="0">
                <a:solidFill>
                  <a:schemeClr val="bg1">
                    <a:lumMod val="60000"/>
                    <a:lumOff val="40000"/>
                  </a:schemeClr>
                </a:solidFill>
              </a:rPr>
              <a:t>-</a:t>
            </a:r>
            <a:r>
              <a:rPr lang="zh-CN" altLang="zh-CN" sz="2400" dirty="0">
                <a:solidFill>
                  <a:schemeClr val="bg1">
                    <a:lumMod val="60000"/>
                    <a:lumOff val="40000"/>
                  </a:schemeClr>
                </a:solidFill>
              </a:rPr>
              <a:t>密文对</a:t>
            </a:r>
            <a:endParaRPr lang="en-US" altLang="zh-CN" sz="2400" dirty="0">
              <a:solidFill>
                <a:schemeClr val="bg1">
                  <a:lumMod val="60000"/>
                  <a:lumOff val="40000"/>
                </a:schemeClr>
              </a:solidFill>
            </a:endParaRPr>
          </a:p>
          <a:p>
            <a:pPr lvl="1"/>
            <a:r>
              <a:rPr lang="zh-CN" altLang="en-US" sz="2400" dirty="0"/>
              <a:t>这些密文是</a:t>
            </a:r>
            <a:r>
              <a:rPr lang="zh-CN" altLang="zh-CN" sz="2400" dirty="0"/>
              <a:t>使用</a:t>
            </a:r>
            <a:r>
              <a:rPr lang="zh-CN" altLang="en-US" sz="2400" dirty="0">
                <a:solidFill>
                  <a:schemeClr val="bg1">
                    <a:lumMod val="60000"/>
                    <a:lumOff val="40000"/>
                  </a:schemeClr>
                </a:solidFill>
              </a:rPr>
              <a:t>同一加密算法加密</a:t>
            </a:r>
            <a:r>
              <a:rPr lang="zh-CN" altLang="en-US" sz="2400" dirty="0"/>
              <a:t>得到的</a:t>
            </a:r>
            <a:endParaRPr lang="en-US" altLang="zh-CN" sz="2400" dirty="0"/>
          </a:p>
          <a:p>
            <a:pPr lvl="1"/>
            <a:r>
              <a:rPr lang="zh-CN" altLang="en-US" sz="2400" dirty="0">
                <a:solidFill>
                  <a:schemeClr val="accent4">
                    <a:lumMod val="10000"/>
                  </a:schemeClr>
                </a:solidFill>
              </a:rPr>
              <a:t>可</a:t>
            </a:r>
            <a:r>
              <a:rPr lang="zh-CN" altLang="zh-CN" sz="2400" dirty="0">
                <a:solidFill>
                  <a:schemeClr val="bg1">
                    <a:lumMod val="60000"/>
                    <a:lumOff val="40000"/>
                  </a:schemeClr>
                </a:solidFill>
              </a:rPr>
              <a:t>选择</a:t>
            </a:r>
            <a:r>
              <a:rPr lang="zh-CN" altLang="en-US" sz="2400" dirty="0">
                <a:solidFill>
                  <a:schemeClr val="bg1">
                    <a:lumMod val="60000"/>
                    <a:lumOff val="40000"/>
                  </a:schemeClr>
                </a:solidFill>
              </a:rPr>
              <a:t>加密的密文</a:t>
            </a:r>
            <a:r>
              <a:rPr lang="zh-CN" altLang="en-US" sz="2400" dirty="0">
                <a:solidFill>
                  <a:schemeClr val="accent4">
                    <a:lumMod val="10000"/>
                  </a:schemeClr>
                </a:solidFill>
              </a:rPr>
              <a:t>并获得相应的明文</a:t>
            </a:r>
            <a:endParaRPr lang="zh-CN" altLang="zh-CN" sz="2400" dirty="0">
              <a:solidFill>
                <a:schemeClr val="accent4">
                  <a:lumMod val="10000"/>
                </a:schemeClr>
              </a:solidFill>
            </a:endParaRPr>
          </a:p>
          <a:p>
            <a:r>
              <a:rPr lang="zh-CN" altLang="zh-CN" sz="2800" dirty="0"/>
              <a:t>目的</a:t>
            </a:r>
          </a:p>
          <a:p>
            <a:pPr lvl="1"/>
            <a:r>
              <a:rPr lang="zh-CN" altLang="en-US" sz="2400" dirty="0"/>
              <a:t>导出用于加密消息的密钥</a:t>
            </a:r>
            <a:endParaRPr lang="en-US" altLang="zh-CN" sz="2400" dirty="0"/>
          </a:p>
          <a:p>
            <a:pPr lvl="1"/>
            <a:r>
              <a:rPr lang="zh-CN" altLang="en-US" sz="2400" dirty="0"/>
              <a:t>推出可以解密</a:t>
            </a:r>
            <a:r>
              <a:rPr lang="zh-CN" altLang="zh-CN" sz="2400" dirty="0"/>
              <a:t>相同密钥加密</a:t>
            </a:r>
            <a:r>
              <a:rPr lang="zh-CN" altLang="en-US" sz="2400" dirty="0"/>
              <a:t>的</a:t>
            </a:r>
            <a:r>
              <a:rPr lang="zh-CN" altLang="zh-CN" sz="2400" dirty="0"/>
              <a:t>任何新</a:t>
            </a:r>
            <a:r>
              <a:rPr lang="zh-CN" altLang="en-US" sz="2400" dirty="0"/>
              <a:t>消息</a:t>
            </a:r>
            <a:r>
              <a:rPr lang="zh-CN" altLang="zh-CN" sz="2400" dirty="0"/>
              <a:t>的算法</a:t>
            </a:r>
          </a:p>
          <a:p>
            <a:pPr lvl="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6115">
                                            <p:txEl>
                                              <p:pRg st="1" end="1"/>
                                            </p:txEl>
                                          </p:spTgt>
                                        </p:tgtEl>
                                        <p:attrNameLst>
                                          <p:attrName>style.visibility</p:attrName>
                                        </p:attrNameLst>
                                      </p:cBhvr>
                                      <p:to>
                                        <p:strVal val="visible"/>
                                      </p:to>
                                    </p:set>
                                    <p:animEffect transition="in" filter="wipe(down)">
                                      <p:cBhvr>
                                        <p:cTn id="7" dur="500"/>
                                        <p:tgtEl>
                                          <p:spTgt spid="346115">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6115">
                                            <p:txEl>
                                              <p:pRg st="2" end="2"/>
                                            </p:txEl>
                                          </p:spTgt>
                                        </p:tgtEl>
                                        <p:attrNameLst>
                                          <p:attrName>style.visibility</p:attrName>
                                        </p:attrNameLst>
                                      </p:cBhvr>
                                      <p:to>
                                        <p:strVal val="visible"/>
                                      </p:to>
                                    </p:set>
                                    <p:animEffect transition="in" filter="wipe(left)">
                                      <p:cBhvr>
                                        <p:cTn id="11" dur="500"/>
                                        <p:tgtEl>
                                          <p:spTgt spid="346115">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6115">
                                            <p:txEl>
                                              <p:pRg st="3" end="3"/>
                                            </p:txEl>
                                          </p:spTgt>
                                        </p:tgtEl>
                                        <p:attrNameLst>
                                          <p:attrName>style.visibility</p:attrName>
                                        </p:attrNameLst>
                                      </p:cBhvr>
                                      <p:to>
                                        <p:strVal val="visible"/>
                                      </p:to>
                                    </p:set>
                                    <p:animEffect transition="in" filter="wipe(left)">
                                      <p:cBhvr>
                                        <p:cTn id="15" dur="500"/>
                                        <p:tgtEl>
                                          <p:spTgt spid="346115">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6115">
                                            <p:txEl>
                                              <p:pRg st="4" end="4"/>
                                            </p:txEl>
                                          </p:spTgt>
                                        </p:tgtEl>
                                        <p:attrNameLst>
                                          <p:attrName>style.visibility</p:attrName>
                                        </p:attrNameLst>
                                      </p:cBhvr>
                                      <p:to>
                                        <p:strVal val="visible"/>
                                      </p:to>
                                    </p:set>
                                    <p:animEffect transition="in" filter="wipe(left)">
                                      <p:cBhvr>
                                        <p:cTn id="19" dur="500"/>
                                        <p:tgtEl>
                                          <p:spTgt spid="34611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46115">
                                            <p:txEl>
                                              <p:pRg st="5" end="5"/>
                                            </p:txEl>
                                          </p:spTgt>
                                        </p:tgtEl>
                                        <p:attrNameLst>
                                          <p:attrName>style.visibility</p:attrName>
                                        </p:attrNameLst>
                                      </p:cBhvr>
                                      <p:to>
                                        <p:strVal val="visible"/>
                                      </p:to>
                                    </p:set>
                                    <p:animEffect transition="in" filter="wipe(down)">
                                      <p:cBhvr>
                                        <p:cTn id="24" dur="500"/>
                                        <p:tgtEl>
                                          <p:spTgt spid="346115">
                                            <p:txEl>
                                              <p:pRg st="5" end="5"/>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46115">
                                            <p:txEl>
                                              <p:pRg st="6" end="6"/>
                                            </p:txEl>
                                          </p:spTgt>
                                        </p:tgtEl>
                                        <p:attrNameLst>
                                          <p:attrName>style.visibility</p:attrName>
                                        </p:attrNameLst>
                                      </p:cBhvr>
                                      <p:to>
                                        <p:strVal val="visible"/>
                                      </p:to>
                                    </p:set>
                                    <p:animEffect transition="in" filter="wipe(left)">
                                      <p:cBhvr>
                                        <p:cTn id="28" dur="500"/>
                                        <p:tgtEl>
                                          <p:spTgt spid="346115">
                                            <p:txEl>
                                              <p:pRg st="6" end="6"/>
                                            </p:txEl>
                                          </p:spTgt>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346115">
                                            <p:txEl>
                                              <p:pRg st="7" end="7"/>
                                            </p:txEl>
                                          </p:spTgt>
                                        </p:tgtEl>
                                        <p:attrNameLst>
                                          <p:attrName>style.visibility</p:attrName>
                                        </p:attrNameLst>
                                      </p:cBhvr>
                                      <p:to>
                                        <p:strVal val="visible"/>
                                      </p:to>
                                    </p:set>
                                    <p:animEffect transition="in" filter="wipe(left)">
                                      <p:cBhvr>
                                        <p:cTn id="32" dur="500"/>
                                        <p:tgtEl>
                                          <p:spTgt spid="3461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30967" y="1952836"/>
            <a:ext cx="8116640" cy="4140460"/>
          </a:xfrm>
          <a:prstGeom prst="rect">
            <a:avLst/>
          </a:prstGeom>
        </p:spPr>
      </p:pic>
      <p:pic>
        <p:nvPicPr>
          <p:cNvPr id="4" name="图片 3"/>
          <p:cNvPicPr>
            <a:picLocks noChangeAspect="1"/>
          </p:cNvPicPr>
          <p:nvPr/>
        </p:nvPicPr>
        <p:blipFill>
          <a:blip r:embed="rId4"/>
          <a:stretch>
            <a:fillRect/>
          </a:stretch>
        </p:blipFill>
        <p:spPr>
          <a:xfrm>
            <a:off x="431540" y="1268760"/>
            <a:ext cx="8244916" cy="587957"/>
          </a:xfrm>
          <a:prstGeom prst="rect">
            <a:avLst/>
          </a:prstGeom>
        </p:spPr>
      </p:pic>
    </p:spTree>
    <p:extLst>
      <p:ext uri="{BB962C8B-B14F-4D97-AF65-F5344CB8AC3E}">
        <p14:creationId xmlns:p14="http://schemas.microsoft.com/office/powerpoint/2010/main" val="324262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24"/>
          <p:cNvGraphicFramePr>
            <a:graphicFrameLocks noGrp="1"/>
          </p:cNvGraphicFramePr>
          <p:nvPr>
            <p:extLst>
              <p:ext uri="{D42A27DB-BD31-4B8C-83A1-F6EECF244321}">
                <p14:modId xmlns:p14="http://schemas.microsoft.com/office/powerpoint/2010/main" val="1310000387"/>
              </p:ext>
            </p:extLst>
          </p:nvPr>
        </p:nvGraphicFramePr>
        <p:xfrm>
          <a:off x="251519" y="1394360"/>
          <a:ext cx="8712969" cy="4987663"/>
        </p:xfrm>
        <a:graphic>
          <a:graphicData uri="http://schemas.openxmlformats.org/drawingml/2006/table">
            <a:tbl>
              <a:tblPr/>
              <a:tblGrid>
                <a:gridCol w="2022298">
                  <a:extLst>
                    <a:ext uri="{9D8B030D-6E8A-4147-A177-3AD203B41FA5}">
                      <a16:colId xmlns:a16="http://schemas.microsoft.com/office/drawing/2014/main" val="20000"/>
                    </a:ext>
                  </a:extLst>
                </a:gridCol>
                <a:gridCol w="4472651">
                  <a:extLst>
                    <a:ext uri="{9D8B030D-6E8A-4147-A177-3AD203B41FA5}">
                      <a16:colId xmlns:a16="http://schemas.microsoft.com/office/drawing/2014/main" val="20001"/>
                    </a:ext>
                  </a:extLst>
                </a:gridCol>
                <a:gridCol w="2218020">
                  <a:extLst>
                    <a:ext uri="{9D8B030D-6E8A-4147-A177-3AD203B41FA5}">
                      <a16:colId xmlns:a16="http://schemas.microsoft.com/office/drawing/2014/main" val="20002"/>
                    </a:ext>
                  </a:extLst>
                </a:gridCol>
              </a:tblGrid>
              <a:tr h="4401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1">
                              <a:lumMod val="75000"/>
                            </a:schemeClr>
                          </a:solidFill>
                          <a:effectLst/>
                          <a:latin typeface="黑体" panose="02010609060101010101" pitchFamily="49" charset="-122"/>
                          <a:ea typeface="黑体" panose="02010609060101010101" pitchFamily="49" charset="-122"/>
                        </a:rPr>
                        <a:t>类型</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1">
                              <a:lumMod val="75000"/>
                            </a:schemeClr>
                          </a:solidFill>
                          <a:effectLst/>
                          <a:latin typeface="黑体" panose="02010609060101010101" pitchFamily="49" charset="-122"/>
                          <a:ea typeface="黑体" panose="02010609060101010101" pitchFamily="49" charset="-122"/>
                        </a:rPr>
                        <a:t>密码分析者己知的信息</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1">
                              <a:lumMod val="75000"/>
                            </a:schemeClr>
                          </a:solidFill>
                          <a:effectLst/>
                          <a:latin typeface="黑体" panose="02010609060101010101" pitchFamily="49" charset="-122"/>
                          <a:ea typeface="黑体" panose="02010609060101010101" pitchFamily="49" charset="-122"/>
                        </a:rPr>
                        <a:t>目的</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70085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唯密文攻击</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密码算法</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待破译的密文</a:t>
                      </a:r>
                    </a:p>
                  </a:txBody>
                  <a:tcPr marL="36000" marR="0" marT="0" marB="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rowSpan="4">
                  <a:txBody>
                    <a:bodyPr/>
                    <a:lstStyle/>
                    <a:p>
                      <a:pPr marL="72000" lvl="2" indent="-72000" eaLnBrk="1" hangingPunct="1">
                        <a:lnSpc>
                          <a:spcPct val="100000"/>
                        </a:lnSpc>
                        <a:buFont typeface="Arial" pitchFamily="34" charset="0"/>
                        <a:buChar char="•"/>
                      </a:pPr>
                      <a:r>
                        <a:rPr kumimoji="0" lang="zh-CN" altLang="en-US"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尽可能多地恢复明文信息；</a:t>
                      </a:r>
                      <a:endParaRPr kumimoji="0" lang="en-US" altLang="zh-CN"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endParaRPr>
                    </a:p>
                    <a:p>
                      <a:pPr marL="0" lvl="2" indent="0" eaLnBrk="1" hangingPunct="1">
                        <a:lnSpc>
                          <a:spcPct val="100000"/>
                        </a:lnSpc>
                        <a:buFont typeface="Arial" pitchFamily="34" charset="0"/>
                        <a:buChar char="•"/>
                      </a:pPr>
                      <a:r>
                        <a:rPr kumimoji="0" lang="zh-CN" altLang="en-US" sz="2400" b="1" i="0" u="none" strike="noStrike" kern="1200" cap="none" normalizeH="0" baseline="0" dirty="0">
                          <a:ln>
                            <a:noFill/>
                          </a:ln>
                          <a:solidFill>
                            <a:srgbClr val="D60093"/>
                          </a:solidFill>
                          <a:effectLst/>
                          <a:latin typeface="黑体" panose="02010609060101010101" pitchFamily="49" charset="-122"/>
                          <a:ea typeface="黑体" panose="02010609060101010101" pitchFamily="49" charset="-122"/>
                          <a:cs typeface="+mn-cs"/>
                        </a:rPr>
                        <a:t>导出密钥</a:t>
                      </a:r>
                      <a:r>
                        <a:rPr kumimoji="0" lang="zh-CN" altLang="en-US"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a:t>
                      </a:r>
                      <a:endParaRPr kumimoji="0" lang="en-US" altLang="zh-CN"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endParaRPr>
                    </a:p>
                    <a:p>
                      <a:pPr marL="72000" lvl="2" indent="-72000" eaLnBrk="1" hangingPunct="1">
                        <a:lnSpc>
                          <a:spcPct val="100000"/>
                        </a:lnSpc>
                        <a:buFont typeface="Arial" pitchFamily="34" charset="0"/>
                        <a:buChar char="•"/>
                      </a:pPr>
                      <a:r>
                        <a:rPr kumimoji="0" lang="zh-CN" altLang="en-US"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推出一个解密</a:t>
                      </a:r>
                      <a:r>
                        <a:rPr kumimoji="0" lang="zh-CN" altLang="zh-CN"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用相同密钥</a:t>
                      </a:r>
                      <a:r>
                        <a:rPr kumimoji="0" lang="zh-CN" altLang="en-US"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加密的新消息的</a:t>
                      </a:r>
                      <a:r>
                        <a:rPr kumimoji="0" lang="zh-CN" altLang="zh-CN" sz="2400" b="1" i="0" u="none" strike="noStrike" kern="1200" cap="none" normalizeH="0" baseline="0" dirty="0">
                          <a:ln>
                            <a:noFill/>
                          </a:ln>
                          <a:solidFill>
                            <a:srgbClr val="000000"/>
                          </a:solidFill>
                          <a:effectLst/>
                          <a:latin typeface="黑体" panose="02010609060101010101" pitchFamily="49" charset="-122"/>
                          <a:ea typeface="黑体" panose="02010609060101010101" pitchFamily="49" charset="-122"/>
                          <a:cs typeface="+mn-cs"/>
                        </a:rPr>
                        <a:t>算法</a:t>
                      </a:r>
                      <a:endParaRPr kumimoji="0" lang="zh-CN" altLang="en-US"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105128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已知明文</a:t>
                      </a:r>
                      <a:endParaRPr kumimoji="0" lang="en-US" altLang="zh-CN"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攻击</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密码算法</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2">
                              <a:lumMod val="60000"/>
                              <a:lumOff val="40000"/>
                            </a:schemeClr>
                          </a:solidFill>
                          <a:effectLst/>
                          <a:latin typeface="黑体" panose="02010609060101010101" pitchFamily="49" charset="-122"/>
                          <a:ea typeface="黑体" panose="02010609060101010101" pitchFamily="49" charset="-122"/>
                        </a:rPr>
                        <a:t>若干明</a:t>
                      </a:r>
                      <a:r>
                        <a:rPr kumimoji="0" lang="en-US" altLang="zh-CN" sz="2400" b="1" i="0" u="none" strike="noStrike" cap="none" normalizeH="0" baseline="0" dirty="0">
                          <a:ln>
                            <a:noFill/>
                          </a:ln>
                          <a:solidFill>
                            <a:schemeClr val="bg2">
                              <a:lumMod val="60000"/>
                              <a:lumOff val="40000"/>
                            </a:schemeClr>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dirty="0">
                          <a:ln>
                            <a:noFill/>
                          </a:ln>
                          <a:solidFill>
                            <a:schemeClr val="bg2">
                              <a:lumMod val="60000"/>
                              <a:lumOff val="40000"/>
                            </a:schemeClr>
                          </a:solidFill>
                          <a:effectLst/>
                          <a:latin typeface="黑体" panose="02010609060101010101" pitchFamily="49" charset="-122"/>
                          <a:ea typeface="黑体" panose="02010609060101010101" pitchFamily="49" charset="-122"/>
                        </a:rPr>
                        <a:t>密文对</a:t>
                      </a:r>
                    </a:p>
                  </a:txBody>
                  <a:tcPr marL="36000" marR="0" marT="0" marB="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vMerge="1">
                  <a:txBody>
                    <a:bodyPr/>
                    <a:lstStyle/>
                    <a:p>
                      <a:pPr marL="0" lvl="2" indent="0" eaLnBrk="1" hangingPunct="1">
                        <a:lnSpc>
                          <a:spcPct val="100000"/>
                        </a:lnSpc>
                      </a:pPr>
                      <a:endParaRPr kumimoji="0" lang="zh-CN" altLang="en-US" sz="2400" b="1" i="0" u="none" strike="noStrike" cap="none" normalizeH="0" baseline="0" dirty="0">
                        <a:ln>
                          <a:noFill/>
                        </a:ln>
                        <a:solidFill>
                          <a:srgbClr val="0000FF"/>
                        </a:solidFill>
                        <a:effectLst>
                          <a:outerShdw blurRad="38100" dist="38100" dir="2700000" algn="tl">
                            <a:srgbClr val="C0C0C0"/>
                          </a:outerShdw>
                        </a:effectLst>
                        <a:latin typeface="华文中宋" pitchFamily="2" charset="-122"/>
                        <a:ea typeface="华文中宋" pitchFamily="2" charset="-122"/>
                      </a:endParaRPr>
                    </a:p>
                  </a:txBody>
                  <a:tcPr marL="90000" marR="90000" marT="46800" marB="468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134378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选择明文</a:t>
                      </a:r>
                      <a:endParaRPr kumimoji="0" lang="en-US" altLang="zh-CN"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攻击</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密码算法</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若干明</a:t>
                      </a:r>
                      <a:r>
                        <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密文对</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2">
                              <a:lumMod val="60000"/>
                              <a:lumOff val="40000"/>
                            </a:schemeClr>
                          </a:solidFill>
                          <a:effectLst/>
                          <a:latin typeface="黑体" panose="02010609060101010101" pitchFamily="49" charset="-122"/>
                          <a:ea typeface="黑体" panose="02010609060101010101" pitchFamily="49" charset="-122"/>
                        </a:rPr>
                        <a:t>破译者选择的明文及相应的密文</a:t>
                      </a:r>
                    </a:p>
                  </a:txBody>
                  <a:tcPr marL="36000" marR="0" marT="0" marB="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vMerge="1">
                  <a:txBody>
                    <a:bodyPr/>
                    <a:lstStyle/>
                    <a:p>
                      <a:pPr marL="0" lvl="2" indent="0" eaLnBrk="1" hangingPunct="1">
                        <a:lnSpc>
                          <a:spcPct val="100000"/>
                        </a:lnSpc>
                      </a:pPr>
                      <a:endParaRPr kumimoji="0" lang="zh-CN" altLang="en-US" sz="2400" b="1" i="0" u="none" strike="noStrike" cap="none" normalizeH="0" baseline="0" dirty="0">
                        <a:ln>
                          <a:noFill/>
                        </a:ln>
                        <a:solidFill>
                          <a:srgbClr val="0000FF"/>
                        </a:solidFill>
                        <a:effectLst>
                          <a:outerShdw blurRad="38100" dist="38100" dir="2700000" algn="tl">
                            <a:srgbClr val="C0C0C0"/>
                          </a:outerShdw>
                        </a:effectLst>
                        <a:latin typeface="华文中宋" pitchFamily="2" charset="-122"/>
                        <a:ea typeface="华文中宋" pitchFamily="2" charset="-122"/>
                      </a:endParaRPr>
                    </a:p>
                  </a:txBody>
                  <a:tcPr marL="90000" marR="90000" marT="46800" marB="468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140171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选择密文</a:t>
                      </a:r>
                      <a:endParaRPr kumimoji="0" lang="en-US" altLang="zh-CN"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攻击</a:t>
                      </a:r>
                    </a:p>
                  </a:txBody>
                  <a:tcPr marL="90000" marR="90000" marT="46800" marB="4680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密码算法</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若干明</a:t>
                      </a:r>
                      <a:r>
                        <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a:t>
                      </a:r>
                      <a:r>
                        <a:rPr kumimoji="0" lang="zh-CN" altLang="en-US"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rPr>
                        <a:t>密文对</a:t>
                      </a:r>
                      <a:endParaRPr kumimoji="0" lang="en-US" altLang="zh-CN" sz="2400" b="1" i="0" u="none" strike="noStrike" cap="none" normalizeH="0" baseline="0" dirty="0">
                        <a:ln>
                          <a:noFill/>
                        </a:ln>
                        <a:solidFill>
                          <a:schemeClr val="accent4">
                            <a:lumMod val="10000"/>
                          </a:schemeClr>
                        </a:solidFill>
                        <a:effectLst/>
                        <a:latin typeface="黑体" panose="02010609060101010101" pitchFamily="49" charset="-122"/>
                        <a:ea typeface="黑体"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2">
                              <a:lumMod val="60000"/>
                              <a:lumOff val="40000"/>
                            </a:schemeClr>
                          </a:solidFill>
                          <a:effectLst/>
                          <a:latin typeface="黑体" panose="02010609060101010101" pitchFamily="49" charset="-122"/>
                          <a:ea typeface="黑体" panose="02010609060101010101" pitchFamily="49" charset="-122"/>
                        </a:rPr>
                        <a:t>破译者选择的密文及相应的明文</a:t>
                      </a:r>
                    </a:p>
                  </a:txBody>
                  <a:tcPr marL="36000" marR="0" marT="0" marB="0" anchor="ctr"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a:noFill/>
                    </a:lnTlToBr>
                    <a:lnBlToTr>
                      <a:noFill/>
                    </a:lnBlToTr>
                    <a:solidFill>
                      <a:schemeClr val="tx1"/>
                    </a:solidFill>
                  </a:tcPr>
                </a:tc>
                <a:tc vMerge="1">
                  <a:txBody>
                    <a:bodyPr/>
                    <a:lstStyle/>
                    <a:p>
                      <a:pPr marL="0" lvl="2" indent="0" eaLnBrk="1" hangingPunct="1">
                        <a:lnSpc>
                          <a:spcPct val="100000"/>
                        </a:lnSpc>
                      </a:pPr>
                      <a:endParaRPr kumimoji="0" lang="zh-CN" altLang="en-US" sz="2400" b="1" i="0" u="none" strike="noStrike" cap="none" normalizeH="0" baseline="0" dirty="0">
                        <a:ln>
                          <a:noFill/>
                        </a:ln>
                        <a:solidFill>
                          <a:srgbClr val="0000FF"/>
                        </a:solidFill>
                        <a:effectLst>
                          <a:outerShdw blurRad="38100" dist="38100" dir="2700000" algn="tl">
                            <a:srgbClr val="C0C0C0"/>
                          </a:outerShdw>
                        </a:effectLst>
                        <a:latin typeface="华文中宋" pitchFamily="2" charset="-122"/>
                        <a:ea typeface="华文中宋" pitchFamily="2" charset="-122"/>
                      </a:endParaRPr>
                    </a:p>
                  </a:txBody>
                  <a:tcPr marL="90000" marR="90000" marT="46800" marB="468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a:xfrm>
            <a:off x="467544" y="1124744"/>
            <a:ext cx="8399276" cy="4824000"/>
          </a:xfrm>
        </p:spPr>
        <p:txBody>
          <a:bodyPr/>
          <a:lstStyle/>
          <a:p>
            <a:pPr lvl="1"/>
            <a:endParaRPr lang="en-US" altLang="zh-CN" sz="2400" dirty="0">
              <a:solidFill>
                <a:schemeClr val="accent5">
                  <a:lumMod val="50000"/>
                </a:schemeClr>
              </a:solidFill>
            </a:endParaRPr>
          </a:p>
          <a:p>
            <a:pPr marL="0" lvl="1">
              <a:spcAft>
                <a:spcPts val="1200"/>
              </a:spcAft>
            </a:pPr>
            <a:r>
              <a:rPr lang="zh-CN" altLang="en-US" sz="2400" dirty="0">
                <a:solidFill>
                  <a:schemeClr val="accent5">
                    <a:lumMod val="50000"/>
                  </a:schemeClr>
                </a:solidFill>
              </a:rPr>
              <a:t>无条件安全</a:t>
            </a:r>
            <a:r>
              <a:rPr lang="en-US" altLang="zh-CN" sz="2400" dirty="0"/>
              <a:t>(</a:t>
            </a:r>
            <a:r>
              <a:rPr lang="en-US" altLang="zh-CN" sz="2400" dirty="0">
                <a:solidFill>
                  <a:schemeClr val="accent4">
                    <a:lumMod val="10000"/>
                  </a:schemeClr>
                </a:solidFill>
              </a:rPr>
              <a:t>Unconditionally secure</a:t>
            </a:r>
            <a:r>
              <a:rPr lang="en-US" altLang="zh-CN" sz="2400" dirty="0"/>
              <a:t>): </a:t>
            </a:r>
            <a:r>
              <a:rPr lang="zh-CN" altLang="en-US" sz="2400" dirty="0"/>
              <a:t>破译者计算资源没有限制，即使拥有无穷多计算资源和密文，也不能解出明文，即使解出明文，也无法验证结果的正确性。</a:t>
            </a:r>
            <a:endParaRPr lang="en-US" altLang="zh-CN" sz="2400" dirty="0"/>
          </a:p>
          <a:p>
            <a:pPr marL="0" lvl="1">
              <a:spcAft>
                <a:spcPts val="1200"/>
              </a:spcAft>
            </a:pPr>
            <a:r>
              <a:rPr lang="zh-CN" altLang="en-US" sz="2400" dirty="0">
                <a:solidFill>
                  <a:schemeClr val="accent5">
                    <a:lumMod val="50000"/>
                  </a:schemeClr>
                </a:solidFill>
              </a:rPr>
              <a:t>计算安全</a:t>
            </a:r>
            <a:r>
              <a:rPr lang="en-US" altLang="zh-CN" sz="2400" dirty="0"/>
              <a:t>(</a:t>
            </a:r>
            <a:r>
              <a:rPr lang="en-US" altLang="zh-CN" sz="2400" dirty="0">
                <a:solidFill>
                  <a:schemeClr val="accent4">
                    <a:lumMod val="10000"/>
                  </a:schemeClr>
                </a:solidFill>
              </a:rPr>
              <a:t>Computationally secure</a:t>
            </a:r>
            <a:r>
              <a:rPr lang="en-US" altLang="zh-CN" sz="2400" dirty="0"/>
              <a:t>): </a:t>
            </a:r>
            <a:r>
              <a:rPr lang="zh-CN" altLang="en-US" sz="2400" dirty="0"/>
              <a:t>破译密码成本超过信息价值，或者破译时间超过信息生命周期。</a:t>
            </a:r>
            <a:endParaRPr lang="en-US" altLang="zh-CN" sz="2400" dirty="0"/>
          </a:p>
          <a:p>
            <a:pPr marL="0" lvl="1"/>
            <a:r>
              <a:rPr lang="zh-CN" altLang="en-US" sz="2400" dirty="0">
                <a:solidFill>
                  <a:schemeClr val="accent5">
                    <a:lumMod val="50000"/>
                  </a:schemeClr>
                </a:solidFill>
              </a:rPr>
              <a:t>可证明安全</a:t>
            </a:r>
            <a:r>
              <a:rPr lang="en-US" altLang="zh-CN" sz="2400" dirty="0"/>
              <a:t>(</a:t>
            </a:r>
            <a:r>
              <a:rPr lang="en-US" altLang="zh-CN" sz="2400" dirty="0">
                <a:solidFill>
                  <a:schemeClr val="accent4">
                    <a:lumMod val="10000"/>
                  </a:schemeClr>
                </a:solidFill>
              </a:rPr>
              <a:t>Provable secure</a:t>
            </a:r>
            <a:r>
              <a:rPr lang="en-US" altLang="zh-CN" sz="2400" dirty="0"/>
              <a:t>): </a:t>
            </a:r>
            <a:r>
              <a:rPr lang="zh-CN" altLang="en-US" sz="2400" dirty="0"/>
              <a:t>破译难度归约为某个不可解的基础算法或数学难题。</a:t>
            </a:r>
          </a:p>
          <a:p>
            <a:pPr lvl="0">
              <a:spcAft>
                <a:spcPts val="1800"/>
              </a:spcAft>
              <a:buClr>
                <a:srgbClr val="86D1EC"/>
              </a:buClr>
              <a:buNone/>
            </a:pPr>
            <a:endParaRPr lang="en-US" altLang="zh-CN" sz="2800" dirty="0">
              <a:solidFill>
                <a:schemeClr val="accent4">
                  <a:lumMod val="10000"/>
                </a:schemeClr>
              </a:solidFill>
            </a:endParaRPr>
          </a:p>
        </p:txBody>
      </p:sp>
    </p:spTree>
    <p:extLst>
      <p:ext uri="{BB962C8B-B14F-4D97-AF65-F5344CB8AC3E}">
        <p14:creationId xmlns:p14="http://schemas.microsoft.com/office/powerpoint/2010/main" val="33457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1539">
                                            <p:txEl>
                                              <p:pRg st="1" end="1"/>
                                            </p:txEl>
                                          </p:spTgt>
                                        </p:tgtEl>
                                        <p:attrNameLst>
                                          <p:attrName>style.visibility</p:attrName>
                                        </p:attrNameLst>
                                      </p:cBhvr>
                                      <p:to>
                                        <p:strVal val="visible"/>
                                      </p:to>
                                    </p:set>
                                    <p:animEffect transition="in" filter="wipe(left)">
                                      <p:cBhvr>
                                        <p:cTn id="7" dur="500"/>
                                        <p:tgtEl>
                                          <p:spTgt spid="3215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1539">
                                            <p:txEl>
                                              <p:pRg st="2" end="2"/>
                                            </p:txEl>
                                          </p:spTgt>
                                        </p:tgtEl>
                                        <p:attrNameLst>
                                          <p:attrName>style.visibility</p:attrName>
                                        </p:attrNameLst>
                                      </p:cBhvr>
                                      <p:to>
                                        <p:strVal val="visible"/>
                                      </p:to>
                                    </p:set>
                                    <p:animEffect transition="in" filter="wipe(left)">
                                      <p:cBhvr>
                                        <p:cTn id="12" dur="500"/>
                                        <p:tgtEl>
                                          <p:spTgt spid="3215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1539">
                                            <p:txEl>
                                              <p:pRg st="3" end="3"/>
                                            </p:txEl>
                                          </p:spTgt>
                                        </p:tgtEl>
                                        <p:attrNameLst>
                                          <p:attrName>style.visibility</p:attrName>
                                        </p:attrNameLst>
                                      </p:cBhvr>
                                      <p:to>
                                        <p:strVal val="visible"/>
                                      </p:to>
                                    </p:set>
                                    <p:animEffect transition="in" filter="wipe(left)">
                                      <p:cBhvr>
                                        <p:cTn id="17" dur="500"/>
                                        <p:tgtEl>
                                          <p:spTgt spid="321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490757" y="2698740"/>
            <a:ext cx="4089458" cy="581025"/>
            <a:chOff x="1375683" y="2060848"/>
            <a:chExt cx="4089458" cy="581025"/>
          </a:xfrm>
        </p:grpSpPr>
        <p:sp>
          <p:nvSpPr>
            <p:cNvPr id="39" name="Rectangle 4"/>
            <p:cNvSpPr>
              <a:spLocks noChangeArrowheads="1"/>
            </p:cNvSpPr>
            <p:nvPr/>
          </p:nvSpPr>
          <p:spPr bwMode="auto">
            <a:xfrm>
              <a:off x="1375683" y="2060848"/>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40" name="AutoShape 5"/>
            <p:cNvSpPr>
              <a:spLocks noChangeArrowheads="1"/>
            </p:cNvSpPr>
            <p:nvPr/>
          </p:nvSpPr>
          <p:spPr bwMode="auto">
            <a:xfrm>
              <a:off x="2229470" y="2060848"/>
              <a:ext cx="3235671" cy="581025"/>
            </a:xfrm>
            <a:prstGeom prst="roundRect">
              <a:avLst>
                <a:gd name="adj" fmla="val 0"/>
              </a:avLst>
            </a:prstGeom>
            <a:noFill/>
            <a:ln w="3175">
              <a:solidFill>
                <a:srgbClr val="C0C0C0"/>
              </a:solidFill>
              <a:round/>
              <a:headEnd/>
              <a:tailEnd/>
            </a:ln>
          </p:spPr>
          <p:txBody>
            <a:bodyPr anchor="ctr"/>
            <a:lstStyle/>
            <a:p>
              <a:pPr>
                <a:defRPr/>
              </a:pPr>
              <a:r>
                <a:rPr lang="zh-CN" altLang="en-US" sz="3200" kern="0" dirty="0">
                  <a:solidFill>
                    <a:schemeClr val="accent5">
                      <a:lumMod val="10000"/>
                    </a:schemeClr>
                  </a:solidFill>
                  <a:latin typeface="黑体" pitchFamily="49" charset="-122"/>
                  <a:ea typeface="黑体" pitchFamily="49" charset="-122"/>
                </a:rPr>
                <a:t>密码学简史</a:t>
              </a:r>
            </a:p>
          </p:txBody>
        </p:sp>
      </p:grpSp>
      <p:grpSp>
        <p:nvGrpSpPr>
          <p:cNvPr id="3" name="组合 43"/>
          <p:cNvGrpSpPr/>
          <p:nvPr/>
        </p:nvGrpSpPr>
        <p:grpSpPr>
          <a:xfrm>
            <a:off x="2490757" y="3645891"/>
            <a:ext cx="4125971" cy="581025"/>
            <a:chOff x="1375683" y="4149080"/>
            <a:chExt cx="4125971" cy="581025"/>
          </a:xfrm>
        </p:grpSpPr>
        <p:sp>
          <p:nvSpPr>
            <p:cNvPr id="45" name="AutoShape 7"/>
            <p:cNvSpPr>
              <a:spLocks noChangeArrowheads="1"/>
            </p:cNvSpPr>
            <p:nvPr/>
          </p:nvSpPr>
          <p:spPr bwMode="auto">
            <a:xfrm>
              <a:off x="2229470" y="4149080"/>
              <a:ext cx="3272184"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密码学基本概念</a:t>
              </a:r>
              <a:endParaRPr lang="zh-CN" altLang="en-US" sz="3200" dirty="0">
                <a:solidFill>
                  <a:prstClr val="black"/>
                </a:solidFill>
                <a:latin typeface="黑体" pitchFamily="49" charset="-122"/>
                <a:ea typeface="黑体" pitchFamily="49" charset="-122"/>
              </a:endParaRPr>
            </a:p>
          </p:txBody>
        </p:sp>
        <p:sp>
          <p:nvSpPr>
            <p:cNvPr id="46"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7" name="矩形 46"/>
          <p:cNvSpPr/>
          <p:nvPr/>
        </p:nvSpPr>
        <p:spPr>
          <a:xfrm>
            <a:off x="3405767" y="1566837"/>
            <a:ext cx="2371162" cy="707886"/>
          </a:xfrm>
          <a:prstGeom prst="rect">
            <a:avLst/>
          </a:prstGeom>
          <a:ln>
            <a:noFill/>
          </a:ln>
        </p:spPr>
        <p:txBody>
          <a:bodyPr wrap="none">
            <a:spAutoFit/>
          </a:bodyPr>
          <a:lstStyle/>
          <a:p>
            <a:r>
              <a:rPr lang="zh-CN" altLang="en-US" sz="4000" b="1" dirty="0">
                <a:solidFill>
                  <a:srgbClr val="008000"/>
                </a:solidFill>
                <a:latin typeface="方正大黑简体" pitchFamily="65" charset="-122"/>
                <a:ea typeface="方正大黑简体" pitchFamily="65" charset="-122"/>
              </a:rPr>
              <a:t>主要内容</a:t>
            </a:r>
            <a:r>
              <a:rPr lang="en-US" altLang="zh-CN" sz="4000" b="1" dirty="0">
                <a:solidFill>
                  <a:srgbClr val="008000"/>
                </a:solidFill>
                <a:latin typeface="方正大黑简体" pitchFamily="65" charset="-122"/>
                <a:ea typeface="方正大黑简体" pitchFamily="65" charset="-122"/>
              </a:rPr>
              <a:t> </a:t>
            </a:r>
          </a:p>
        </p:txBody>
      </p:sp>
      <p:grpSp>
        <p:nvGrpSpPr>
          <p:cNvPr id="4" name="组合 47"/>
          <p:cNvGrpSpPr/>
          <p:nvPr/>
        </p:nvGrpSpPr>
        <p:grpSpPr>
          <a:xfrm>
            <a:off x="2490759" y="4508070"/>
            <a:ext cx="4125969" cy="581025"/>
            <a:chOff x="1375683" y="4149080"/>
            <a:chExt cx="4125969" cy="581025"/>
          </a:xfrm>
        </p:grpSpPr>
        <p:sp>
          <p:nvSpPr>
            <p:cNvPr id="49" name="AutoShape 7"/>
            <p:cNvSpPr>
              <a:spLocks noChangeArrowheads="1"/>
            </p:cNvSpPr>
            <p:nvPr/>
          </p:nvSpPr>
          <p:spPr bwMode="auto">
            <a:xfrm>
              <a:off x="2229470" y="4149080"/>
              <a:ext cx="3272182" cy="581025"/>
            </a:xfrm>
            <a:prstGeom prst="roundRect">
              <a:avLst>
                <a:gd name="adj" fmla="val 0"/>
              </a:avLst>
            </a:prstGeom>
            <a:noFill/>
            <a:ln w="3175">
              <a:solidFill>
                <a:srgbClr val="C0C0C0"/>
              </a:solidFill>
              <a:round/>
              <a:headEnd/>
              <a:tailEnd/>
            </a:ln>
          </p:spPr>
          <p:txBody>
            <a:bodyPr anchor="ctr"/>
            <a:lstStyle/>
            <a:p>
              <a:r>
                <a:rPr lang="zh-CN" altLang="en-US" sz="3200" dirty="0">
                  <a:solidFill>
                    <a:srgbClr val="FF0000"/>
                  </a:solidFill>
                  <a:latin typeface="Times New Roman" pitchFamily="18" charset="0"/>
                  <a:ea typeface="黑体" pitchFamily="49" charset="-122"/>
                  <a:cs typeface="Times New Roman" pitchFamily="18" charset="0"/>
                </a:rPr>
                <a:t>古典加密技术</a:t>
              </a:r>
              <a:endParaRPr lang="zh-CN" altLang="en-US" sz="3200" dirty="0">
                <a:solidFill>
                  <a:srgbClr val="FF0000"/>
                </a:solidFill>
                <a:latin typeface="黑体" pitchFamily="49" charset="-122"/>
                <a:ea typeface="黑体" pitchFamily="49" charset="-122"/>
              </a:endParaRPr>
            </a:p>
          </p:txBody>
        </p:sp>
        <p:sp>
          <p:nvSpPr>
            <p:cNvPr id="50"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F2DBD9-21CC-4A5A-98F8-84E75B17BFE8}"/>
              </a:ext>
            </a:extLst>
          </p:cNvPr>
          <p:cNvSpPr txBox="1"/>
          <p:nvPr/>
        </p:nvSpPr>
        <p:spPr>
          <a:xfrm>
            <a:off x="2243689" y="2385594"/>
            <a:ext cx="4666275" cy="559897"/>
          </a:xfrm>
          <a:prstGeom prst="rect">
            <a:avLst/>
          </a:prstGeom>
          <a:solidFill>
            <a:srgbClr val="5A8800"/>
          </a:solidFill>
          <a:ln>
            <a:solidFill>
              <a:srgbClr val="80C535"/>
            </a:solidFill>
          </a:ln>
        </p:spPr>
        <p:txBody>
          <a:bodyPr wrap="square" rtlCol="0">
            <a:spAutoFit/>
          </a:bodyPr>
          <a:lstStyle/>
          <a:p>
            <a:pPr marL="0" marR="0" lvl="1" indent="-270000" algn="l" defTabSz="914400" rtl="0" eaLnBrk="0" fontAlgn="base" latinLnBrk="0" hangingPunct="0">
              <a:lnSpc>
                <a:spcPct val="120000"/>
              </a:lnSpc>
              <a:spcBef>
                <a:spcPts val="600"/>
              </a:spcBef>
              <a:spcAft>
                <a:spcPct val="0"/>
              </a:spcAft>
              <a:buClr>
                <a:srgbClr val="00FF00"/>
              </a:buClr>
              <a:buSzTx/>
              <a:buFontTx/>
              <a:buNone/>
              <a:tabLst/>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（一）</a:t>
            </a:r>
            <a:r>
              <a:rPr lang="zh-CN" altLang="en-US" b="0" dirty="0">
                <a:solidFill>
                  <a:srgbClr val="FFFFFF"/>
                </a:solidFill>
                <a:latin typeface="Times New Roman" pitchFamily="18" charset="0"/>
                <a:ea typeface="黑体" panose="02010609060101010101" pitchFamily="49" charset="-122"/>
                <a:cs typeface="Times New Roman" pitchFamily="18" charset="0"/>
              </a:rPr>
              <a:t>隐写术</a:t>
            </a:r>
            <a:endPar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endParaRPr>
          </a:p>
        </p:txBody>
      </p:sp>
      <p:sp>
        <p:nvSpPr>
          <p:cNvPr id="4" name="文本框 3">
            <a:extLst>
              <a:ext uri="{FF2B5EF4-FFF2-40B4-BE49-F238E27FC236}">
                <a16:creationId xmlns:a16="http://schemas.microsoft.com/office/drawing/2014/main" id="{14185E0D-3164-475F-BCEB-1B0C4C3BBF99}"/>
              </a:ext>
            </a:extLst>
          </p:cNvPr>
          <p:cNvSpPr txBox="1"/>
          <p:nvPr/>
        </p:nvSpPr>
        <p:spPr>
          <a:xfrm>
            <a:off x="2243689" y="3294352"/>
            <a:ext cx="4666275"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（二）</a:t>
            </a:r>
            <a:r>
              <a:rPr lang="zh-CN" altLang="en-US" b="0" kern="0" noProof="0" dirty="0">
                <a:solidFill>
                  <a:srgbClr val="FFFFFF"/>
                </a:solidFill>
                <a:latin typeface="Times New Roman" pitchFamily="18" charset="0"/>
                <a:ea typeface="黑体" panose="02010609060101010101" pitchFamily="49" charset="-122"/>
                <a:cs typeface="Times New Roman" pitchFamily="18" charset="0"/>
              </a:rPr>
              <a:t>替代</a:t>
            </a:r>
            <a:endParaRPr lang="zh-CN" altLang="en-US" b="0" u="none" kern="0" dirty="0">
              <a:solidFill>
                <a:srgbClr val="FFFFFF"/>
              </a:solidFill>
              <a:ea typeface="黑体" pitchFamily="49" charset="-122"/>
            </a:endParaRPr>
          </a:p>
        </p:txBody>
      </p:sp>
      <p:sp>
        <p:nvSpPr>
          <p:cNvPr id="5" name="文本框 4">
            <a:extLst>
              <a:ext uri="{FF2B5EF4-FFF2-40B4-BE49-F238E27FC236}">
                <a16:creationId xmlns:a16="http://schemas.microsoft.com/office/drawing/2014/main" id="{68462176-5C82-4A57-B2D1-A7A660492BB0}"/>
              </a:ext>
            </a:extLst>
          </p:cNvPr>
          <p:cNvSpPr txBox="1"/>
          <p:nvPr/>
        </p:nvSpPr>
        <p:spPr>
          <a:xfrm>
            <a:off x="2229443" y="4203110"/>
            <a:ext cx="4682817" cy="558038"/>
          </a:xfrm>
          <a:prstGeom prst="rect">
            <a:avLst/>
          </a:prstGeom>
          <a:solidFill>
            <a:srgbClr val="5A8800"/>
          </a:solidFill>
          <a:ln>
            <a:solidFill>
              <a:srgbClr val="80C535"/>
            </a:solidFill>
          </a:ln>
        </p:spPr>
        <p:txBody>
          <a:bodyPr wrap="square" rtlCol="0">
            <a:spAutoFit/>
          </a:bodyPr>
          <a:lstStyle/>
          <a:p>
            <a:pPr marL="0" lvl="1" indent="-270000" eaLnBrk="0" hangingPunct="0">
              <a:lnSpc>
                <a:spcPct val="120000"/>
              </a:lnSpc>
              <a:spcBef>
                <a:spcPts val="600"/>
              </a:spcBef>
              <a:buClr>
                <a:srgbClr val="00FF00"/>
              </a:buClr>
              <a:defRPr/>
            </a:pPr>
            <a:r>
              <a:rPr kumimoji="0" lang="zh-CN" altLang="en-US" sz="2800" b="0" i="0" u="none" strike="noStrike" kern="0" cap="none" spc="0" normalizeH="0" baseline="0" noProof="0" dirty="0">
                <a:ln>
                  <a:noFill/>
                </a:ln>
                <a:solidFill>
                  <a:srgbClr val="FFFFFF"/>
                </a:solidFill>
                <a:effectLst/>
                <a:uLnTx/>
                <a:uFillTx/>
                <a:latin typeface="Times New Roman" pitchFamily="18" charset="0"/>
                <a:ea typeface="黑体" pitchFamily="49" charset="-122"/>
                <a:cs typeface="Times New Roman" pitchFamily="18" charset="0"/>
              </a:rPr>
              <a:t>（三）</a:t>
            </a:r>
            <a:r>
              <a:rPr lang="zh-CN" altLang="en-US" b="0" kern="0" noProof="0" dirty="0">
                <a:solidFill>
                  <a:srgbClr val="FFFFFF"/>
                </a:solidFill>
                <a:latin typeface="Times New Roman" pitchFamily="18" charset="0"/>
                <a:ea typeface="黑体" panose="02010609060101010101" pitchFamily="49" charset="-122"/>
                <a:cs typeface="Times New Roman" pitchFamily="18" charset="0"/>
              </a:rPr>
              <a:t>置换</a:t>
            </a:r>
            <a:endParaRPr lang="zh-CN" altLang="en-US" b="0" u="none" kern="0" dirty="0">
              <a:solidFill>
                <a:srgbClr val="FFFFFF"/>
              </a:solidFill>
              <a:ea typeface="黑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p:cNvSpPr>
            <a:spLocks noGrp="1" noChangeArrowheads="1"/>
          </p:cNvSpPr>
          <p:nvPr>
            <p:ph idx="1"/>
          </p:nvPr>
        </p:nvSpPr>
        <p:spPr>
          <a:xfrm>
            <a:off x="457200" y="1676376"/>
            <a:ext cx="8229600" cy="4824000"/>
          </a:xfrm>
        </p:spPr>
        <p:txBody>
          <a:bodyPr/>
          <a:lstStyle/>
          <a:p>
            <a:r>
              <a:rPr lang="zh-CN" altLang="en-US" dirty="0"/>
              <a:t>隐写术：将秘密消息隐藏在其它消息中</a:t>
            </a:r>
          </a:p>
          <a:p>
            <a:pPr lvl="1"/>
            <a:r>
              <a:rPr lang="zh-CN" altLang="en-US" dirty="0"/>
              <a:t>矾书</a:t>
            </a:r>
            <a:endParaRPr lang="en-US" altLang="zh-CN" dirty="0"/>
          </a:p>
          <a:p>
            <a:pPr lvl="1"/>
            <a:r>
              <a:rPr lang="zh-CN" altLang="en-US" dirty="0"/>
              <a:t>藏头诗</a:t>
            </a:r>
          </a:p>
          <a:p>
            <a:pPr lvl="1"/>
            <a:r>
              <a:rPr lang="zh-CN" altLang="en-US" dirty="0"/>
              <a:t>格孔密写卡</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 calcmode="lin" valueType="num">
                                      <p:cBhvr additive="base">
                                        <p:cTn id="7" dur="500" fill="hold"/>
                                        <p:tgtEl>
                                          <p:spTgt spid="572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2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72419">
                                            <p:txEl>
                                              <p:pRg st="1" end="1"/>
                                            </p:txEl>
                                          </p:spTgt>
                                        </p:tgtEl>
                                        <p:attrNameLst>
                                          <p:attrName>style.visibility</p:attrName>
                                        </p:attrNameLst>
                                      </p:cBhvr>
                                      <p:to>
                                        <p:strVal val="visible"/>
                                      </p:to>
                                    </p:set>
                                    <p:anim calcmode="lin" valueType="num">
                                      <p:cBhvr additive="base">
                                        <p:cTn id="13" dur="500" fill="hold"/>
                                        <p:tgtEl>
                                          <p:spTgt spid="572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2419">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72419">
                                            <p:txEl>
                                              <p:pRg st="2" end="2"/>
                                            </p:txEl>
                                          </p:spTgt>
                                        </p:tgtEl>
                                        <p:attrNameLst>
                                          <p:attrName>style.visibility</p:attrName>
                                        </p:attrNameLst>
                                      </p:cBhvr>
                                      <p:to>
                                        <p:strVal val="visible"/>
                                      </p:to>
                                    </p:set>
                                    <p:anim calcmode="lin" valueType="num">
                                      <p:cBhvr additive="base">
                                        <p:cTn id="18" dur="500" fill="hold"/>
                                        <p:tgtEl>
                                          <p:spTgt spid="57241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72419">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72419">
                                            <p:txEl>
                                              <p:pRg st="3" end="3"/>
                                            </p:txEl>
                                          </p:spTgt>
                                        </p:tgtEl>
                                        <p:attrNameLst>
                                          <p:attrName>style.visibility</p:attrName>
                                        </p:attrNameLst>
                                      </p:cBhvr>
                                      <p:to>
                                        <p:strVal val="visible"/>
                                      </p:to>
                                    </p:set>
                                    <p:anim calcmode="lin" valueType="num">
                                      <p:cBhvr additive="base">
                                        <p:cTn id="23" dur="500" fill="hold"/>
                                        <p:tgtEl>
                                          <p:spTgt spid="57241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724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idx="1"/>
          </p:nvPr>
        </p:nvSpPr>
        <p:spPr>
          <a:xfrm>
            <a:off x="457199" y="1088740"/>
            <a:ext cx="8229600" cy="4824000"/>
          </a:xfrm>
        </p:spPr>
        <p:txBody>
          <a:bodyPr/>
          <a:lstStyle/>
          <a:p>
            <a:pPr>
              <a:spcAft>
                <a:spcPts val="1800"/>
              </a:spcAft>
              <a:buNone/>
            </a:pPr>
            <a:r>
              <a:rPr lang="en-US" altLang="zh-CN" dirty="0">
                <a:solidFill>
                  <a:srgbClr val="FF0000"/>
                </a:solidFill>
              </a:rPr>
              <a:t>1. </a:t>
            </a:r>
            <a:r>
              <a:rPr lang="zh-CN" altLang="en-US" dirty="0">
                <a:solidFill>
                  <a:srgbClr val="FF0000"/>
                </a:solidFill>
              </a:rPr>
              <a:t>矾书</a:t>
            </a:r>
            <a:endParaRPr lang="en-US" altLang="zh-CN" dirty="0">
              <a:solidFill>
                <a:srgbClr val="FF0000"/>
              </a:solidFill>
            </a:endParaRPr>
          </a:p>
        </p:txBody>
      </p:sp>
      <p:pic>
        <p:nvPicPr>
          <p:cNvPr id="2" name="图片 1">
            <a:extLst>
              <a:ext uri="{FF2B5EF4-FFF2-40B4-BE49-F238E27FC236}">
                <a16:creationId xmlns:a16="http://schemas.microsoft.com/office/drawing/2014/main" id="{78DC21D3-2BA8-43F6-94F5-1599B47E0299}"/>
              </a:ext>
            </a:extLst>
          </p:cNvPr>
          <p:cNvPicPr>
            <a:picLocks noChangeAspect="1"/>
          </p:cNvPicPr>
          <p:nvPr/>
        </p:nvPicPr>
        <p:blipFill>
          <a:blip r:embed="rId3"/>
          <a:stretch>
            <a:fillRect/>
          </a:stretch>
        </p:blipFill>
        <p:spPr>
          <a:xfrm>
            <a:off x="654199" y="1952836"/>
            <a:ext cx="7835599" cy="3854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idx="1"/>
          </p:nvPr>
        </p:nvSpPr>
        <p:spPr/>
        <p:txBody>
          <a:bodyPr/>
          <a:lstStyle/>
          <a:p>
            <a:pPr>
              <a:spcAft>
                <a:spcPts val="1800"/>
              </a:spcAft>
              <a:buNone/>
            </a:pPr>
            <a:r>
              <a:rPr lang="en-US" altLang="zh-CN" dirty="0">
                <a:solidFill>
                  <a:srgbClr val="FF0000"/>
                </a:solidFill>
              </a:rPr>
              <a:t>2. </a:t>
            </a:r>
            <a:r>
              <a:rPr lang="zh-CN" altLang="en-US" dirty="0">
                <a:solidFill>
                  <a:srgbClr val="FF0000"/>
                </a:solidFill>
              </a:rPr>
              <a:t>藏头诗</a:t>
            </a:r>
            <a:endParaRPr lang="en-US" altLang="zh-CN" dirty="0">
              <a:solidFill>
                <a:srgbClr val="FF0000"/>
              </a:solidFill>
            </a:endParaRPr>
          </a:p>
        </p:txBody>
      </p:sp>
      <p:pic>
        <p:nvPicPr>
          <p:cNvPr id="123907" name="Picture 3" descr="E:\ZC\课程\图表\u=935314614,2736109686&amp;fm=21&amp;gp=0.jpg"/>
          <p:cNvPicPr>
            <a:picLocks noChangeAspect="1" noChangeArrowheads="1"/>
          </p:cNvPicPr>
          <p:nvPr/>
        </p:nvPicPr>
        <p:blipFill>
          <a:blip r:embed="rId3" cstate="print"/>
          <a:srcRect b="2920"/>
          <a:stretch>
            <a:fillRect/>
          </a:stretch>
        </p:blipFill>
        <p:spPr bwMode="auto">
          <a:xfrm>
            <a:off x="361568" y="2333610"/>
            <a:ext cx="8409427" cy="4169964"/>
          </a:xfrm>
          <a:prstGeom prst="rect">
            <a:avLst/>
          </a:prstGeom>
          <a:noFill/>
        </p:spPr>
      </p:pic>
      <p:sp>
        <p:nvSpPr>
          <p:cNvPr id="7" name="矩形 6"/>
          <p:cNvSpPr/>
          <p:nvPr/>
        </p:nvSpPr>
        <p:spPr>
          <a:xfrm>
            <a:off x="359532" y="2595676"/>
            <a:ext cx="8460940" cy="3600986"/>
          </a:xfrm>
          <a:prstGeom prst="rect">
            <a:avLst/>
          </a:prstGeom>
        </p:spPr>
        <p:txBody>
          <a:bodyPr wrap="square">
            <a:spAutoFit/>
          </a:bodyPr>
          <a:lstStyle/>
          <a:p>
            <a:pPr algn="ctr"/>
            <a:r>
              <a:rPr lang="zh-CN" altLang="en-US" sz="4000" dirty="0">
                <a:solidFill>
                  <a:srgbClr val="00FFFF"/>
                </a:solidFill>
                <a:latin typeface="隶书" pitchFamily="49" charset="-122"/>
                <a:ea typeface="隶书" pitchFamily="49" charset="-122"/>
              </a:rPr>
              <a:t>庐剧</a:t>
            </a:r>
            <a:r>
              <a:rPr lang="zh-CN" altLang="zh-CN" sz="4000" dirty="0">
                <a:solidFill>
                  <a:srgbClr val="00FFFF"/>
                </a:solidFill>
                <a:latin typeface="隶书" pitchFamily="49" charset="-122"/>
                <a:ea typeface="隶书" pitchFamily="49" charset="-122"/>
              </a:rPr>
              <a:t>《无双缘》</a:t>
            </a:r>
            <a:endParaRPr lang="en-US" altLang="zh-CN" sz="4000" dirty="0">
              <a:solidFill>
                <a:srgbClr val="00FFFF"/>
              </a:solidFill>
              <a:latin typeface="隶书" pitchFamily="49" charset="-122"/>
              <a:ea typeface="隶书" pitchFamily="49" charset="-122"/>
            </a:endParaRPr>
          </a:p>
          <a:p>
            <a:pPr algn="ctr"/>
            <a:endParaRPr lang="en-US" altLang="zh-CN" sz="2000" dirty="0">
              <a:solidFill>
                <a:srgbClr val="FFFF00"/>
              </a:solidFill>
              <a:latin typeface="隶书" pitchFamily="49" charset="-122"/>
              <a:ea typeface="隶书" pitchFamily="49" charset="-122"/>
            </a:endParaRPr>
          </a:p>
          <a:p>
            <a:pPr algn="ctr"/>
            <a:r>
              <a:rPr lang="zh-CN" altLang="zh-CN" sz="4000" dirty="0">
                <a:solidFill>
                  <a:srgbClr val="FFFF00"/>
                </a:solidFill>
                <a:latin typeface="隶书" pitchFamily="49" charset="-122"/>
                <a:ea typeface="隶书" pitchFamily="49" charset="-122"/>
              </a:rPr>
              <a:t>早妆未罢暗凝眉</a:t>
            </a:r>
            <a:r>
              <a:rPr lang="zh-CN" altLang="en-US" sz="4000" dirty="0">
                <a:solidFill>
                  <a:srgbClr val="FFFF00"/>
                </a:solidFill>
                <a:latin typeface="隶书" pitchFamily="49" charset="-122"/>
                <a:ea typeface="隶书" pitchFamily="49" charset="-122"/>
              </a:rPr>
              <a:t>，</a:t>
            </a:r>
            <a:endParaRPr lang="en-US" altLang="zh-CN" sz="4000" dirty="0">
              <a:solidFill>
                <a:srgbClr val="FFFF00"/>
              </a:solidFill>
              <a:latin typeface="隶书" pitchFamily="49" charset="-122"/>
              <a:ea typeface="隶书" pitchFamily="49" charset="-122"/>
            </a:endParaRPr>
          </a:p>
          <a:p>
            <a:pPr algn="ctr"/>
            <a:r>
              <a:rPr lang="zh-CN" altLang="zh-CN" sz="4000" dirty="0">
                <a:solidFill>
                  <a:srgbClr val="FFFF00"/>
                </a:solidFill>
                <a:latin typeface="隶书" pitchFamily="49" charset="-122"/>
                <a:ea typeface="隶书" pitchFamily="49" charset="-122"/>
              </a:rPr>
              <a:t>迎户愁看紫燕飞</a:t>
            </a:r>
            <a:r>
              <a:rPr lang="zh-CN" altLang="en-US" sz="4000" dirty="0">
                <a:solidFill>
                  <a:srgbClr val="FFFF00"/>
                </a:solidFill>
                <a:latin typeface="隶书" pitchFamily="49" charset="-122"/>
                <a:ea typeface="隶书" pitchFamily="49" charset="-122"/>
              </a:rPr>
              <a:t>。</a:t>
            </a:r>
            <a:endParaRPr lang="en-US" altLang="zh-CN" sz="4000" dirty="0">
              <a:solidFill>
                <a:srgbClr val="FFFF00"/>
              </a:solidFill>
              <a:latin typeface="隶书" pitchFamily="49" charset="-122"/>
              <a:ea typeface="隶书" pitchFamily="49" charset="-122"/>
            </a:endParaRPr>
          </a:p>
          <a:p>
            <a:pPr algn="ctr"/>
            <a:r>
              <a:rPr lang="zh-CN" altLang="zh-CN" sz="4000" dirty="0">
                <a:solidFill>
                  <a:srgbClr val="FFFF00"/>
                </a:solidFill>
                <a:latin typeface="隶书" pitchFamily="49" charset="-122"/>
                <a:ea typeface="隶书" pitchFamily="49" charset="-122"/>
              </a:rPr>
              <a:t>无力回天春已老，</a:t>
            </a:r>
            <a:endParaRPr lang="en-US" altLang="zh-CN" sz="4000" dirty="0">
              <a:solidFill>
                <a:srgbClr val="FFFF00"/>
              </a:solidFill>
              <a:latin typeface="隶书" pitchFamily="49" charset="-122"/>
              <a:ea typeface="隶书" pitchFamily="49" charset="-122"/>
            </a:endParaRPr>
          </a:p>
          <a:p>
            <a:pPr algn="ctr"/>
            <a:r>
              <a:rPr lang="zh-CN" altLang="zh-CN" sz="4000" dirty="0">
                <a:solidFill>
                  <a:srgbClr val="FFFF00"/>
                </a:solidFill>
                <a:latin typeface="隶书" pitchFamily="49" charset="-122"/>
                <a:ea typeface="隶书" pitchFamily="49" charset="-122"/>
              </a:rPr>
              <a:t>双栖画栋不如归。</a:t>
            </a:r>
          </a:p>
        </p:txBody>
      </p:sp>
    </p:spTree>
    <p:extLst>
      <p:ext uri="{BB962C8B-B14F-4D97-AF65-F5344CB8AC3E}">
        <p14:creationId xmlns:p14="http://schemas.microsoft.com/office/powerpoint/2010/main" val="192004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barn(inVertical)">
                                      <p:cBhvr>
                                        <p:cTn id="7" dur="500"/>
                                        <p:tgtEl>
                                          <p:spTgt spid="12390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idx="1"/>
          </p:nvPr>
        </p:nvSpPr>
        <p:spPr/>
        <p:txBody>
          <a:bodyPr/>
          <a:lstStyle/>
          <a:p>
            <a:pPr>
              <a:spcAft>
                <a:spcPts val="1800"/>
              </a:spcAft>
              <a:buNone/>
            </a:pPr>
            <a:r>
              <a:rPr lang="en-US" altLang="zh-CN" dirty="0">
                <a:solidFill>
                  <a:srgbClr val="FF0000"/>
                </a:solidFill>
              </a:rPr>
              <a:t>3. </a:t>
            </a:r>
            <a:r>
              <a:rPr lang="zh-CN" altLang="en-US" dirty="0">
                <a:solidFill>
                  <a:srgbClr val="FF0000"/>
                </a:solidFill>
              </a:rPr>
              <a:t>格孔密写卡</a:t>
            </a:r>
            <a:endParaRPr lang="zh-CN" altLang="zh-CN" dirty="0">
              <a:solidFill>
                <a:srgbClr val="FF0000"/>
              </a:solidFill>
            </a:endParaRPr>
          </a:p>
        </p:txBody>
      </p:sp>
      <p:sp>
        <p:nvSpPr>
          <p:cNvPr id="65540" name="Text Box 4"/>
          <p:cNvSpPr txBox="1">
            <a:spLocks noChangeArrowheads="1"/>
          </p:cNvSpPr>
          <p:nvPr/>
        </p:nvSpPr>
        <p:spPr bwMode="auto">
          <a:xfrm>
            <a:off x="482600" y="2406692"/>
            <a:ext cx="8229600" cy="4114800"/>
          </a:xfrm>
          <a:prstGeom prst="rect">
            <a:avLst/>
          </a:prstGeom>
          <a:solidFill>
            <a:srgbClr val="FFFFFF"/>
          </a:solidFill>
          <a:ln w="9525">
            <a:solidFill>
              <a:srgbClr val="000000"/>
            </a:solidFill>
            <a:miter lim="800000"/>
            <a:headEnd/>
            <a:tailEnd/>
          </a:ln>
        </p:spPr>
        <p:txBody>
          <a:bodyPr/>
          <a:lstStyle/>
          <a:p>
            <a:pPr algn="just"/>
            <a:r>
              <a:rPr lang="zh-CN" altLang="en-US" b="0" dirty="0">
                <a:solidFill>
                  <a:srgbClr val="0000FF"/>
                </a:solidFill>
                <a:latin typeface="华文行楷" pitchFamily="2" charset="-122"/>
                <a:ea typeface="华文行楷" pitchFamily="2" charset="-122"/>
              </a:rPr>
              <a:t>王先生：</a:t>
            </a:r>
          </a:p>
          <a:p>
            <a:pPr algn="just"/>
            <a:r>
              <a:rPr lang="zh-CN" altLang="en-US" b="0" dirty="0">
                <a:solidFill>
                  <a:srgbClr val="0000FF"/>
                </a:solidFill>
                <a:latin typeface="华文行楷" pitchFamily="2" charset="-122"/>
                <a:ea typeface="华文行楷" pitchFamily="2" charset="-122"/>
              </a:rPr>
              <a:t>       来信收悉，你的盛情真是难以报答。我已在昨天抵达广州。秋雨连绵，每天必需备伞一把方能上街，苦矣。大约本月中旬我才能返回，届时再见。</a:t>
            </a:r>
          </a:p>
          <a:p>
            <a:pPr algn="just"/>
            <a:endParaRPr lang="zh-CN" altLang="en-US" b="0" dirty="0">
              <a:solidFill>
                <a:srgbClr val="0000FF"/>
              </a:solidFill>
              <a:latin typeface="华文行楷" pitchFamily="2" charset="-122"/>
              <a:ea typeface="华文行楷" pitchFamily="2" charset="-122"/>
            </a:endParaRPr>
          </a:p>
          <a:p>
            <a:pPr algn="just"/>
            <a:endParaRPr lang="zh-CN" altLang="en-US" b="0" dirty="0">
              <a:solidFill>
                <a:srgbClr val="0000FF"/>
              </a:solidFill>
              <a:latin typeface="华文行楷" pitchFamily="2" charset="-122"/>
              <a:ea typeface="华文行楷" pitchFamily="2" charset="-122"/>
            </a:endParaRPr>
          </a:p>
          <a:p>
            <a:pPr algn="just"/>
            <a:r>
              <a:rPr lang="zh-CN" altLang="en-US" b="0" dirty="0">
                <a:solidFill>
                  <a:srgbClr val="0000FF"/>
                </a:solidFill>
                <a:latin typeface="华文行楷" pitchFamily="2" charset="-122"/>
                <a:ea typeface="华文行楷" pitchFamily="2" charset="-122"/>
              </a:rPr>
              <a:t>                                                          弟 李明敬上</a:t>
            </a:r>
          </a:p>
        </p:txBody>
      </p:sp>
      <p:grpSp>
        <p:nvGrpSpPr>
          <p:cNvPr id="17" name="Group 20"/>
          <p:cNvGrpSpPr>
            <a:grpSpLocks/>
          </p:cNvGrpSpPr>
          <p:nvPr/>
        </p:nvGrpSpPr>
        <p:grpSpPr bwMode="auto">
          <a:xfrm>
            <a:off x="468313" y="2417805"/>
            <a:ext cx="8229600" cy="4114800"/>
            <a:chOff x="288" y="1728"/>
            <a:chExt cx="5184" cy="2592"/>
          </a:xfrm>
        </p:grpSpPr>
        <p:sp>
          <p:nvSpPr>
            <p:cNvPr id="18" name="Rectangle 6"/>
            <p:cNvSpPr>
              <a:spLocks noChangeArrowheads="1"/>
            </p:cNvSpPr>
            <p:nvPr/>
          </p:nvSpPr>
          <p:spPr bwMode="auto">
            <a:xfrm>
              <a:off x="288" y="1728"/>
              <a:ext cx="5184"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19" name="Rectangle 7"/>
            <p:cNvSpPr>
              <a:spLocks noChangeArrowheads="1"/>
            </p:cNvSpPr>
            <p:nvPr/>
          </p:nvSpPr>
          <p:spPr bwMode="auto">
            <a:xfrm>
              <a:off x="288" y="2011"/>
              <a:ext cx="2362"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0" name="Rectangle 8"/>
            <p:cNvSpPr>
              <a:spLocks noChangeArrowheads="1"/>
            </p:cNvSpPr>
            <p:nvPr/>
          </p:nvSpPr>
          <p:spPr bwMode="auto">
            <a:xfrm>
              <a:off x="2889" y="2016"/>
              <a:ext cx="912"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1" name="Rectangle 9"/>
            <p:cNvSpPr>
              <a:spLocks noChangeArrowheads="1"/>
            </p:cNvSpPr>
            <p:nvPr/>
          </p:nvSpPr>
          <p:spPr bwMode="auto">
            <a:xfrm>
              <a:off x="4036" y="2016"/>
              <a:ext cx="912"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2" name="Rectangle 10"/>
            <p:cNvSpPr>
              <a:spLocks noChangeArrowheads="1"/>
            </p:cNvSpPr>
            <p:nvPr/>
          </p:nvSpPr>
          <p:spPr bwMode="auto">
            <a:xfrm>
              <a:off x="5187" y="2016"/>
              <a:ext cx="285"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3" name="Rectangle 11"/>
            <p:cNvSpPr>
              <a:spLocks noChangeArrowheads="1"/>
            </p:cNvSpPr>
            <p:nvPr/>
          </p:nvSpPr>
          <p:spPr bwMode="auto">
            <a:xfrm>
              <a:off x="288" y="2279"/>
              <a:ext cx="1669" cy="313"/>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4" name="Rectangle 12"/>
            <p:cNvSpPr>
              <a:spLocks noChangeArrowheads="1"/>
            </p:cNvSpPr>
            <p:nvPr/>
          </p:nvSpPr>
          <p:spPr bwMode="auto">
            <a:xfrm>
              <a:off x="2196" y="2285"/>
              <a:ext cx="1832" cy="301"/>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5" name="Rectangle 14"/>
            <p:cNvSpPr>
              <a:spLocks noChangeArrowheads="1"/>
            </p:cNvSpPr>
            <p:nvPr/>
          </p:nvSpPr>
          <p:spPr bwMode="auto">
            <a:xfrm>
              <a:off x="4272" y="2304"/>
              <a:ext cx="1200"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6" name="Rectangle 15"/>
            <p:cNvSpPr>
              <a:spLocks noChangeArrowheads="1"/>
            </p:cNvSpPr>
            <p:nvPr/>
          </p:nvSpPr>
          <p:spPr bwMode="auto">
            <a:xfrm>
              <a:off x="288" y="2586"/>
              <a:ext cx="2064"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7" name="Rectangle 16"/>
            <p:cNvSpPr>
              <a:spLocks noChangeArrowheads="1"/>
            </p:cNvSpPr>
            <p:nvPr/>
          </p:nvSpPr>
          <p:spPr bwMode="auto">
            <a:xfrm>
              <a:off x="2592" y="2586"/>
              <a:ext cx="2880" cy="28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sp>
          <p:nvSpPr>
            <p:cNvPr id="28" name="Rectangle 17"/>
            <p:cNvSpPr>
              <a:spLocks noChangeArrowheads="1"/>
            </p:cNvSpPr>
            <p:nvPr/>
          </p:nvSpPr>
          <p:spPr bwMode="auto">
            <a:xfrm>
              <a:off x="288" y="2842"/>
              <a:ext cx="5184" cy="1478"/>
            </a:xfrm>
            <a:prstGeom prst="rect">
              <a:avLst/>
            </a:prstGeom>
            <a:solidFill>
              <a:srgbClr val="000000"/>
            </a:solidFill>
            <a:ln w="9525">
              <a:solidFill>
                <a:srgbClr val="000000"/>
              </a:solidFill>
              <a:miter lim="800000"/>
              <a:headEnd/>
              <a:tailEnd/>
            </a:ln>
            <a:effectLst/>
          </p:spPr>
          <p:txBody>
            <a:bodyPr wrap="none" anchor="ctr"/>
            <a:lstStyle/>
            <a:p>
              <a:pPr algn="ctr">
                <a:defRPr/>
              </a:pPr>
              <a:endParaRPr lang="zh-CN" altLang="en-US">
                <a:effectLst>
                  <a:outerShdw blurRad="38100" dist="38100" dir="2700000" algn="tl">
                    <a:srgbClr val="000000">
                      <a:alpha val="43137"/>
                    </a:srgbClr>
                  </a:outerShdw>
                </a:effectLst>
                <a:latin typeface="Arial" pitchFamily="34"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barn(inHorizontal)">
                                      <p:cBhvr>
                                        <p:cTn id="7" dur="5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000" fill="hold"/>
                                        <p:tgtEl>
                                          <p:spTgt spid="17"/>
                                        </p:tgtEl>
                                        <p:attrNameLst>
                                          <p:attrName>ppt_x</p:attrName>
                                        </p:attrNameLst>
                                      </p:cBhvr>
                                      <p:tavLst>
                                        <p:tav tm="0">
                                          <p:val>
                                            <p:strVal val="#ppt_x"/>
                                          </p:val>
                                        </p:tav>
                                        <p:tav tm="100000">
                                          <p:val>
                                            <p:strVal val="#ppt_x"/>
                                          </p:val>
                                        </p:tav>
                                      </p:tavLst>
                                    </p:anim>
                                    <p:anim calcmode="lin" valueType="num">
                                      <p:cBhvr additive="base">
                                        <p:cTn id="13"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3" name="Rectangle 3"/>
          <p:cNvSpPr>
            <a:spLocks noGrp="1" noChangeArrowheads="1"/>
          </p:cNvSpPr>
          <p:nvPr>
            <p:ph idx="1"/>
          </p:nvPr>
        </p:nvSpPr>
        <p:spPr/>
        <p:txBody>
          <a:bodyPr/>
          <a:lstStyle/>
          <a:p>
            <a:pPr>
              <a:spcAft>
                <a:spcPts val="1800"/>
              </a:spcAft>
              <a:buNone/>
            </a:pPr>
            <a:r>
              <a:rPr lang="en-US" altLang="zh-CN" dirty="0">
                <a:solidFill>
                  <a:srgbClr val="FF0000"/>
                </a:solidFill>
              </a:rPr>
              <a:t>4. </a:t>
            </a:r>
            <a:r>
              <a:rPr lang="zh-CN" altLang="en-US" dirty="0">
                <a:solidFill>
                  <a:srgbClr val="FF0000"/>
                </a:solidFill>
              </a:rPr>
              <a:t>优缺点</a:t>
            </a:r>
            <a:endParaRPr lang="en-US" altLang="zh-CN" dirty="0">
              <a:solidFill>
                <a:srgbClr val="FF0000"/>
              </a:solidFill>
            </a:endParaRPr>
          </a:p>
          <a:p>
            <a:pPr>
              <a:buNone/>
            </a:pPr>
            <a:r>
              <a:rPr lang="zh-CN" altLang="en-US" sz="2800" dirty="0">
                <a:solidFill>
                  <a:schemeClr val="accent4">
                    <a:lumMod val="10000"/>
                  </a:schemeClr>
                </a:solidFill>
              </a:rPr>
              <a:t>优点：</a:t>
            </a:r>
            <a:r>
              <a:rPr lang="zh-CN" altLang="en-US" sz="2800" dirty="0"/>
              <a:t>不易发现</a:t>
            </a:r>
          </a:p>
          <a:p>
            <a:pPr>
              <a:buNone/>
            </a:pPr>
            <a:r>
              <a:rPr lang="zh-CN" altLang="en-US" sz="2800" dirty="0">
                <a:solidFill>
                  <a:schemeClr val="accent4">
                    <a:lumMod val="10000"/>
                  </a:schemeClr>
                </a:solidFill>
              </a:rPr>
              <a:t>缺点：</a:t>
            </a:r>
          </a:p>
          <a:p>
            <a:pPr lvl="1"/>
            <a:r>
              <a:rPr lang="zh-CN" altLang="en-US" dirty="0"/>
              <a:t>形式简单，但构造费时</a:t>
            </a:r>
          </a:p>
          <a:p>
            <a:pPr lvl="1"/>
            <a:r>
              <a:rPr lang="zh-CN" altLang="en-US" dirty="0"/>
              <a:t>一旦发现，毫无价值</a:t>
            </a:r>
          </a:p>
          <a:p>
            <a:pPr lvl="1"/>
            <a:r>
              <a:rPr lang="zh-CN" altLang="en-US" dirty="0"/>
              <a:t>稳健性不强</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8563">
                                            <p:txEl>
                                              <p:pRg st="1" end="1"/>
                                            </p:txEl>
                                          </p:spTgt>
                                        </p:tgtEl>
                                        <p:attrNameLst>
                                          <p:attrName>style.visibility</p:attrName>
                                        </p:attrNameLst>
                                      </p:cBhvr>
                                      <p:to>
                                        <p:strVal val="visible"/>
                                      </p:to>
                                    </p:set>
                                    <p:animEffect transition="in" filter="wipe(down)">
                                      <p:cBhvr>
                                        <p:cTn id="7" dur="500"/>
                                        <p:tgtEl>
                                          <p:spTgt spid="5785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8563">
                                            <p:txEl>
                                              <p:pRg st="2" end="2"/>
                                            </p:txEl>
                                          </p:spTgt>
                                        </p:tgtEl>
                                        <p:attrNameLst>
                                          <p:attrName>style.visibility</p:attrName>
                                        </p:attrNameLst>
                                      </p:cBhvr>
                                      <p:to>
                                        <p:strVal val="visible"/>
                                      </p:to>
                                    </p:set>
                                    <p:animEffect transition="in" filter="wipe(down)">
                                      <p:cBhvr>
                                        <p:cTn id="12" dur="500"/>
                                        <p:tgtEl>
                                          <p:spTgt spid="57856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78563">
                                            <p:txEl>
                                              <p:pRg st="3" end="3"/>
                                            </p:txEl>
                                          </p:spTgt>
                                        </p:tgtEl>
                                        <p:attrNameLst>
                                          <p:attrName>style.visibility</p:attrName>
                                        </p:attrNameLst>
                                      </p:cBhvr>
                                      <p:to>
                                        <p:strVal val="visible"/>
                                      </p:to>
                                    </p:set>
                                    <p:animEffect transition="in" filter="wipe(down)">
                                      <p:cBhvr>
                                        <p:cTn id="15" dur="500"/>
                                        <p:tgtEl>
                                          <p:spTgt spid="57856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78563">
                                            <p:txEl>
                                              <p:pRg st="4" end="4"/>
                                            </p:txEl>
                                          </p:spTgt>
                                        </p:tgtEl>
                                        <p:attrNameLst>
                                          <p:attrName>style.visibility</p:attrName>
                                        </p:attrNameLst>
                                      </p:cBhvr>
                                      <p:to>
                                        <p:strVal val="visible"/>
                                      </p:to>
                                    </p:set>
                                    <p:animEffect transition="in" filter="wipe(down)">
                                      <p:cBhvr>
                                        <p:cTn id="18" dur="500"/>
                                        <p:tgtEl>
                                          <p:spTgt spid="57856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78563">
                                            <p:txEl>
                                              <p:pRg st="5" end="5"/>
                                            </p:txEl>
                                          </p:spTgt>
                                        </p:tgtEl>
                                        <p:attrNameLst>
                                          <p:attrName>style.visibility</p:attrName>
                                        </p:attrNameLst>
                                      </p:cBhvr>
                                      <p:to>
                                        <p:strVal val="visible"/>
                                      </p:to>
                                    </p:set>
                                    <p:animEffect transition="in" filter="wipe(down)">
                                      <p:cBhvr>
                                        <p:cTn id="21" dur="500"/>
                                        <p:tgtEl>
                                          <p:spTgt spid="5785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76376"/>
            <a:ext cx="8229600" cy="4824000"/>
          </a:xfrm>
        </p:spPr>
        <p:txBody>
          <a:bodyPr/>
          <a:lstStyle/>
          <a:p>
            <a:r>
              <a:rPr lang="zh-CN" altLang="en-US" dirty="0"/>
              <a:t>替代</a:t>
            </a:r>
            <a:endParaRPr lang="en-US" altLang="zh-CN" dirty="0"/>
          </a:p>
          <a:p>
            <a:pPr lvl="1"/>
            <a:r>
              <a:rPr lang="zh-CN" altLang="en-US" dirty="0"/>
              <a:t>加密</a:t>
            </a:r>
            <a:endParaRPr lang="en-US" altLang="zh-CN" dirty="0"/>
          </a:p>
          <a:p>
            <a:pPr marL="719138" lvl="1" indent="-6350">
              <a:buNone/>
            </a:pPr>
            <a:r>
              <a:rPr lang="zh-CN" altLang="en-US" dirty="0"/>
              <a:t>将</a:t>
            </a:r>
            <a:r>
              <a:rPr lang="zh-CN" altLang="zh-CN" dirty="0"/>
              <a:t>明文</a:t>
            </a:r>
            <a:r>
              <a:rPr lang="zh-CN" altLang="en-US" dirty="0"/>
              <a:t>字符替换成</a:t>
            </a:r>
            <a:endParaRPr lang="en-US" altLang="zh-CN" dirty="0"/>
          </a:p>
          <a:p>
            <a:pPr marL="719138" lvl="1" indent="-6350">
              <a:buNone/>
            </a:pPr>
            <a:r>
              <a:rPr lang="zh-CN" altLang="zh-CN" dirty="0"/>
              <a:t>其</a:t>
            </a:r>
            <a:r>
              <a:rPr lang="zh-CN" altLang="en-US" dirty="0"/>
              <a:t>它</a:t>
            </a:r>
            <a:r>
              <a:rPr lang="zh-CN" altLang="zh-CN" dirty="0"/>
              <a:t>字母</a:t>
            </a:r>
            <a:r>
              <a:rPr lang="zh-CN" altLang="en-US" dirty="0"/>
              <a:t>、</a:t>
            </a:r>
            <a:r>
              <a:rPr lang="zh-CN" altLang="zh-CN" dirty="0"/>
              <a:t>数字或符号</a:t>
            </a:r>
            <a:r>
              <a:rPr lang="zh-CN" altLang="en-US" dirty="0"/>
              <a:t>。</a:t>
            </a:r>
            <a:endParaRPr lang="en-US" altLang="zh-CN" dirty="0"/>
          </a:p>
          <a:p>
            <a:pPr lvl="1"/>
            <a:r>
              <a:rPr lang="zh-CN" altLang="en-US" dirty="0"/>
              <a:t>解密</a:t>
            </a:r>
            <a:endParaRPr lang="en-US" altLang="zh-CN" dirty="0"/>
          </a:p>
          <a:p>
            <a:pPr marL="719138" lvl="1" indent="-6350">
              <a:buNone/>
            </a:pPr>
            <a:r>
              <a:rPr lang="zh-CN" altLang="zh-CN" dirty="0"/>
              <a:t>对密文</a:t>
            </a:r>
            <a:r>
              <a:rPr lang="zh-CN" altLang="en-US" dirty="0"/>
              <a:t>字符</a:t>
            </a:r>
            <a:r>
              <a:rPr lang="zh-CN" altLang="zh-CN" dirty="0"/>
              <a:t>进行逆替换</a:t>
            </a:r>
            <a:r>
              <a:rPr lang="zh-CN" altLang="en-US" dirty="0"/>
              <a:t>。</a:t>
            </a:r>
            <a:endParaRPr lang="en-US" altLang="zh-CN" dirty="0"/>
          </a:p>
          <a:p>
            <a:pPr marL="719138" lvl="1" indent="-6350">
              <a:buNone/>
            </a:pPr>
            <a:endParaRPr lang="en-US" altLang="zh-CN" dirty="0"/>
          </a:p>
          <a:p>
            <a:endParaRPr lang="en-US" altLang="zh-CN" dirty="0"/>
          </a:p>
        </p:txBody>
      </p:sp>
      <p:grpSp>
        <p:nvGrpSpPr>
          <p:cNvPr id="22" name="组合 21"/>
          <p:cNvGrpSpPr/>
          <p:nvPr/>
        </p:nvGrpSpPr>
        <p:grpSpPr>
          <a:xfrm>
            <a:off x="5156208" y="2406636"/>
            <a:ext cx="3176631" cy="3432222"/>
            <a:chOff x="5156208" y="2406636"/>
            <a:chExt cx="3176631" cy="3432222"/>
          </a:xfrm>
        </p:grpSpPr>
        <p:grpSp>
          <p:nvGrpSpPr>
            <p:cNvPr id="31" name="组合 30"/>
            <p:cNvGrpSpPr/>
            <p:nvPr/>
          </p:nvGrpSpPr>
          <p:grpSpPr>
            <a:xfrm>
              <a:off x="5703903" y="3611565"/>
              <a:ext cx="2081241" cy="1276962"/>
              <a:chOff x="5703903" y="3063636"/>
              <a:chExt cx="2081241" cy="1276962"/>
            </a:xfrm>
          </p:grpSpPr>
          <p:sp>
            <p:nvSpPr>
              <p:cNvPr id="4" name="Rectangle 8"/>
              <p:cNvSpPr>
                <a:spLocks noChangeArrowheads="1"/>
              </p:cNvSpPr>
              <p:nvPr/>
            </p:nvSpPr>
            <p:spPr bwMode="auto">
              <a:xfrm>
                <a:off x="6178572" y="3757616"/>
                <a:ext cx="1131903" cy="582982"/>
              </a:xfrm>
              <a:prstGeom prst="rect">
                <a:avLst/>
              </a:prstGeom>
              <a:solidFill>
                <a:srgbClr val="FFC000"/>
              </a:solidFill>
              <a:ln w="19050">
                <a:solidFill>
                  <a:schemeClr val="accent1"/>
                </a:solidFill>
                <a:miter lim="800000"/>
                <a:headEnd/>
                <a:tailEnd/>
              </a:ln>
            </p:spPr>
            <p:txBody>
              <a:bodyPr lIns="18000" tIns="10800" rIns="18000" bIns="10800"/>
              <a:lstStyle/>
              <a:p>
                <a:pPr algn="ctr"/>
                <a:r>
                  <a:rPr lang="zh-CN" altLang="en-US" dirty="0">
                    <a:solidFill>
                      <a:srgbClr val="000000"/>
                    </a:solidFill>
                    <a:latin typeface="黑体" pitchFamily="49" charset="-122"/>
                    <a:ea typeface="黑体" pitchFamily="49" charset="-122"/>
                  </a:rPr>
                  <a:t>解密</a:t>
                </a:r>
                <a:endParaRPr lang="zh-CN" altLang="en-US" sz="4400" dirty="0">
                  <a:solidFill>
                    <a:srgbClr val="000000"/>
                  </a:solidFill>
                  <a:latin typeface="黑体" pitchFamily="49" charset="-122"/>
                  <a:ea typeface="黑体" pitchFamily="49" charset="-122"/>
                </a:endParaRPr>
              </a:p>
            </p:txBody>
          </p:sp>
          <p:cxnSp>
            <p:nvCxnSpPr>
              <p:cNvPr id="5" name="AutoShape 13"/>
              <p:cNvCxnSpPr>
                <a:cxnSpLocks noChangeShapeType="1"/>
              </p:cNvCxnSpPr>
              <p:nvPr/>
            </p:nvCxnSpPr>
            <p:spPr bwMode="auto">
              <a:xfrm flipV="1">
                <a:off x="5703903" y="3063636"/>
                <a:ext cx="474669" cy="2"/>
              </a:xfrm>
              <a:prstGeom prst="straightConnector1">
                <a:avLst/>
              </a:prstGeom>
              <a:noFill/>
              <a:ln w="38100">
                <a:solidFill>
                  <a:schemeClr val="bg1">
                    <a:lumMod val="60000"/>
                    <a:lumOff val="40000"/>
                  </a:schemeClr>
                </a:solidFill>
                <a:round/>
                <a:headEnd/>
                <a:tailEnd type="stealth" w="med" len="lg"/>
              </a:ln>
            </p:spPr>
          </p:cxnSp>
          <p:cxnSp>
            <p:nvCxnSpPr>
              <p:cNvPr id="6" name="AutoShape 14"/>
              <p:cNvCxnSpPr>
                <a:cxnSpLocks noChangeShapeType="1"/>
              </p:cNvCxnSpPr>
              <p:nvPr/>
            </p:nvCxnSpPr>
            <p:spPr bwMode="auto">
              <a:xfrm>
                <a:off x="7310475" y="3063636"/>
                <a:ext cx="474669" cy="614"/>
              </a:xfrm>
              <a:prstGeom prst="straightConnector1">
                <a:avLst/>
              </a:prstGeom>
              <a:noFill/>
              <a:ln w="38100">
                <a:solidFill>
                  <a:schemeClr val="bg1">
                    <a:lumMod val="60000"/>
                    <a:lumOff val="40000"/>
                  </a:schemeClr>
                </a:solidFill>
                <a:round/>
                <a:headEnd/>
                <a:tailEnd type="stealth" w="med" len="lg"/>
              </a:ln>
            </p:spPr>
          </p:cxnSp>
        </p:grpSp>
        <p:sp>
          <p:nvSpPr>
            <p:cNvPr id="20" name="Rectangle 6"/>
            <p:cNvSpPr>
              <a:spLocks noChangeArrowheads="1"/>
            </p:cNvSpPr>
            <p:nvPr/>
          </p:nvSpPr>
          <p:spPr bwMode="auto">
            <a:xfrm>
              <a:off x="5156208" y="2552687"/>
              <a:ext cx="547695" cy="3030579"/>
            </a:xfrm>
            <a:prstGeom prst="rect">
              <a:avLst/>
            </a:prstGeom>
            <a:solidFill>
              <a:srgbClr val="99FFCC"/>
            </a:solidFill>
            <a:ln w="19050">
              <a:solidFill>
                <a:srgbClr val="000000"/>
              </a:solidFill>
              <a:miter lim="800000"/>
              <a:headEnd/>
              <a:tailEnd/>
            </a:ln>
          </p:spPr>
          <p:txBody>
            <a:bodyPr lIns="18000" tIns="10800" rIns="18000" bIns="10800"/>
            <a:lstStyle/>
            <a:p>
              <a:pPr algn="ctr"/>
              <a:r>
                <a:rPr lang="en-US" altLang="zh-CN" dirty="0">
                  <a:solidFill>
                    <a:srgbClr val="000000"/>
                  </a:solidFill>
                  <a:latin typeface="Times New Roman" pitchFamily="18" charset="0"/>
                </a:rPr>
                <a:t>A</a:t>
              </a:r>
            </a:p>
            <a:p>
              <a:pPr algn="ctr"/>
              <a:r>
                <a:rPr lang="en-US" altLang="zh-CN" dirty="0">
                  <a:solidFill>
                    <a:srgbClr val="000000"/>
                  </a:solidFill>
                  <a:latin typeface="Times New Roman" pitchFamily="18" charset="0"/>
                </a:rPr>
                <a:t>B</a:t>
              </a:r>
            </a:p>
            <a:p>
              <a:pPr algn="ctr"/>
              <a:r>
                <a:rPr lang="en-US" altLang="zh-CN" dirty="0">
                  <a:solidFill>
                    <a:srgbClr val="000000"/>
                  </a:solidFill>
                  <a:latin typeface="Times New Roman" pitchFamily="18" charset="0"/>
                </a:rPr>
                <a:t>C</a:t>
              </a:r>
            </a:p>
            <a:p>
              <a:pPr algn="ctr"/>
              <a:r>
                <a:rPr lang="en-US" altLang="zh-CN" dirty="0">
                  <a:solidFill>
                    <a:srgbClr val="000000"/>
                  </a:solidFill>
                  <a:latin typeface="Times New Roman" pitchFamily="18" charset="0"/>
                </a:rPr>
                <a:t>·</a:t>
              </a:r>
            </a:p>
            <a:p>
              <a:pPr algn="ctr"/>
              <a:r>
                <a:rPr lang="en-US" altLang="zh-CN" dirty="0">
                  <a:solidFill>
                    <a:srgbClr val="000000"/>
                  </a:solidFill>
                  <a:latin typeface="Times New Roman" pitchFamily="18" charset="0"/>
                </a:rPr>
                <a:t>·</a:t>
              </a:r>
            </a:p>
            <a:p>
              <a:pPr algn="ctr"/>
              <a:r>
                <a:rPr lang="en-US" altLang="zh-CN" dirty="0">
                  <a:solidFill>
                    <a:srgbClr val="000000"/>
                  </a:solidFill>
                  <a:latin typeface="Times New Roman" pitchFamily="18" charset="0"/>
                </a:rPr>
                <a:t>·</a:t>
              </a:r>
            </a:p>
            <a:p>
              <a:pPr algn="ctr"/>
              <a:r>
                <a:rPr lang="en-US" altLang="zh-CN" dirty="0">
                  <a:solidFill>
                    <a:srgbClr val="000000"/>
                  </a:solidFill>
                  <a:latin typeface="Times New Roman" pitchFamily="18" charset="0"/>
                </a:rPr>
                <a:t>Z</a:t>
              </a:r>
            </a:p>
          </p:txBody>
        </p:sp>
        <p:sp>
          <p:nvSpPr>
            <p:cNvPr id="26" name="Rectangle 6"/>
            <p:cNvSpPr>
              <a:spLocks noChangeArrowheads="1"/>
            </p:cNvSpPr>
            <p:nvPr/>
          </p:nvSpPr>
          <p:spPr bwMode="auto">
            <a:xfrm>
              <a:off x="7785144" y="2552687"/>
              <a:ext cx="547695" cy="3030580"/>
            </a:xfrm>
            <a:prstGeom prst="rect">
              <a:avLst/>
            </a:prstGeom>
            <a:solidFill>
              <a:srgbClr val="99FFCC"/>
            </a:solidFill>
            <a:ln w="19050">
              <a:solidFill>
                <a:srgbClr val="000000"/>
              </a:solidFill>
              <a:miter lim="800000"/>
              <a:headEnd/>
              <a:tailEnd/>
            </a:ln>
          </p:spPr>
          <p:txBody>
            <a:bodyPr lIns="18000" tIns="10800" rIns="18000" bIns="10800"/>
            <a:lstStyle/>
            <a:p>
              <a:pPr algn="ctr"/>
              <a:r>
                <a:rPr lang="en-US" altLang="zh-CN" dirty="0">
                  <a:solidFill>
                    <a:srgbClr val="000000"/>
                  </a:solidFill>
                  <a:latin typeface="Times New Roman" pitchFamily="18" charset="0"/>
                </a:rPr>
                <a:t>K</a:t>
              </a:r>
            </a:p>
            <a:p>
              <a:pPr algn="ctr"/>
              <a:r>
                <a:rPr lang="en-US" altLang="zh-CN" dirty="0">
                  <a:solidFill>
                    <a:srgbClr val="000000"/>
                  </a:solidFill>
                  <a:latin typeface="Times New Roman" pitchFamily="18" charset="0"/>
                </a:rPr>
                <a:t>%T</a:t>
              </a:r>
            </a:p>
            <a:p>
              <a:pPr algn="ctr"/>
              <a:r>
                <a:rPr lang="en-US" altLang="zh-CN" dirty="0">
                  <a:solidFill>
                    <a:srgbClr val="000000"/>
                  </a:solidFill>
                  <a:latin typeface="Times New Roman" pitchFamily="18" charset="0"/>
                </a:rPr>
                <a:t>·</a:t>
              </a:r>
            </a:p>
            <a:p>
              <a:pPr algn="ctr"/>
              <a:r>
                <a:rPr lang="en-US" altLang="zh-CN" dirty="0">
                  <a:solidFill>
                    <a:srgbClr val="000000"/>
                  </a:solidFill>
                  <a:latin typeface="Times New Roman" pitchFamily="18" charset="0"/>
                </a:rPr>
                <a:t>·</a:t>
              </a:r>
            </a:p>
            <a:p>
              <a:pPr algn="ctr"/>
              <a:r>
                <a:rPr lang="en-US" altLang="zh-CN" dirty="0">
                  <a:solidFill>
                    <a:srgbClr val="000000"/>
                  </a:solidFill>
                  <a:latin typeface="Times New Roman" pitchFamily="18" charset="0"/>
                </a:rPr>
                <a:t>·</a:t>
              </a:r>
            </a:p>
            <a:p>
              <a:pPr algn="ctr"/>
              <a:r>
                <a:rPr lang="zh-CN" altLang="en-US" dirty="0">
                  <a:solidFill>
                    <a:srgbClr val="000000"/>
                  </a:solidFill>
                  <a:latin typeface="Times New Roman" pitchFamily="18" charset="0"/>
                </a:rPr>
                <a:t>￥</a:t>
              </a:r>
              <a:endParaRPr lang="en-US" altLang="zh-CN" dirty="0">
                <a:solidFill>
                  <a:srgbClr val="000000"/>
                </a:solidFill>
                <a:latin typeface="Times New Roman" pitchFamily="18" charset="0"/>
              </a:endParaRPr>
            </a:p>
          </p:txBody>
        </p:sp>
        <p:grpSp>
          <p:nvGrpSpPr>
            <p:cNvPr id="32" name="组合 31"/>
            <p:cNvGrpSpPr/>
            <p:nvPr/>
          </p:nvGrpSpPr>
          <p:grpSpPr>
            <a:xfrm>
              <a:off x="6397650" y="4889756"/>
              <a:ext cx="664210" cy="949102"/>
              <a:chOff x="6397650" y="4341827"/>
              <a:chExt cx="664210" cy="949102"/>
            </a:xfrm>
          </p:grpSpPr>
          <p:cxnSp>
            <p:nvCxnSpPr>
              <p:cNvPr id="18" name="AutoShape 16"/>
              <p:cNvCxnSpPr>
                <a:cxnSpLocks noChangeShapeType="1"/>
              </p:cNvCxnSpPr>
              <p:nvPr/>
            </p:nvCxnSpPr>
            <p:spPr bwMode="auto">
              <a:xfrm rot="5400000" flipH="1" flipV="1">
                <a:off x="6507885" y="4560212"/>
                <a:ext cx="438037" cy="1268"/>
              </a:xfrm>
              <a:prstGeom prst="straightConnector1">
                <a:avLst/>
              </a:prstGeom>
              <a:noFill/>
              <a:ln w="38100">
                <a:solidFill>
                  <a:schemeClr val="bg1">
                    <a:lumMod val="60000"/>
                    <a:lumOff val="40000"/>
                  </a:schemeClr>
                </a:solidFill>
                <a:round/>
                <a:headEnd/>
                <a:tailEnd type="stealth" w="med" len="lg"/>
              </a:ln>
            </p:spPr>
          </p:cxnSp>
          <p:sp>
            <p:nvSpPr>
              <p:cNvPr id="30" name="Text Box 24"/>
              <p:cNvSpPr txBox="1">
                <a:spLocks noChangeArrowheads="1"/>
              </p:cNvSpPr>
              <p:nvPr/>
            </p:nvSpPr>
            <p:spPr bwMode="auto">
              <a:xfrm>
                <a:off x="6397650" y="4816377"/>
                <a:ext cx="664210" cy="474552"/>
              </a:xfrm>
              <a:prstGeom prst="rect">
                <a:avLst/>
              </a:prstGeom>
              <a:noFill/>
              <a:ln w="9525">
                <a:noFill/>
                <a:miter lim="800000"/>
                <a:headEnd/>
                <a:tailEnd/>
              </a:ln>
            </p:spPr>
            <p:txBody>
              <a:bodyPr/>
              <a:lstStyle/>
              <a:p>
                <a:pPr algn="ctr"/>
                <a:r>
                  <a:rPr lang="en-US" altLang="zh-CN" sz="2000" dirty="0">
                    <a:solidFill>
                      <a:srgbClr val="000000"/>
                    </a:solidFill>
                    <a:latin typeface="Times New Roman" pitchFamily="18" charset="0"/>
                  </a:rPr>
                  <a:t>Key</a:t>
                </a:r>
                <a:endParaRPr lang="en-US" altLang="zh-CN" sz="2000" dirty="0">
                  <a:solidFill>
                    <a:srgbClr val="000000"/>
                  </a:solidFill>
                  <a:latin typeface="Tahoma" pitchFamily="34" charset="0"/>
                </a:endParaRPr>
              </a:p>
            </p:txBody>
          </p:sp>
        </p:grpSp>
        <p:grpSp>
          <p:nvGrpSpPr>
            <p:cNvPr id="42" name="组合 41"/>
            <p:cNvGrpSpPr/>
            <p:nvPr/>
          </p:nvGrpSpPr>
          <p:grpSpPr>
            <a:xfrm>
              <a:off x="5703903" y="3320687"/>
              <a:ext cx="2081241" cy="1278317"/>
              <a:chOff x="5703903" y="3063870"/>
              <a:chExt cx="2081241" cy="1278317"/>
            </a:xfrm>
          </p:grpSpPr>
          <p:sp>
            <p:nvSpPr>
              <p:cNvPr id="34" name="Rectangle 8"/>
              <p:cNvSpPr>
                <a:spLocks noChangeArrowheads="1"/>
              </p:cNvSpPr>
              <p:nvPr/>
            </p:nvSpPr>
            <p:spPr bwMode="auto">
              <a:xfrm>
                <a:off x="6178572" y="3063870"/>
                <a:ext cx="1131903" cy="582982"/>
              </a:xfrm>
              <a:prstGeom prst="rect">
                <a:avLst/>
              </a:prstGeom>
              <a:solidFill>
                <a:srgbClr val="FFC000"/>
              </a:solidFill>
              <a:ln w="19050">
                <a:solidFill>
                  <a:schemeClr val="accent1"/>
                </a:solidFill>
                <a:miter lim="800000"/>
                <a:headEnd/>
                <a:tailEnd/>
              </a:ln>
            </p:spPr>
            <p:txBody>
              <a:bodyPr lIns="18000" tIns="10800" rIns="18000" bIns="10800"/>
              <a:lstStyle/>
              <a:p>
                <a:pPr algn="ctr"/>
                <a:r>
                  <a:rPr lang="zh-CN" altLang="en-US" dirty="0">
                    <a:solidFill>
                      <a:srgbClr val="000000"/>
                    </a:solidFill>
                    <a:latin typeface="黑体" pitchFamily="49" charset="-122"/>
                    <a:ea typeface="黑体" pitchFamily="49" charset="-122"/>
                  </a:rPr>
                  <a:t>加密</a:t>
                </a:r>
                <a:endParaRPr lang="zh-CN" altLang="en-US" sz="4400" dirty="0">
                  <a:solidFill>
                    <a:srgbClr val="000000"/>
                  </a:solidFill>
                  <a:latin typeface="黑体" pitchFamily="49" charset="-122"/>
                  <a:ea typeface="黑体" pitchFamily="49" charset="-122"/>
                </a:endParaRPr>
              </a:p>
            </p:txBody>
          </p:sp>
          <p:cxnSp>
            <p:nvCxnSpPr>
              <p:cNvPr id="35" name="AutoShape 13"/>
              <p:cNvCxnSpPr>
                <a:cxnSpLocks noChangeShapeType="1"/>
              </p:cNvCxnSpPr>
              <p:nvPr/>
            </p:nvCxnSpPr>
            <p:spPr bwMode="auto">
              <a:xfrm rot="10800000">
                <a:off x="5703903" y="4340599"/>
                <a:ext cx="474670" cy="1588"/>
              </a:xfrm>
              <a:prstGeom prst="straightConnector1">
                <a:avLst/>
              </a:prstGeom>
              <a:noFill/>
              <a:ln w="38100">
                <a:solidFill>
                  <a:schemeClr val="bg1">
                    <a:lumMod val="60000"/>
                    <a:lumOff val="40000"/>
                  </a:schemeClr>
                </a:solidFill>
                <a:round/>
                <a:headEnd/>
                <a:tailEnd type="stealth" w="med" len="lg"/>
              </a:ln>
            </p:spPr>
          </p:cxnSp>
          <p:cxnSp>
            <p:nvCxnSpPr>
              <p:cNvPr id="36" name="AutoShape 14"/>
              <p:cNvCxnSpPr>
                <a:cxnSpLocks noChangeShapeType="1"/>
              </p:cNvCxnSpPr>
              <p:nvPr/>
            </p:nvCxnSpPr>
            <p:spPr bwMode="auto">
              <a:xfrm rot="10800000">
                <a:off x="7310475" y="4340599"/>
                <a:ext cx="474669" cy="612"/>
              </a:xfrm>
              <a:prstGeom prst="straightConnector1">
                <a:avLst/>
              </a:prstGeom>
              <a:noFill/>
              <a:ln w="38100">
                <a:solidFill>
                  <a:schemeClr val="bg1">
                    <a:lumMod val="60000"/>
                    <a:lumOff val="40000"/>
                  </a:schemeClr>
                </a:solidFill>
                <a:round/>
                <a:headEnd/>
                <a:tailEnd type="stealth" w="med" len="lg"/>
              </a:ln>
            </p:spPr>
          </p:cxnSp>
        </p:grpSp>
        <p:grpSp>
          <p:nvGrpSpPr>
            <p:cNvPr id="61" name="组合 60"/>
            <p:cNvGrpSpPr/>
            <p:nvPr/>
          </p:nvGrpSpPr>
          <p:grpSpPr>
            <a:xfrm>
              <a:off x="6397650" y="2406636"/>
              <a:ext cx="664210" cy="913618"/>
              <a:chOff x="6397650" y="2406636"/>
              <a:chExt cx="664210" cy="913618"/>
            </a:xfrm>
          </p:grpSpPr>
          <p:cxnSp>
            <p:nvCxnSpPr>
              <p:cNvPr id="44" name="AutoShape 16"/>
              <p:cNvCxnSpPr>
                <a:cxnSpLocks noChangeShapeType="1"/>
              </p:cNvCxnSpPr>
              <p:nvPr/>
            </p:nvCxnSpPr>
            <p:spPr bwMode="auto">
              <a:xfrm rot="5400000">
                <a:off x="6488933" y="3082126"/>
                <a:ext cx="475462" cy="794"/>
              </a:xfrm>
              <a:prstGeom prst="straightConnector1">
                <a:avLst/>
              </a:prstGeom>
              <a:noFill/>
              <a:ln w="38100">
                <a:solidFill>
                  <a:schemeClr val="bg1">
                    <a:lumMod val="60000"/>
                    <a:lumOff val="40000"/>
                  </a:schemeClr>
                </a:solidFill>
                <a:round/>
                <a:headEnd/>
                <a:tailEnd type="stealth" w="med" len="lg"/>
              </a:ln>
            </p:spPr>
          </p:cxnSp>
          <p:sp>
            <p:nvSpPr>
              <p:cNvPr id="45" name="Text Box 24"/>
              <p:cNvSpPr txBox="1">
                <a:spLocks noChangeArrowheads="1"/>
              </p:cNvSpPr>
              <p:nvPr/>
            </p:nvSpPr>
            <p:spPr bwMode="auto">
              <a:xfrm>
                <a:off x="6397650" y="2406636"/>
                <a:ext cx="664210" cy="474552"/>
              </a:xfrm>
              <a:prstGeom prst="rect">
                <a:avLst/>
              </a:prstGeom>
              <a:noFill/>
              <a:ln w="9525">
                <a:noFill/>
                <a:miter lim="800000"/>
                <a:headEnd/>
                <a:tailEnd/>
              </a:ln>
            </p:spPr>
            <p:txBody>
              <a:bodyPr/>
              <a:lstStyle/>
              <a:p>
                <a:pPr algn="ctr"/>
                <a:r>
                  <a:rPr lang="en-US" altLang="zh-CN" sz="2000" dirty="0">
                    <a:solidFill>
                      <a:srgbClr val="000000"/>
                    </a:solidFill>
                    <a:latin typeface="Times New Roman" pitchFamily="18" charset="0"/>
                  </a:rPr>
                  <a:t>Key</a:t>
                </a:r>
                <a:endParaRPr lang="en-US" altLang="zh-CN" sz="2000" dirty="0">
                  <a:solidFill>
                    <a:srgbClr val="000000"/>
                  </a:solidFill>
                  <a:latin typeface="Tahoma"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2" presetClass="entr" presetSubtype="2"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lide(from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7524" y="2060848"/>
            <a:ext cx="8563886" cy="3845450"/>
          </a:xfrm>
          <a:prstGeom prst="rect">
            <a:avLst/>
          </a:prstGeom>
        </p:spPr>
      </p:pic>
      <p:pic>
        <p:nvPicPr>
          <p:cNvPr id="4" name="图片 3"/>
          <p:cNvPicPr>
            <a:picLocks noChangeAspect="1"/>
          </p:cNvPicPr>
          <p:nvPr/>
        </p:nvPicPr>
        <p:blipFill>
          <a:blip r:embed="rId4"/>
          <a:stretch>
            <a:fillRect/>
          </a:stretch>
        </p:blipFill>
        <p:spPr>
          <a:xfrm>
            <a:off x="467544" y="1376772"/>
            <a:ext cx="8246358" cy="504056"/>
          </a:xfrm>
          <a:prstGeom prst="rect">
            <a:avLst/>
          </a:prstGeom>
        </p:spPr>
      </p:pic>
    </p:spTree>
    <p:extLst>
      <p:ext uri="{BB962C8B-B14F-4D97-AF65-F5344CB8AC3E}">
        <p14:creationId xmlns:p14="http://schemas.microsoft.com/office/powerpoint/2010/main" val="3675528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3"/>
            <a:ext cx="8507288" cy="4613949"/>
          </a:xfrm>
        </p:spPr>
        <p:txBody>
          <a:bodyPr/>
          <a:lstStyle/>
          <a:p>
            <a:pPr marL="0" lvl="1">
              <a:spcBef>
                <a:spcPts val="0"/>
              </a:spcBef>
              <a:buNone/>
            </a:pPr>
            <a:r>
              <a:rPr lang="en-US" altLang="zh-CN" dirty="0">
                <a:solidFill>
                  <a:srgbClr val="FF0000"/>
                </a:solidFill>
              </a:rPr>
              <a:t>1. </a:t>
            </a:r>
            <a:r>
              <a:rPr lang="zh-CN" altLang="en-US" dirty="0">
                <a:solidFill>
                  <a:srgbClr val="FF0000"/>
                </a:solidFill>
              </a:rPr>
              <a:t>单表替代</a:t>
            </a:r>
            <a:r>
              <a:rPr lang="zh-CN" altLang="en-US" dirty="0">
                <a:solidFill>
                  <a:schemeClr val="accent5">
                    <a:lumMod val="10000"/>
                  </a:schemeClr>
                </a:solidFill>
              </a:rPr>
              <a:t>：</a:t>
            </a:r>
            <a:r>
              <a:rPr lang="zh-CN" altLang="zh-CN" dirty="0"/>
              <a:t>明文</a:t>
            </a:r>
            <a:r>
              <a:rPr lang="zh-CN" altLang="zh-CN" dirty="0">
                <a:solidFill>
                  <a:schemeClr val="bg1">
                    <a:lumMod val="60000"/>
                    <a:lumOff val="40000"/>
                  </a:schemeClr>
                </a:solidFill>
              </a:rPr>
              <a:t>每一字符</a:t>
            </a:r>
            <a:r>
              <a:rPr lang="zh-CN" altLang="zh-CN" dirty="0"/>
              <a:t>替</a:t>
            </a:r>
            <a:r>
              <a:rPr lang="zh-CN" altLang="en-US" dirty="0"/>
              <a:t>换</a:t>
            </a:r>
            <a:r>
              <a:rPr lang="zh-CN" altLang="zh-CN" dirty="0"/>
              <a:t>成密文字符</a:t>
            </a:r>
            <a:endParaRPr lang="en-US" altLang="zh-CN" dirty="0"/>
          </a:p>
          <a:p>
            <a:pPr marL="0" lvl="1">
              <a:spcBef>
                <a:spcPts val="0"/>
              </a:spcBef>
              <a:buNone/>
            </a:pPr>
            <a:r>
              <a:rPr lang="en-US" altLang="zh-CN" dirty="0">
                <a:solidFill>
                  <a:srgbClr val="FF0000"/>
                </a:solidFill>
              </a:rPr>
              <a:t>2. </a:t>
            </a:r>
            <a:r>
              <a:rPr lang="zh-CN" altLang="en-US" dirty="0">
                <a:solidFill>
                  <a:srgbClr val="FF0000"/>
                </a:solidFill>
              </a:rPr>
              <a:t>同音</a:t>
            </a:r>
            <a:r>
              <a:rPr lang="zh-CN" altLang="zh-CN" dirty="0">
                <a:solidFill>
                  <a:srgbClr val="FF0000"/>
                </a:solidFill>
              </a:rPr>
              <a:t>替代</a:t>
            </a:r>
            <a:r>
              <a:rPr lang="zh-CN" altLang="en-US" dirty="0"/>
              <a:t>：明文</a:t>
            </a:r>
            <a:r>
              <a:rPr lang="zh-CN" altLang="zh-CN" dirty="0">
                <a:solidFill>
                  <a:schemeClr val="bg1">
                    <a:lumMod val="60000"/>
                    <a:lumOff val="40000"/>
                  </a:schemeClr>
                </a:solidFill>
              </a:rPr>
              <a:t>每一</a:t>
            </a:r>
            <a:r>
              <a:rPr lang="zh-CN" altLang="en-US" dirty="0">
                <a:solidFill>
                  <a:schemeClr val="bg1">
                    <a:lumMod val="60000"/>
                    <a:lumOff val="40000"/>
                  </a:schemeClr>
                </a:solidFill>
              </a:rPr>
              <a:t>字符</a:t>
            </a:r>
            <a:r>
              <a:rPr lang="zh-CN" altLang="en-US" dirty="0"/>
              <a:t>替换成密文字符，但密文字符可以是所选集合中的任何一个字符</a:t>
            </a:r>
            <a:endParaRPr lang="en-US" altLang="zh-CN" dirty="0"/>
          </a:p>
          <a:p>
            <a:pPr marL="0" lvl="1">
              <a:spcBef>
                <a:spcPts val="0"/>
              </a:spcBef>
              <a:buNone/>
            </a:pPr>
            <a:r>
              <a:rPr lang="en-US" altLang="zh-CN" dirty="0">
                <a:solidFill>
                  <a:srgbClr val="FF0000"/>
                </a:solidFill>
              </a:rPr>
              <a:t>3. </a:t>
            </a:r>
            <a:r>
              <a:rPr lang="zh-CN" altLang="zh-CN" dirty="0">
                <a:solidFill>
                  <a:srgbClr val="FF0000"/>
                </a:solidFill>
              </a:rPr>
              <a:t>多元替代</a:t>
            </a:r>
            <a:r>
              <a:rPr lang="zh-CN" altLang="en-US" dirty="0"/>
              <a:t>：明文</a:t>
            </a:r>
            <a:r>
              <a:rPr lang="zh-CN" altLang="zh-CN" dirty="0">
                <a:solidFill>
                  <a:schemeClr val="bg1">
                    <a:lumMod val="60000"/>
                    <a:lumOff val="40000"/>
                  </a:schemeClr>
                </a:solidFill>
              </a:rPr>
              <a:t>字符</a:t>
            </a:r>
            <a:r>
              <a:rPr lang="zh-CN" altLang="en-US" dirty="0">
                <a:solidFill>
                  <a:schemeClr val="bg1">
                    <a:lumMod val="60000"/>
                    <a:lumOff val="40000"/>
                  </a:schemeClr>
                </a:solidFill>
              </a:rPr>
              <a:t>组</a:t>
            </a:r>
            <a:r>
              <a:rPr lang="zh-CN" altLang="en-US" dirty="0"/>
              <a:t>替换</a:t>
            </a:r>
            <a:r>
              <a:rPr lang="zh-CN" altLang="zh-CN" dirty="0"/>
              <a:t>成</a:t>
            </a:r>
            <a:r>
              <a:rPr lang="zh-CN" altLang="en-US" dirty="0"/>
              <a:t>密文</a:t>
            </a:r>
            <a:r>
              <a:rPr lang="zh-CN" altLang="zh-CN" dirty="0"/>
              <a:t>字符</a:t>
            </a:r>
            <a:r>
              <a:rPr lang="zh-CN" altLang="en-US" dirty="0"/>
              <a:t>组</a:t>
            </a:r>
            <a:endParaRPr lang="en-US" altLang="zh-CN" dirty="0"/>
          </a:p>
          <a:p>
            <a:pPr marL="0" lvl="1">
              <a:spcBef>
                <a:spcPts val="0"/>
              </a:spcBef>
              <a:buNone/>
            </a:pPr>
            <a:r>
              <a:rPr lang="en-US" altLang="zh-CN" dirty="0">
                <a:solidFill>
                  <a:srgbClr val="FF0000"/>
                </a:solidFill>
              </a:rPr>
              <a:t>4. </a:t>
            </a:r>
            <a:r>
              <a:rPr lang="zh-CN" altLang="zh-CN" dirty="0">
                <a:solidFill>
                  <a:srgbClr val="FF0000"/>
                </a:solidFill>
              </a:rPr>
              <a:t>多表替代</a:t>
            </a:r>
            <a:r>
              <a:rPr lang="zh-CN" altLang="en-US" dirty="0"/>
              <a:t>：将明文划分为与密钥长度相同的明文</a:t>
            </a:r>
            <a:r>
              <a:rPr lang="zh-CN" altLang="zh-CN" dirty="0">
                <a:solidFill>
                  <a:schemeClr val="bg1">
                    <a:lumMod val="60000"/>
                    <a:lumOff val="40000"/>
                  </a:schemeClr>
                </a:solidFill>
              </a:rPr>
              <a:t>字符</a:t>
            </a:r>
            <a:r>
              <a:rPr lang="zh-CN" altLang="en-US" dirty="0">
                <a:solidFill>
                  <a:schemeClr val="bg1">
                    <a:lumMod val="60000"/>
                    <a:lumOff val="40000"/>
                  </a:schemeClr>
                </a:solidFill>
              </a:rPr>
              <a:t>组</a:t>
            </a:r>
            <a:r>
              <a:rPr lang="zh-CN" altLang="en-US" dirty="0"/>
              <a:t>，每个密钥字符加密一个明文字符。密钥字符用完后，再循环使用。</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endParaRPr lang="en-US" altLang="zh-CN" sz="3200" dirty="0">
              <a:solidFill>
                <a:srgbClr val="FF0000"/>
              </a:solidFill>
            </a:endParaRPr>
          </a:p>
          <a:p>
            <a:pPr marL="906463" lvl="1" indent="-457200">
              <a:buFont typeface="Wingdings" panose="05000000000000000000" pitchFamily="2" charset="2"/>
              <a:buChar char="u"/>
            </a:pPr>
            <a:r>
              <a:rPr lang="zh-CN" altLang="en-US" dirty="0"/>
              <a:t>移位密码</a:t>
            </a:r>
            <a:endParaRPr lang="en-US" altLang="zh-CN" dirty="0"/>
          </a:p>
          <a:p>
            <a:pPr marL="906463" lvl="1" indent="-457200">
              <a:buFont typeface="Wingdings" panose="05000000000000000000" pitchFamily="2" charset="2"/>
              <a:buChar char="u"/>
            </a:pPr>
            <a:r>
              <a:rPr lang="zh-CN" altLang="en-US" dirty="0"/>
              <a:t>仿射密码</a:t>
            </a:r>
            <a:endParaRPr lang="en-US" altLang="zh-CN" dirty="0"/>
          </a:p>
          <a:p>
            <a:pPr marL="906463" lvl="1" indent="-457200">
              <a:buFont typeface="Wingdings" panose="05000000000000000000" pitchFamily="2" charset="2"/>
              <a:buChar char="u"/>
            </a:pPr>
            <a:r>
              <a:rPr lang="en-US" altLang="zh-CN" dirty="0"/>
              <a:t>26</a:t>
            </a:r>
            <a:r>
              <a:rPr lang="zh-CN" altLang="en-US" dirty="0"/>
              <a:t>字母任意替代密码</a:t>
            </a:r>
          </a:p>
          <a:p>
            <a:pPr marL="906463" lvl="1" indent="-457200">
              <a:buFont typeface="Wingdings" panose="05000000000000000000" pitchFamily="2" charset="2"/>
              <a:buChar char="u"/>
            </a:pPr>
            <a:r>
              <a:rPr lang="zh-CN" altLang="en-US" dirty="0"/>
              <a:t>密钥短语密码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9694"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sz="3200" dirty="0"/>
          </a:p>
          <a:p>
            <a:pPr marL="450000" lvl="1" indent="0">
              <a:lnSpc>
                <a:spcPct val="100000"/>
              </a:lnSpc>
              <a:buNone/>
            </a:pPr>
            <a:r>
              <a:rPr lang="zh-CN" altLang="en-US" dirty="0"/>
              <a:t>例</a:t>
            </a:r>
            <a:r>
              <a:rPr lang="en-US" altLang="zh-CN" dirty="0"/>
              <a:t>1</a:t>
            </a:r>
            <a:r>
              <a:rPr lang="zh-CN" altLang="en-US" dirty="0"/>
              <a:t>：</a:t>
            </a:r>
            <a:r>
              <a:rPr lang="zh-CN" altLang="en-US" sz="2800" dirty="0"/>
              <a:t>密文 </a:t>
            </a:r>
            <a:r>
              <a:rPr lang="zh-CN" altLang="zh-CN" sz="2800" dirty="0"/>
              <a:t>PHHW</a:t>
            </a:r>
            <a:r>
              <a:rPr lang="zh-CN" altLang="zh-CN" sz="2800" dirty="0">
                <a:solidFill>
                  <a:schemeClr val="accent5">
                    <a:lumMod val="50000"/>
                  </a:schemeClr>
                </a:solidFill>
              </a:rPr>
              <a:t>PH</a:t>
            </a:r>
            <a:r>
              <a:rPr lang="zh-CN" altLang="zh-CN" sz="2800" dirty="0"/>
              <a:t>DIWH</a:t>
            </a:r>
            <a:r>
              <a:rPr lang="en-US" altLang="zh-CN" sz="2800" dirty="0"/>
              <a:t>U</a:t>
            </a:r>
            <a:r>
              <a:rPr lang="zh-CN" altLang="zh-CN" sz="2800" dirty="0">
                <a:solidFill>
                  <a:schemeClr val="accent5">
                    <a:lumMod val="50000"/>
                  </a:schemeClr>
                </a:solidFill>
              </a:rPr>
              <a:t>WKH</a:t>
            </a:r>
            <a:r>
              <a:rPr lang="zh-CN" altLang="zh-CN" sz="2800" dirty="0"/>
              <a:t>SDUWB</a:t>
            </a:r>
            <a:endParaRPr lang="en-US" altLang="zh-CN" sz="2800" dirty="0"/>
          </a:p>
          <a:p>
            <a:pPr lvl="3" indent="-1325563">
              <a:lnSpc>
                <a:spcPct val="100000"/>
              </a:lnSpc>
              <a:buNone/>
            </a:pPr>
            <a:r>
              <a:rPr lang="en-US" altLang="zh-CN" sz="2800" dirty="0"/>
              <a:t>            </a:t>
            </a:r>
            <a:r>
              <a:rPr lang="zh-CN" altLang="zh-CN" sz="2800" dirty="0"/>
              <a:t>明文</a:t>
            </a:r>
            <a:r>
              <a:rPr lang="en-US" altLang="zh-CN" sz="2800" dirty="0"/>
              <a:t> </a:t>
            </a:r>
            <a:r>
              <a:rPr lang="zh-CN" altLang="zh-CN" sz="2800" dirty="0"/>
              <a:t>m</a:t>
            </a:r>
            <a:r>
              <a:rPr lang="en-US" altLang="zh-CN" sz="2800" dirty="0"/>
              <a:t> </a:t>
            </a:r>
            <a:r>
              <a:rPr lang="zh-CN" altLang="zh-CN" sz="2800" dirty="0"/>
              <a:t>e</a:t>
            </a:r>
            <a:r>
              <a:rPr lang="en-US" altLang="zh-CN" sz="2800" dirty="0"/>
              <a:t> </a:t>
            </a:r>
            <a:r>
              <a:rPr lang="zh-CN" altLang="zh-CN" sz="2800" dirty="0"/>
              <a:t>e</a:t>
            </a:r>
            <a:r>
              <a:rPr lang="en-US" altLang="zh-CN" sz="2800" dirty="0"/>
              <a:t> </a:t>
            </a:r>
            <a:r>
              <a:rPr lang="zh-CN" altLang="zh-CN" sz="2800" dirty="0"/>
              <a:t>t</a:t>
            </a:r>
            <a:r>
              <a:rPr lang="en-US" altLang="zh-CN" sz="2800" dirty="0"/>
              <a:t> </a:t>
            </a:r>
            <a:r>
              <a:rPr lang="zh-CN" altLang="zh-CN" sz="2800" dirty="0">
                <a:solidFill>
                  <a:schemeClr val="accent5">
                    <a:lumMod val="50000"/>
                  </a:schemeClr>
                </a:solidFill>
              </a:rPr>
              <a:t>m</a:t>
            </a:r>
            <a:r>
              <a:rPr lang="en-US" altLang="zh-CN" sz="2800" dirty="0">
                <a:solidFill>
                  <a:schemeClr val="accent5">
                    <a:lumMod val="50000"/>
                  </a:schemeClr>
                </a:solidFill>
              </a:rPr>
              <a:t> </a:t>
            </a:r>
            <a:r>
              <a:rPr lang="zh-CN" altLang="zh-CN" sz="2800" dirty="0">
                <a:solidFill>
                  <a:schemeClr val="accent5">
                    <a:lumMod val="50000"/>
                  </a:schemeClr>
                </a:solidFill>
              </a:rPr>
              <a:t>e</a:t>
            </a:r>
            <a:r>
              <a:rPr lang="en-US" altLang="zh-CN" sz="2800" dirty="0">
                <a:solidFill>
                  <a:schemeClr val="accent5">
                    <a:lumMod val="50000"/>
                  </a:schemeClr>
                </a:solidFill>
              </a:rPr>
              <a:t> </a:t>
            </a:r>
            <a:r>
              <a:rPr lang="zh-CN" altLang="zh-CN" sz="2800" dirty="0"/>
              <a:t>a</a:t>
            </a:r>
            <a:r>
              <a:rPr lang="en-US" altLang="zh-CN" sz="2800" dirty="0"/>
              <a:t> </a:t>
            </a:r>
            <a:r>
              <a:rPr lang="zh-CN" altLang="zh-CN" sz="2800" dirty="0"/>
              <a:t>f</a:t>
            </a:r>
            <a:r>
              <a:rPr lang="en-US" altLang="zh-CN" sz="2800" dirty="0"/>
              <a:t> </a:t>
            </a:r>
            <a:r>
              <a:rPr lang="zh-CN" altLang="zh-CN" sz="2800" dirty="0"/>
              <a:t>t</a:t>
            </a:r>
            <a:r>
              <a:rPr lang="en-US" altLang="zh-CN" sz="2800" dirty="0"/>
              <a:t> </a:t>
            </a:r>
            <a:r>
              <a:rPr lang="zh-CN" altLang="zh-CN" sz="2800" dirty="0"/>
              <a:t>e</a:t>
            </a:r>
            <a:r>
              <a:rPr lang="en-US" altLang="zh-CN" sz="2800" dirty="0"/>
              <a:t> </a:t>
            </a:r>
            <a:r>
              <a:rPr lang="zh-CN" altLang="zh-CN" sz="2800" dirty="0"/>
              <a:t>r</a:t>
            </a:r>
            <a:r>
              <a:rPr lang="en-US" altLang="zh-CN" sz="2800" dirty="0"/>
              <a:t> </a:t>
            </a:r>
            <a:r>
              <a:rPr lang="zh-CN" altLang="zh-CN" sz="2800" dirty="0">
                <a:solidFill>
                  <a:schemeClr val="accent5">
                    <a:lumMod val="50000"/>
                  </a:schemeClr>
                </a:solidFill>
              </a:rPr>
              <a:t>t</a:t>
            </a:r>
            <a:r>
              <a:rPr lang="en-US" altLang="zh-CN" sz="2800" dirty="0">
                <a:solidFill>
                  <a:schemeClr val="accent5">
                    <a:lumMod val="50000"/>
                  </a:schemeClr>
                </a:solidFill>
              </a:rPr>
              <a:t> </a:t>
            </a:r>
            <a:r>
              <a:rPr lang="zh-CN" altLang="zh-CN" sz="2800" dirty="0">
                <a:solidFill>
                  <a:schemeClr val="accent5">
                    <a:lumMod val="50000"/>
                  </a:schemeClr>
                </a:solidFill>
              </a:rPr>
              <a:t>h</a:t>
            </a:r>
            <a:r>
              <a:rPr lang="en-US" altLang="zh-CN" sz="2800" dirty="0">
                <a:solidFill>
                  <a:schemeClr val="accent5">
                    <a:lumMod val="50000"/>
                  </a:schemeClr>
                </a:solidFill>
              </a:rPr>
              <a:t> </a:t>
            </a:r>
            <a:r>
              <a:rPr lang="zh-CN" altLang="zh-CN" sz="2800" dirty="0">
                <a:solidFill>
                  <a:schemeClr val="accent5">
                    <a:lumMod val="50000"/>
                  </a:schemeClr>
                </a:solidFill>
              </a:rPr>
              <a:t>e</a:t>
            </a:r>
            <a:r>
              <a:rPr lang="en-US" altLang="zh-CN" sz="2800" dirty="0">
                <a:solidFill>
                  <a:schemeClr val="accent5">
                    <a:lumMod val="50000"/>
                  </a:schemeClr>
                </a:solidFill>
              </a:rPr>
              <a:t> </a:t>
            </a:r>
            <a:r>
              <a:rPr lang="zh-CN" altLang="zh-CN" sz="2800" dirty="0"/>
              <a:t>p</a:t>
            </a:r>
            <a:r>
              <a:rPr lang="en-US" altLang="zh-CN" sz="2800" dirty="0"/>
              <a:t> </a:t>
            </a:r>
            <a:r>
              <a:rPr lang="zh-CN" altLang="zh-CN" sz="2800" dirty="0"/>
              <a:t>a</a:t>
            </a:r>
            <a:r>
              <a:rPr lang="en-US" altLang="zh-CN" sz="2800" dirty="0"/>
              <a:t> </a:t>
            </a:r>
            <a:r>
              <a:rPr lang="zh-CN" altLang="zh-CN" sz="2800" dirty="0"/>
              <a:t>r</a:t>
            </a:r>
            <a:r>
              <a:rPr lang="en-US" altLang="zh-CN" sz="2800" dirty="0"/>
              <a:t> </a:t>
            </a:r>
            <a:r>
              <a:rPr lang="zh-CN" altLang="zh-CN" sz="2800" dirty="0"/>
              <a:t>t</a:t>
            </a:r>
            <a:r>
              <a:rPr lang="en-US" altLang="zh-CN" sz="2800" dirty="0"/>
              <a:t> </a:t>
            </a:r>
            <a:r>
              <a:rPr lang="zh-CN" altLang="zh-CN" sz="2800" dirty="0"/>
              <a:t>y</a:t>
            </a:r>
            <a:endParaRPr lang="en-US" altLang="zh-CN" sz="2800" dirty="0"/>
          </a:p>
          <a:p>
            <a:pPr lvl="3" indent="-1325563">
              <a:lnSpc>
                <a:spcPct val="100000"/>
              </a:lnSpc>
              <a:buNone/>
            </a:pPr>
            <a:endParaRPr lang="en-US" altLang="zh-CN" sz="3200" dirty="0"/>
          </a:p>
          <a:p>
            <a:pPr lvl="3" indent="-1325563">
              <a:lnSpc>
                <a:spcPct val="100000"/>
              </a:lnSpc>
              <a:buNone/>
            </a:pPr>
            <a:r>
              <a:rPr lang="en-US" altLang="zh-CN" sz="4000" dirty="0">
                <a:solidFill>
                  <a:srgbClr val="FF0000"/>
                </a:solidFill>
              </a:rPr>
              <a:t>                           </a:t>
            </a:r>
            <a:r>
              <a:rPr lang="en-US" altLang="zh-CN" sz="4400" dirty="0">
                <a:solidFill>
                  <a:srgbClr val="FF0000"/>
                </a:solidFill>
              </a:rPr>
              <a:t>?</a:t>
            </a:r>
            <a:endParaRPr lang="zh-CN" altLang="en-US" sz="4000" dirty="0">
              <a:solidFill>
                <a:srgbClr val="FF0000"/>
              </a:solidFill>
            </a:endParaRPr>
          </a:p>
        </p:txBody>
      </p:sp>
      <p:graphicFrame>
        <p:nvGraphicFramePr>
          <p:cNvPr id="4" name="Group 81"/>
          <p:cNvGraphicFramePr>
            <a:graphicFrameLocks noGrp="1"/>
          </p:cNvGraphicFramePr>
          <p:nvPr>
            <p:extLst>
              <p:ext uri="{D42A27DB-BD31-4B8C-83A1-F6EECF244321}">
                <p14:modId xmlns:p14="http://schemas.microsoft.com/office/powerpoint/2010/main" val="1480058182"/>
              </p:ext>
            </p:extLst>
          </p:nvPr>
        </p:nvGraphicFramePr>
        <p:xfrm>
          <a:off x="359532" y="3804716"/>
          <a:ext cx="8458200" cy="2244726"/>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gridCol w="652462">
                  <a:extLst>
                    <a:ext uri="{9D8B030D-6E8A-4147-A177-3AD203B41FA5}">
                      <a16:colId xmlns:a16="http://schemas.microsoft.com/office/drawing/2014/main" val="20012"/>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273048046"/>
              </p:ext>
            </p:extLst>
          </p:nvPr>
        </p:nvGraphicFramePr>
        <p:xfrm>
          <a:off x="362272" y="4360452"/>
          <a:ext cx="8458200" cy="560388"/>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gridCol w="652462">
                  <a:extLst>
                    <a:ext uri="{9D8B030D-6E8A-4147-A177-3AD203B41FA5}">
                      <a16:colId xmlns:a16="http://schemas.microsoft.com/office/drawing/2014/main" val="20012"/>
                    </a:ext>
                  </a:extLst>
                </a:gridCol>
              </a:tblGrid>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520905234"/>
              </p:ext>
            </p:extLst>
          </p:nvPr>
        </p:nvGraphicFramePr>
        <p:xfrm>
          <a:off x="359532" y="5496904"/>
          <a:ext cx="8458200" cy="560388"/>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gridCol w="652462">
                  <a:extLst>
                    <a:ext uri="{9D8B030D-6E8A-4147-A177-3AD203B41FA5}">
                      <a16:colId xmlns:a16="http://schemas.microsoft.com/office/drawing/2014/main" val="20012"/>
                    </a:ext>
                  </a:extLst>
                </a:gridCol>
              </a:tblGrid>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69841355"/>
              </p:ext>
            </p:extLst>
          </p:nvPr>
        </p:nvGraphicFramePr>
        <p:xfrm>
          <a:off x="359532" y="5496904"/>
          <a:ext cx="1951037" cy="560388"/>
        </p:xfrm>
        <a:graphic>
          <a:graphicData uri="http://schemas.openxmlformats.org/drawingml/2006/table">
            <a:tbl>
              <a:tblPr/>
              <a:tblGrid>
                <a:gridCol w="62230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52462">
                  <a:extLst>
                    <a:ext uri="{9D8B030D-6E8A-4147-A177-3AD203B41FA5}">
                      <a16:colId xmlns:a16="http://schemas.microsoft.com/office/drawing/2014/main" val="20002"/>
                    </a:ext>
                  </a:extLst>
                </a:gridCol>
              </a:tblGrid>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33308106"/>
              </p:ext>
            </p:extLst>
          </p:nvPr>
        </p:nvGraphicFramePr>
        <p:xfrm>
          <a:off x="6869435" y="5496904"/>
          <a:ext cx="1951037" cy="560388"/>
        </p:xfrm>
        <a:graphic>
          <a:graphicData uri="http://schemas.openxmlformats.org/drawingml/2006/table">
            <a:tbl>
              <a:tblPr/>
              <a:tblGrid>
                <a:gridCol w="62230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52462">
                  <a:extLst>
                    <a:ext uri="{9D8B030D-6E8A-4147-A177-3AD203B41FA5}">
                      <a16:colId xmlns:a16="http://schemas.microsoft.com/office/drawing/2014/main" val="20002"/>
                    </a:ext>
                  </a:extLst>
                </a:gridCol>
              </a:tblGrid>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4" name="Group 81"/>
          <p:cNvGraphicFramePr>
            <a:graphicFrameLocks noGrp="1"/>
          </p:cNvGraphicFramePr>
          <p:nvPr>
            <p:extLst>
              <p:ext uri="{D42A27DB-BD31-4B8C-83A1-F6EECF244321}">
                <p14:modId xmlns:p14="http://schemas.microsoft.com/office/powerpoint/2010/main" val="2821570122"/>
              </p:ext>
            </p:extLst>
          </p:nvPr>
        </p:nvGraphicFramePr>
        <p:xfrm>
          <a:off x="359532" y="3804716"/>
          <a:ext cx="8458200" cy="2244726"/>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gridCol w="652462">
                  <a:extLst>
                    <a:ext uri="{9D8B030D-6E8A-4147-A177-3AD203B41FA5}">
                      <a16:colId xmlns:a16="http://schemas.microsoft.com/office/drawing/2014/main" val="20012"/>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5.55556E-7 0.0044 L -0.21476 0.00348 " pathEditMode="relative" rAng="0" ptsTypes="AA">
                                      <p:cBhvr>
                                        <p:cTn id="34" dur="2000" fill="hold"/>
                                        <p:tgtEl>
                                          <p:spTgt spid="9"/>
                                        </p:tgtEl>
                                        <p:attrNameLst>
                                          <p:attrName>ppt_x</p:attrName>
                                          <p:attrName>ppt_y</p:attrName>
                                        </p:attrNameLst>
                                      </p:cBhvr>
                                      <p:rCtr x="-107" y="0"/>
                                    </p:animMotion>
                                  </p:childTnLst>
                                </p:cTn>
                              </p:par>
                              <p:par>
                                <p:cTn id="35" presetID="35" presetClass="path" presetSubtype="0" accel="50000" decel="50000" fill="hold" nodeType="withEffect">
                                  <p:stCondLst>
                                    <p:cond delay="0"/>
                                  </p:stCondLst>
                                  <p:childTnLst>
                                    <p:animMotion origin="layout" path="M -2.22222E-6 4.81481E-6 L -0.21441 0.00138 " pathEditMode="relative" rAng="0" ptsTypes="AA">
                                      <p:cBhvr>
                                        <p:cTn id="36" dur="2000" fill="hold"/>
                                        <p:tgtEl>
                                          <p:spTgt spid="10"/>
                                        </p:tgtEl>
                                        <p:attrNameLst>
                                          <p:attrName>ppt_x</p:attrName>
                                          <p:attrName>ppt_y</p:attrName>
                                        </p:attrNameLst>
                                      </p:cBhvr>
                                      <p:rCtr x="-107" y="1"/>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56" presetClass="path" presetSubtype="0" accel="50000" decel="50000" fill="hold" nodeType="withEffect">
                                  <p:stCondLst>
                                    <p:cond delay="0"/>
                                  </p:stCondLst>
                                  <p:childTnLst>
                                    <p:animMotion origin="layout" path="M -0.15382 0.00648 L 0.71233 -0.16158 " pathEditMode="relative" rAng="0" ptsTypes="AA">
                                      <p:cBhvr>
                                        <p:cTn id="42" dur="2000" fill="hold"/>
                                        <p:tgtEl>
                                          <p:spTgt spid="11"/>
                                        </p:tgtEl>
                                        <p:attrNameLst>
                                          <p:attrName>ppt_x</p:attrName>
                                          <p:attrName>ppt_y</p:attrName>
                                        </p:attrNameLst>
                                      </p:cBhvr>
                                      <p:rCtr x="433" y="-8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49" presetClass="path" presetSubtype="0" accel="50000" decel="50000" fill="hold" nodeType="withEffect">
                                  <p:stCondLst>
                                    <p:cond delay="0"/>
                                  </p:stCondLst>
                                  <p:childTnLst>
                                    <p:animMotion origin="layout" path="M -0.86233 -0.17338 L 3.61111E-6 -4.07407E-6 " pathEditMode="relative" rAng="0" ptsTypes="AA">
                                      <p:cBhvr>
                                        <p:cTn id="48" dur="2000" fill="hold"/>
                                        <p:tgtEl>
                                          <p:spTgt spid="12"/>
                                        </p:tgtEl>
                                        <p:attrNameLst>
                                          <p:attrName>ppt_x</p:attrName>
                                          <p:attrName>ppt_y</p:attrName>
                                        </p:attrNameLst>
                                      </p:cBhvr>
                                      <p:rCtr x="431" y="87"/>
                                    </p:animMotion>
                                  </p:childTnLst>
                                </p:cTn>
                              </p:par>
                            </p:childTnLst>
                          </p:cTn>
                        </p:par>
                        <p:par>
                          <p:cTn id="49" fill="hold">
                            <p:stCondLst>
                              <p:cond delay="2000"/>
                            </p:stCondLst>
                            <p:childTnLst>
                              <p:par>
                                <p:cTn id="50" presetID="1" presetClass="exit" presetSubtype="0" fill="hold" nodeType="after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dirty="0"/>
          </a:p>
          <a:p>
            <a:pPr lvl="1">
              <a:lnSpc>
                <a:spcPct val="100000"/>
              </a:lnSpc>
            </a:pPr>
            <a:r>
              <a:rPr lang="zh-CN" altLang="en-US" dirty="0"/>
              <a:t>定义</a:t>
            </a:r>
            <a:endParaRPr lang="en-US" altLang="zh-CN" dirty="0"/>
          </a:p>
          <a:p>
            <a:pPr lvl="1">
              <a:buFont typeface="Wingdings" pitchFamily="2" charset="2"/>
              <a:buChar char="Ø"/>
            </a:pPr>
            <a:r>
              <a:rPr lang="zh-CN" altLang="en-US" dirty="0"/>
              <a:t>明文空间</a:t>
            </a:r>
            <a:r>
              <a:rPr lang="en-US" altLang="zh-CN" dirty="0"/>
              <a:t>M </a:t>
            </a:r>
            <a:r>
              <a:rPr lang="zh-CN" altLang="en-US" dirty="0"/>
              <a:t>、密文空间</a:t>
            </a:r>
            <a:r>
              <a:rPr lang="zh-CN" altLang="zh-CN" dirty="0"/>
              <a:t>C</a:t>
            </a:r>
            <a:r>
              <a:rPr lang="en-US" altLang="zh-CN" dirty="0"/>
              <a:t> </a:t>
            </a:r>
            <a:r>
              <a:rPr lang="zh-CN" altLang="en-US" dirty="0"/>
              <a:t>：</a:t>
            </a:r>
            <a:r>
              <a:rPr lang="zh-CN" altLang="zh-CN" dirty="0"/>
              <a:t>{</a:t>
            </a:r>
            <a:r>
              <a:rPr lang="en-US" altLang="zh-CN" dirty="0"/>
              <a:t>“A”</a:t>
            </a:r>
            <a:r>
              <a:rPr lang="zh-CN" altLang="zh-CN" dirty="0"/>
              <a:t>,</a:t>
            </a:r>
            <a:r>
              <a:rPr lang="en-US" altLang="zh-CN" dirty="0"/>
              <a:t> “B”</a:t>
            </a:r>
            <a:r>
              <a:rPr lang="zh-CN" altLang="zh-CN" dirty="0"/>
              <a:t>,</a:t>
            </a:r>
            <a:r>
              <a:rPr lang="en-US" altLang="zh-CN" dirty="0"/>
              <a:t> </a:t>
            </a:r>
            <a:r>
              <a:rPr lang="zh-CN" altLang="zh-CN" dirty="0"/>
              <a:t>...</a:t>
            </a:r>
            <a:r>
              <a:rPr lang="en-US" altLang="zh-CN" dirty="0"/>
              <a:t>, “Z”</a:t>
            </a:r>
            <a:r>
              <a:rPr lang="zh-CN" altLang="zh-CN" dirty="0"/>
              <a:t>}</a:t>
            </a:r>
            <a:endParaRPr lang="en-US" altLang="zh-CN" dirty="0"/>
          </a:p>
          <a:p>
            <a:pPr lvl="1">
              <a:buFont typeface="Wingdings" pitchFamily="2" charset="2"/>
              <a:buChar char="Ø"/>
            </a:pPr>
            <a:r>
              <a:rPr lang="zh-CN" altLang="en-US" dirty="0"/>
              <a:t>密钥空间</a:t>
            </a:r>
            <a:r>
              <a:rPr lang="zh-CN" altLang="zh-CN" dirty="0"/>
              <a:t>K</a:t>
            </a:r>
            <a:r>
              <a:rPr lang="zh-CN" altLang="en-US" dirty="0"/>
              <a:t>：</a:t>
            </a:r>
            <a:r>
              <a:rPr lang="zh-CN" altLang="zh-CN" dirty="0"/>
              <a:t>{</a:t>
            </a:r>
            <a:r>
              <a:rPr lang="en-US" altLang="zh-CN" dirty="0"/>
              <a:t>“B”</a:t>
            </a:r>
            <a:r>
              <a:rPr lang="zh-CN" altLang="zh-CN" dirty="0"/>
              <a:t>,</a:t>
            </a:r>
            <a:r>
              <a:rPr lang="en-US" altLang="zh-CN" dirty="0"/>
              <a:t> “C”</a:t>
            </a:r>
            <a:r>
              <a:rPr lang="zh-CN" altLang="zh-CN" dirty="0"/>
              <a:t>,</a:t>
            </a:r>
            <a:r>
              <a:rPr lang="en-US" altLang="zh-CN" dirty="0"/>
              <a:t> </a:t>
            </a:r>
            <a:r>
              <a:rPr lang="zh-CN" altLang="zh-CN" dirty="0"/>
              <a:t>...</a:t>
            </a:r>
            <a:r>
              <a:rPr lang="en-US" altLang="zh-CN" dirty="0"/>
              <a:t>, “Z”</a:t>
            </a:r>
            <a:r>
              <a:rPr lang="zh-CN" altLang="zh-CN" dirty="0"/>
              <a:t>}</a:t>
            </a:r>
            <a:endParaRPr lang="en-US" altLang="zh-CN" dirty="0"/>
          </a:p>
          <a:p>
            <a:pPr lvl="1">
              <a:buFont typeface="Wingdings" pitchFamily="2" charset="2"/>
              <a:buChar char="Ø"/>
            </a:pPr>
            <a:r>
              <a:rPr lang="en-US" altLang="zh-CN" dirty="0"/>
              <a:t>M </a:t>
            </a:r>
            <a:r>
              <a:rPr lang="zh-CN" altLang="zh-CN" dirty="0"/>
              <a:t>=</a:t>
            </a:r>
            <a:r>
              <a:rPr lang="en-US" altLang="zh-CN" dirty="0"/>
              <a:t> </a:t>
            </a:r>
            <a:r>
              <a:rPr lang="zh-CN" altLang="zh-CN" dirty="0"/>
              <a:t>C</a:t>
            </a:r>
            <a:r>
              <a:rPr lang="en-US" altLang="zh-CN" dirty="0"/>
              <a:t> </a:t>
            </a:r>
            <a:r>
              <a:rPr lang="zh-CN" altLang="zh-CN" dirty="0"/>
              <a:t>=</a:t>
            </a:r>
            <a:r>
              <a:rPr lang="en-US" altLang="zh-CN" dirty="0"/>
              <a:t> </a:t>
            </a:r>
            <a:r>
              <a:rPr lang="zh-CN" altLang="zh-CN" dirty="0"/>
              <a:t>{</a:t>
            </a:r>
            <a:r>
              <a:rPr lang="en-US" altLang="zh-CN" dirty="0"/>
              <a:t>0, </a:t>
            </a:r>
            <a:r>
              <a:rPr lang="zh-CN" altLang="zh-CN" dirty="0"/>
              <a:t>1,</a:t>
            </a:r>
            <a:r>
              <a:rPr lang="en-US" altLang="zh-CN" dirty="0"/>
              <a:t> </a:t>
            </a:r>
            <a:r>
              <a:rPr lang="zh-CN" altLang="zh-CN" dirty="0"/>
              <a:t>...</a:t>
            </a:r>
            <a:r>
              <a:rPr lang="en-US" altLang="zh-CN" dirty="0"/>
              <a:t>, </a:t>
            </a:r>
            <a:r>
              <a:rPr lang="zh-CN" altLang="zh-CN" dirty="0"/>
              <a:t>25} </a:t>
            </a:r>
            <a:r>
              <a:rPr lang="zh-CN" altLang="en-US" dirty="0"/>
              <a:t>，</a:t>
            </a:r>
            <a:r>
              <a:rPr lang="en-US" altLang="zh-CN" dirty="0"/>
              <a:t>K = </a:t>
            </a:r>
            <a:r>
              <a:rPr lang="zh-CN" altLang="zh-CN" dirty="0"/>
              <a:t>{1,</a:t>
            </a:r>
            <a:r>
              <a:rPr lang="en-US" altLang="zh-CN" dirty="0"/>
              <a:t> </a:t>
            </a:r>
            <a:r>
              <a:rPr lang="zh-CN" altLang="zh-CN" dirty="0"/>
              <a:t>...</a:t>
            </a:r>
            <a:r>
              <a:rPr lang="en-US" altLang="zh-CN" dirty="0"/>
              <a:t>, </a:t>
            </a:r>
            <a:r>
              <a:rPr lang="zh-CN" altLang="zh-CN" dirty="0"/>
              <a:t>25}</a:t>
            </a:r>
            <a:endParaRPr lang="zh-CN" altLang="en-US" dirty="0"/>
          </a:p>
        </p:txBody>
      </p:sp>
      <p:graphicFrame>
        <p:nvGraphicFramePr>
          <p:cNvPr id="5" name="Group 808"/>
          <p:cNvGraphicFramePr>
            <a:graphicFrameLocks/>
          </p:cNvGraphicFramePr>
          <p:nvPr>
            <p:extLst>
              <p:ext uri="{D42A27DB-BD31-4B8C-83A1-F6EECF244321}">
                <p14:modId xmlns:p14="http://schemas.microsoft.com/office/powerpoint/2010/main" val="288093214"/>
              </p:ext>
            </p:extLst>
          </p:nvPr>
        </p:nvGraphicFramePr>
        <p:xfrm>
          <a:off x="683568" y="4175724"/>
          <a:ext cx="7812874" cy="2169600"/>
        </p:xfrm>
        <a:graphic>
          <a:graphicData uri="http://schemas.openxmlformats.org/drawingml/2006/table">
            <a:tbl>
              <a:tblPr>
                <a:tableStyleId>{22838BEF-8BB2-4498-84A7-C5851F593DF1}</a:tableStyleId>
              </a:tblPr>
              <a:tblGrid>
                <a:gridCol w="7812874">
                  <a:extLst>
                    <a:ext uri="{9D8B030D-6E8A-4147-A177-3AD203B41FA5}">
                      <a16:colId xmlns:a16="http://schemas.microsoft.com/office/drawing/2014/main" val="20000"/>
                    </a:ext>
                  </a:extLst>
                </a:gridCol>
              </a:tblGrid>
              <a:tr h="2168526">
                <a:tc>
                  <a:txBody>
                    <a:bodyPr/>
                    <a:lstStyle/>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A--</a:t>
                      </a: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0      F--5      K--10      P--15       U--20     Z--25</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B--1      G--6      L--11      Q--16       V--21 </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C--2      H--7     M--12      R--17      W--22</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D--3      I--8       N--13       S--18      X--23</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E--4      J--9       O--14      T--19       Y--24     </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txBody>
                  <a:tcPr marL="18000" marR="18000" marT="18000" marB="18000" anchor="ctr" horzOverflow="overflow">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3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ou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dirty="0"/>
          </a:p>
          <a:p>
            <a:pPr lvl="1">
              <a:lnSpc>
                <a:spcPct val="100000"/>
              </a:lnSpc>
            </a:pPr>
            <a:r>
              <a:rPr lang="zh-CN" altLang="en-US" dirty="0"/>
              <a:t>定义</a:t>
            </a:r>
            <a:endParaRPr lang="en-US" altLang="zh-CN" dirty="0"/>
          </a:p>
          <a:p>
            <a:pPr lvl="1">
              <a:buFont typeface="Wingdings" pitchFamily="2" charset="2"/>
              <a:buChar char="Ø"/>
            </a:pPr>
            <a:r>
              <a:rPr lang="zh-CN" altLang="zh-CN" dirty="0"/>
              <a:t>对</a:t>
            </a:r>
            <a:r>
              <a:rPr lang="en-US" altLang="zh-CN" i="1" dirty="0"/>
              <a:t>m</a:t>
            </a:r>
            <a:r>
              <a:rPr lang="zh-CN" altLang="zh-CN" dirty="0"/>
              <a:t>∈</a:t>
            </a:r>
            <a:r>
              <a:rPr lang="en-US" altLang="zh-CN" dirty="0"/>
              <a:t>M, </a:t>
            </a:r>
            <a:r>
              <a:rPr lang="en-US" altLang="zh-CN" i="1" dirty="0"/>
              <a:t>c</a:t>
            </a:r>
            <a:r>
              <a:rPr lang="zh-CN" altLang="zh-CN" dirty="0"/>
              <a:t>∈C</a:t>
            </a:r>
            <a:r>
              <a:rPr lang="en-US" altLang="zh-CN" dirty="0"/>
              <a:t>, </a:t>
            </a:r>
            <a:r>
              <a:rPr lang="zh-CN" altLang="zh-CN" i="1" dirty="0"/>
              <a:t>k</a:t>
            </a:r>
            <a:r>
              <a:rPr lang="zh-CN" altLang="zh-CN" dirty="0"/>
              <a:t>∈K</a:t>
            </a:r>
          </a:p>
          <a:p>
            <a:pPr lvl="3">
              <a:buNone/>
            </a:pPr>
            <a:r>
              <a:rPr lang="en-US" altLang="zh-CN" sz="2800" dirty="0"/>
              <a:t>        </a:t>
            </a:r>
            <a:r>
              <a:rPr lang="zh-CN" altLang="zh-CN" sz="2800" i="1" dirty="0"/>
              <a:t>E</a:t>
            </a:r>
            <a:r>
              <a:rPr lang="zh-CN" altLang="zh-CN" sz="2800" i="1" baseline="-25000" dirty="0"/>
              <a:t>k</a:t>
            </a:r>
            <a:r>
              <a:rPr lang="zh-CN" altLang="zh-CN" sz="2800" dirty="0"/>
              <a:t>(</a:t>
            </a:r>
            <a:r>
              <a:rPr lang="en-US" altLang="zh-CN" sz="2800" i="1" dirty="0"/>
              <a:t>m</a:t>
            </a:r>
            <a:r>
              <a:rPr lang="zh-CN" altLang="zh-CN" sz="2800" dirty="0"/>
              <a:t>)</a:t>
            </a:r>
            <a:r>
              <a:rPr lang="en-US" altLang="zh-CN" sz="2800" dirty="0"/>
              <a:t> </a:t>
            </a:r>
            <a:r>
              <a:rPr lang="zh-CN" altLang="zh-CN" sz="2800" dirty="0"/>
              <a:t>=</a:t>
            </a:r>
            <a:r>
              <a:rPr lang="en-US" altLang="zh-CN" sz="2800" dirty="0"/>
              <a:t> </a:t>
            </a:r>
            <a:r>
              <a:rPr lang="en-US" altLang="zh-CN" sz="2800" i="1" dirty="0"/>
              <a:t>m</a:t>
            </a:r>
            <a:r>
              <a:rPr lang="zh-CN" altLang="zh-CN" sz="2800" dirty="0"/>
              <a:t>+</a:t>
            </a:r>
            <a:r>
              <a:rPr lang="zh-CN" altLang="zh-CN" sz="2800" i="1" dirty="0"/>
              <a:t>k</a:t>
            </a:r>
            <a:r>
              <a:rPr lang="zh-CN" altLang="zh-CN" sz="2800" dirty="0"/>
              <a:t> (mod 26)</a:t>
            </a:r>
            <a:r>
              <a:rPr lang="en-US" altLang="zh-CN" sz="2800" dirty="0"/>
              <a:t> = </a:t>
            </a:r>
            <a:r>
              <a:rPr lang="en-US" altLang="zh-CN" sz="2800" i="1" dirty="0"/>
              <a:t>c</a:t>
            </a:r>
          </a:p>
          <a:p>
            <a:pPr lvl="3">
              <a:buNone/>
            </a:pPr>
            <a:r>
              <a:rPr lang="en-US" altLang="zh-CN" sz="2800" dirty="0"/>
              <a:t>        </a:t>
            </a:r>
            <a:r>
              <a:rPr lang="zh-CN" altLang="zh-CN" sz="2800" i="1" dirty="0"/>
              <a:t>D</a:t>
            </a:r>
            <a:r>
              <a:rPr lang="zh-CN" altLang="zh-CN" sz="2800" i="1" baseline="-25000" dirty="0"/>
              <a:t>k</a:t>
            </a:r>
            <a:r>
              <a:rPr lang="zh-CN" altLang="zh-CN" sz="2800" dirty="0"/>
              <a:t>(</a:t>
            </a:r>
            <a:r>
              <a:rPr lang="en-US" altLang="zh-CN" sz="2800" i="1" dirty="0"/>
              <a:t>c</a:t>
            </a:r>
            <a:r>
              <a:rPr lang="zh-CN" altLang="zh-CN" sz="2800" dirty="0"/>
              <a:t>)</a:t>
            </a:r>
            <a:r>
              <a:rPr lang="en-US" altLang="zh-CN" sz="2800" dirty="0"/>
              <a:t> </a:t>
            </a:r>
            <a:r>
              <a:rPr lang="zh-CN" altLang="zh-CN" sz="2800" dirty="0"/>
              <a:t>=</a:t>
            </a:r>
            <a:r>
              <a:rPr lang="en-US" altLang="zh-CN" sz="2800" dirty="0"/>
              <a:t> </a:t>
            </a:r>
            <a:r>
              <a:rPr lang="en-US" altLang="zh-CN" sz="2800" i="1" dirty="0"/>
              <a:t>c</a:t>
            </a:r>
            <a:r>
              <a:rPr lang="zh-CN" altLang="zh-CN" sz="2800" dirty="0"/>
              <a:t>-</a:t>
            </a:r>
            <a:r>
              <a:rPr lang="zh-CN" altLang="zh-CN" sz="2800" i="1" dirty="0"/>
              <a:t>k</a:t>
            </a:r>
            <a:r>
              <a:rPr lang="en-US" altLang="zh-CN" sz="2800" dirty="0"/>
              <a:t> </a:t>
            </a:r>
            <a:r>
              <a:rPr lang="zh-CN" altLang="zh-CN" sz="2800" dirty="0"/>
              <a:t> (mod 26)</a:t>
            </a:r>
            <a:r>
              <a:rPr lang="en-US" altLang="zh-CN" sz="2800" dirty="0"/>
              <a:t> = </a:t>
            </a:r>
            <a:r>
              <a:rPr lang="en-US" altLang="zh-CN" sz="2800" i="1" dirty="0"/>
              <a:t>m</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5271183"/>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dirty="0"/>
          </a:p>
          <a:p>
            <a:pPr lvl="1"/>
            <a:r>
              <a:rPr lang="zh-CN" altLang="zh-CN" dirty="0"/>
              <a:t>将字母表中的每个字母用其后的第三个字母代替</a:t>
            </a:r>
            <a:r>
              <a:rPr lang="en-US" altLang="zh-CN" dirty="0"/>
              <a:t>  </a:t>
            </a:r>
            <a:r>
              <a:rPr lang="zh-CN" altLang="en-US" dirty="0">
                <a:sym typeface="Wingdings 3" pitchFamily="18" charset="2"/>
              </a:rPr>
              <a:t>  </a:t>
            </a:r>
            <a:r>
              <a:rPr lang="zh-CN" altLang="zh-CN" i="1" dirty="0"/>
              <a:t>k</a:t>
            </a:r>
            <a:r>
              <a:rPr lang="zh-CN" altLang="zh-CN" dirty="0"/>
              <a:t>=3</a:t>
            </a:r>
            <a:r>
              <a:rPr lang="zh-CN" altLang="en-US" dirty="0"/>
              <a:t>的移位密码  </a:t>
            </a:r>
            <a:r>
              <a:rPr lang="zh-CN" altLang="en-US" dirty="0">
                <a:sym typeface="Wingdings 3" pitchFamily="18" charset="2"/>
              </a:rPr>
              <a:t></a:t>
            </a:r>
            <a:r>
              <a:rPr lang="zh-CN" altLang="en-US" dirty="0">
                <a:solidFill>
                  <a:schemeClr val="accent1">
                    <a:lumMod val="75000"/>
                  </a:schemeClr>
                </a:solidFill>
                <a:sym typeface="Wingdings 3" pitchFamily="18" charset="2"/>
              </a:rPr>
              <a:t>  </a:t>
            </a:r>
            <a:r>
              <a:rPr lang="zh-CN" altLang="zh-CN" dirty="0">
                <a:solidFill>
                  <a:schemeClr val="accent1">
                    <a:lumMod val="75000"/>
                  </a:schemeClr>
                </a:solidFill>
              </a:rPr>
              <a:t>Caesar密码</a:t>
            </a:r>
            <a:r>
              <a:rPr lang="en-US" altLang="zh-CN" dirty="0">
                <a:solidFill>
                  <a:schemeClr val="accent1">
                    <a:lumMod val="75000"/>
                  </a:schemeClr>
                </a:solidFill>
              </a:rPr>
              <a:t> </a:t>
            </a:r>
          </a:p>
          <a:p>
            <a:pPr lvl="1">
              <a:lnSpc>
                <a:spcPct val="100000"/>
              </a:lnSpc>
              <a:spcBef>
                <a:spcPts val="0"/>
              </a:spcBef>
              <a:buNone/>
            </a:pPr>
            <a:r>
              <a:rPr lang="en-US" altLang="zh-CN" sz="2800" i="1" dirty="0"/>
              <a:t>                 </a:t>
            </a:r>
            <a:r>
              <a:rPr lang="zh-CN" altLang="zh-CN" sz="2800" i="1" dirty="0"/>
              <a:t>E</a:t>
            </a:r>
            <a:r>
              <a:rPr lang="zh-CN" altLang="zh-CN" sz="2800" i="1" baseline="-25000" dirty="0"/>
              <a:t>k</a:t>
            </a:r>
            <a:r>
              <a:rPr lang="en-US" altLang="zh-CN" sz="2800" dirty="0"/>
              <a:t>(</a:t>
            </a:r>
            <a:r>
              <a:rPr lang="en-US" altLang="zh-CN" sz="2800" i="1" dirty="0"/>
              <a:t>m</a:t>
            </a:r>
            <a:r>
              <a:rPr lang="en-US" altLang="zh-CN" sz="2800" dirty="0"/>
              <a:t>) </a:t>
            </a:r>
            <a:r>
              <a:rPr lang="zh-CN" altLang="zh-CN" sz="2800" dirty="0"/>
              <a:t>= </a:t>
            </a:r>
            <a:r>
              <a:rPr lang="en-US" altLang="zh-CN" sz="2800" dirty="0"/>
              <a:t>(</a:t>
            </a:r>
            <a:r>
              <a:rPr lang="en-US" altLang="zh-CN" sz="2800" i="1" dirty="0"/>
              <a:t>m</a:t>
            </a:r>
            <a:r>
              <a:rPr lang="en-US" altLang="zh-CN" sz="2800" dirty="0"/>
              <a:t>+</a:t>
            </a:r>
            <a:r>
              <a:rPr lang="zh-CN" altLang="zh-CN" sz="2800" dirty="0"/>
              <a:t>3</a:t>
            </a:r>
            <a:r>
              <a:rPr lang="en-US" altLang="zh-CN" sz="2800" dirty="0"/>
              <a:t>) </a:t>
            </a:r>
            <a:r>
              <a:rPr lang="zh-CN" altLang="zh-CN" sz="2800" dirty="0"/>
              <a:t>mod 26</a:t>
            </a:r>
            <a:r>
              <a:rPr lang="en-US" altLang="zh-CN" sz="2800" dirty="0"/>
              <a:t> </a:t>
            </a:r>
            <a:r>
              <a:rPr lang="zh-CN" altLang="zh-CN" sz="2800" dirty="0"/>
              <a:t>=</a:t>
            </a:r>
            <a:r>
              <a:rPr lang="en-US" altLang="zh-CN" sz="2800" dirty="0"/>
              <a:t> </a:t>
            </a:r>
            <a:r>
              <a:rPr lang="en-US" altLang="zh-CN" sz="2800" i="1" dirty="0"/>
              <a:t>c</a:t>
            </a:r>
          </a:p>
          <a:p>
            <a:pPr lvl="1">
              <a:lnSpc>
                <a:spcPct val="100000"/>
              </a:lnSpc>
              <a:spcBef>
                <a:spcPts val="0"/>
              </a:spcBef>
              <a:buNone/>
            </a:pPr>
            <a:r>
              <a:rPr lang="en-US" altLang="zh-CN" sz="2800" i="1" dirty="0"/>
              <a:t>                 </a:t>
            </a:r>
            <a:r>
              <a:rPr lang="zh-CN" altLang="zh-CN" sz="2800" i="1" dirty="0"/>
              <a:t>D</a:t>
            </a:r>
            <a:r>
              <a:rPr lang="zh-CN" altLang="zh-CN" sz="2800" i="1" baseline="-25000" dirty="0"/>
              <a:t>k</a:t>
            </a:r>
            <a:r>
              <a:rPr lang="zh-CN" altLang="zh-CN" sz="2800" dirty="0"/>
              <a:t> </a:t>
            </a:r>
            <a:r>
              <a:rPr lang="en-US" altLang="zh-CN" sz="2800" dirty="0"/>
              <a:t>(</a:t>
            </a:r>
            <a:r>
              <a:rPr lang="en-US" altLang="zh-CN" sz="2800" i="1" dirty="0"/>
              <a:t>c</a:t>
            </a:r>
            <a:r>
              <a:rPr lang="en-US" altLang="zh-CN" sz="2800" dirty="0"/>
              <a:t>) </a:t>
            </a:r>
            <a:r>
              <a:rPr lang="zh-CN" altLang="zh-CN" sz="2800" dirty="0"/>
              <a:t>= </a:t>
            </a:r>
            <a:r>
              <a:rPr lang="en-US" altLang="zh-CN" sz="2800" dirty="0"/>
              <a:t>(</a:t>
            </a:r>
            <a:r>
              <a:rPr lang="en-US" altLang="zh-CN" sz="2800" i="1" dirty="0"/>
              <a:t>c</a:t>
            </a:r>
            <a:r>
              <a:rPr lang="en-US" altLang="zh-CN" sz="2800" dirty="0"/>
              <a:t>-</a:t>
            </a:r>
            <a:r>
              <a:rPr lang="zh-CN" altLang="zh-CN" sz="2800" dirty="0"/>
              <a:t>3</a:t>
            </a:r>
            <a:r>
              <a:rPr lang="en-US" altLang="zh-CN" sz="2800" dirty="0"/>
              <a:t>)  </a:t>
            </a:r>
            <a:r>
              <a:rPr lang="zh-CN" altLang="zh-CN" sz="2800" dirty="0"/>
              <a:t>mod 26</a:t>
            </a:r>
            <a:r>
              <a:rPr lang="en-US" altLang="zh-CN" sz="2800" dirty="0"/>
              <a:t> </a:t>
            </a:r>
            <a:r>
              <a:rPr lang="zh-CN" altLang="zh-CN" dirty="0"/>
              <a:t>=</a:t>
            </a:r>
            <a:r>
              <a:rPr lang="en-US" altLang="zh-CN" dirty="0"/>
              <a:t> </a:t>
            </a:r>
            <a:r>
              <a:rPr lang="en-US" altLang="zh-CN" i="1" dirty="0"/>
              <a:t>m</a:t>
            </a:r>
            <a:endParaRPr lang="zh-CN" altLang="en-US" dirty="0"/>
          </a:p>
        </p:txBody>
      </p:sp>
      <p:graphicFrame>
        <p:nvGraphicFramePr>
          <p:cNvPr id="5" name="Group 81"/>
          <p:cNvGraphicFramePr>
            <a:graphicFrameLocks noGrp="1"/>
          </p:cNvGraphicFramePr>
          <p:nvPr>
            <p:extLst>
              <p:ext uri="{D42A27DB-BD31-4B8C-83A1-F6EECF244321}">
                <p14:modId xmlns:p14="http://schemas.microsoft.com/office/powerpoint/2010/main" val="2707759378"/>
              </p:ext>
            </p:extLst>
          </p:nvPr>
        </p:nvGraphicFramePr>
        <p:xfrm>
          <a:off x="446854" y="4401108"/>
          <a:ext cx="8229602" cy="2052228"/>
        </p:xfrm>
        <a:graphic>
          <a:graphicData uri="http://schemas.openxmlformats.org/drawingml/2006/table">
            <a:tbl>
              <a:tblPr/>
              <a:tblGrid>
                <a:gridCol w="630195">
                  <a:extLst>
                    <a:ext uri="{9D8B030D-6E8A-4147-A177-3AD203B41FA5}">
                      <a16:colId xmlns:a16="http://schemas.microsoft.com/office/drawing/2014/main" val="20000"/>
                    </a:ext>
                  </a:extLst>
                </a:gridCol>
                <a:gridCol w="631740">
                  <a:extLst>
                    <a:ext uri="{9D8B030D-6E8A-4147-A177-3AD203B41FA5}">
                      <a16:colId xmlns:a16="http://schemas.microsoft.com/office/drawing/2014/main" val="20001"/>
                    </a:ext>
                  </a:extLst>
                </a:gridCol>
                <a:gridCol w="636373">
                  <a:extLst>
                    <a:ext uri="{9D8B030D-6E8A-4147-A177-3AD203B41FA5}">
                      <a16:colId xmlns:a16="http://schemas.microsoft.com/office/drawing/2014/main" val="20002"/>
                    </a:ext>
                  </a:extLst>
                </a:gridCol>
                <a:gridCol w="634828">
                  <a:extLst>
                    <a:ext uri="{9D8B030D-6E8A-4147-A177-3AD203B41FA5}">
                      <a16:colId xmlns:a16="http://schemas.microsoft.com/office/drawing/2014/main" val="20003"/>
                    </a:ext>
                  </a:extLst>
                </a:gridCol>
                <a:gridCol w="633284">
                  <a:extLst>
                    <a:ext uri="{9D8B030D-6E8A-4147-A177-3AD203B41FA5}">
                      <a16:colId xmlns:a16="http://schemas.microsoft.com/office/drawing/2014/main" val="20004"/>
                    </a:ext>
                  </a:extLst>
                </a:gridCol>
                <a:gridCol w="631740">
                  <a:extLst>
                    <a:ext uri="{9D8B030D-6E8A-4147-A177-3AD203B41FA5}">
                      <a16:colId xmlns:a16="http://schemas.microsoft.com/office/drawing/2014/main" val="20005"/>
                    </a:ext>
                  </a:extLst>
                </a:gridCol>
                <a:gridCol w="633284">
                  <a:extLst>
                    <a:ext uri="{9D8B030D-6E8A-4147-A177-3AD203B41FA5}">
                      <a16:colId xmlns:a16="http://schemas.microsoft.com/office/drawing/2014/main" val="20006"/>
                    </a:ext>
                  </a:extLst>
                </a:gridCol>
                <a:gridCol w="631739">
                  <a:extLst>
                    <a:ext uri="{9D8B030D-6E8A-4147-A177-3AD203B41FA5}">
                      <a16:colId xmlns:a16="http://schemas.microsoft.com/office/drawing/2014/main" val="20007"/>
                    </a:ext>
                  </a:extLst>
                </a:gridCol>
                <a:gridCol w="633284">
                  <a:extLst>
                    <a:ext uri="{9D8B030D-6E8A-4147-A177-3AD203B41FA5}">
                      <a16:colId xmlns:a16="http://schemas.microsoft.com/office/drawing/2014/main" val="20008"/>
                    </a:ext>
                  </a:extLst>
                </a:gridCol>
                <a:gridCol w="634829">
                  <a:extLst>
                    <a:ext uri="{9D8B030D-6E8A-4147-A177-3AD203B41FA5}">
                      <a16:colId xmlns:a16="http://schemas.microsoft.com/office/drawing/2014/main" val="20009"/>
                    </a:ext>
                  </a:extLst>
                </a:gridCol>
                <a:gridCol w="605481">
                  <a:extLst>
                    <a:ext uri="{9D8B030D-6E8A-4147-A177-3AD203B41FA5}">
                      <a16:colId xmlns:a16="http://schemas.microsoft.com/office/drawing/2014/main" val="20010"/>
                    </a:ext>
                  </a:extLst>
                </a:gridCol>
                <a:gridCol w="657997">
                  <a:extLst>
                    <a:ext uri="{9D8B030D-6E8A-4147-A177-3AD203B41FA5}">
                      <a16:colId xmlns:a16="http://schemas.microsoft.com/office/drawing/2014/main" val="20011"/>
                    </a:ext>
                  </a:extLst>
                </a:gridCol>
                <a:gridCol w="634828">
                  <a:extLst>
                    <a:ext uri="{9D8B030D-6E8A-4147-A177-3AD203B41FA5}">
                      <a16:colId xmlns:a16="http://schemas.microsoft.com/office/drawing/2014/main" val="20012"/>
                    </a:ext>
                  </a:extLst>
                </a:gridCol>
              </a:tblGrid>
              <a:tr h="5137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Arial" pitchFamily="34" charset="0"/>
                          <a:ea typeface="华文细黑" pitchFamily="2" charset="-122"/>
                          <a:cs typeface="+mn-cs"/>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123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137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1233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5230386"/>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dirty="0">
              <a:solidFill>
                <a:srgbClr val="FF0000"/>
              </a:solidFill>
            </a:endParaRPr>
          </a:p>
          <a:p>
            <a:pPr lvl="1">
              <a:lnSpc>
                <a:spcPct val="100000"/>
              </a:lnSpc>
              <a:spcBef>
                <a:spcPts val="0"/>
              </a:spcBef>
            </a:pPr>
            <a:r>
              <a:rPr lang="zh-CN" altLang="zh-CN" dirty="0">
                <a:solidFill>
                  <a:schemeClr val="accent4">
                    <a:lumMod val="10000"/>
                  </a:schemeClr>
                </a:solidFill>
              </a:rPr>
              <a:t>Caesar密码</a:t>
            </a:r>
            <a:endParaRPr lang="en-US" altLang="zh-CN" dirty="0">
              <a:solidFill>
                <a:schemeClr val="accent4">
                  <a:lumMod val="10000"/>
                </a:schemeClr>
              </a:solidFill>
            </a:endParaRPr>
          </a:p>
          <a:p>
            <a:pPr marL="719138" lvl="1" indent="1338263">
              <a:lnSpc>
                <a:spcPct val="100000"/>
              </a:lnSpc>
              <a:spcBef>
                <a:spcPts val="0"/>
              </a:spcBef>
              <a:buNone/>
            </a:pPr>
            <a:r>
              <a:rPr lang="zh-CN" altLang="zh-CN" sz="2800" i="1" dirty="0"/>
              <a:t>E</a:t>
            </a:r>
            <a:r>
              <a:rPr lang="zh-CN" altLang="zh-CN" sz="2800" i="1" baseline="-25000" dirty="0"/>
              <a:t>k</a:t>
            </a:r>
            <a:r>
              <a:rPr lang="en-US" altLang="zh-CN" sz="2800" dirty="0"/>
              <a:t>(</a:t>
            </a:r>
            <a:r>
              <a:rPr lang="en-US" altLang="zh-CN" sz="2800" i="1" dirty="0"/>
              <a:t>m</a:t>
            </a:r>
            <a:r>
              <a:rPr lang="en-US" altLang="zh-CN" sz="2800" dirty="0"/>
              <a:t>) </a:t>
            </a:r>
            <a:r>
              <a:rPr lang="zh-CN" altLang="zh-CN" sz="2800" dirty="0"/>
              <a:t>= </a:t>
            </a:r>
            <a:r>
              <a:rPr lang="en-US" altLang="zh-CN" sz="2800" dirty="0"/>
              <a:t>(</a:t>
            </a:r>
            <a:r>
              <a:rPr lang="en-US" altLang="zh-CN" sz="2800" i="1" dirty="0"/>
              <a:t>m</a:t>
            </a:r>
            <a:r>
              <a:rPr lang="en-US" altLang="zh-CN" sz="2800" dirty="0"/>
              <a:t>+</a:t>
            </a:r>
            <a:r>
              <a:rPr lang="zh-CN" altLang="zh-CN" sz="2800" dirty="0"/>
              <a:t>3</a:t>
            </a:r>
            <a:r>
              <a:rPr lang="en-US" altLang="zh-CN" sz="2800" dirty="0"/>
              <a:t>) </a:t>
            </a:r>
            <a:r>
              <a:rPr lang="zh-CN" altLang="zh-CN" sz="2800" dirty="0"/>
              <a:t>mod </a:t>
            </a:r>
            <a:r>
              <a:rPr lang="zh-CN" altLang="zh-CN" dirty="0"/>
              <a:t>26=</a:t>
            </a:r>
            <a:r>
              <a:rPr lang="en-US" altLang="zh-CN" i="1" dirty="0"/>
              <a:t>c</a:t>
            </a:r>
            <a:endParaRPr lang="en-US" altLang="zh-CN" sz="2800" dirty="0"/>
          </a:p>
          <a:p>
            <a:pPr lvl="3" indent="457200">
              <a:lnSpc>
                <a:spcPct val="100000"/>
              </a:lnSpc>
              <a:spcBef>
                <a:spcPts val="0"/>
              </a:spcBef>
              <a:buNone/>
            </a:pPr>
            <a:r>
              <a:rPr lang="zh-CN" altLang="zh-CN" sz="2800" i="1" dirty="0"/>
              <a:t>D</a:t>
            </a:r>
            <a:r>
              <a:rPr lang="zh-CN" altLang="zh-CN" sz="2800" i="1" baseline="-25000" dirty="0"/>
              <a:t>k</a:t>
            </a:r>
            <a:r>
              <a:rPr lang="zh-CN" altLang="zh-CN" sz="2800" dirty="0"/>
              <a:t> </a:t>
            </a:r>
            <a:r>
              <a:rPr lang="en-US" altLang="zh-CN" sz="2800" dirty="0"/>
              <a:t>(</a:t>
            </a:r>
            <a:r>
              <a:rPr lang="en-US" altLang="zh-CN" sz="2800" i="1" dirty="0"/>
              <a:t>c</a:t>
            </a:r>
            <a:r>
              <a:rPr lang="en-US" altLang="zh-CN" sz="2800" dirty="0"/>
              <a:t>)  </a:t>
            </a:r>
            <a:r>
              <a:rPr lang="zh-CN" altLang="zh-CN" sz="2800" dirty="0"/>
              <a:t>= </a:t>
            </a:r>
            <a:r>
              <a:rPr lang="en-US" altLang="zh-CN" sz="2800" dirty="0"/>
              <a:t>(</a:t>
            </a:r>
            <a:r>
              <a:rPr lang="en-US" altLang="zh-CN" sz="2800" i="1" dirty="0"/>
              <a:t>c</a:t>
            </a:r>
            <a:r>
              <a:rPr lang="en-US" altLang="zh-CN" sz="2800" dirty="0"/>
              <a:t>-</a:t>
            </a:r>
            <a:r>
              <a:rPr lang="zh-CN" altLang="zh-CN" sz="2800" dirty="0"/>
              <a:t>3</a:t>
            </a:r>
            <a:r>
              <a:rPr lang="en-US" altLang="zh-CN" sz="2800" dirty="0"/>
              <a:t>)  </a:t>
            </a:r>
            <a:r>
              <a:rPr lang="zh-CN" altLang="zh-CN" sz="2800" dirty="0"/>
              <a:t>mod 26=</a:t>
            </a:r>
            <a:r>
              <a:rPr lang="en-US" altLang="zh-CN" sz="2800" i="1" dirty="0"/>
              <a:t>m</a:t>
            </a:r>
            <a:endParaRPr lang="en-US" altLang="zh-CN" sz="2800" dirty="0"/>
          </a:p>
          <a:p>
            <a:pPr lvl="3" indent="-973138">
              <a:lnSpc>
                <a:spcPct val="100000"/>
              </a:lnSpc>
              <a:spcBef>
                <a:spcPts val="0"/>
              </a:spcBef>
              <a:buNone/>
            </a:pPr>
            <a:r>
              <a:rPr lang="zh-CN" altLang="zh-CN" sz="2800" dirty="0"/>
              <a:t>明文：m</a:t>
            </a:r>
            <a:r>
              <a:rPr lang="en-US" altLang="zh-CN" sz="2800" dirty="0"/>
              <a:t> </a:t>
            </a:r>
            <a:r>
              <a:rPr lang="zh-CN" altLang="zh-CN" sz="2800" dirty="0"/>
              <a:t>e</a:t>
            </a:r>
            <a:r>
              <a:rPr lang="en-US" altLang="zh-CN" sz="2800" dirty="0"/>
              <a:t> </a:t>
            </a:r>
            <a:r>
              <a:rPr lang="zh-CN" altLang="zh-CN" sz="2800" dirty="0"/>
              <a:t>e</a:t>
            </a:r>
            <a:r>
              <a:rPr lang="en-US" altLang="zh-CN" sz="2800" dirty="0"/>
              <a:t> </a:t>
            </a:r>
            <a:r>
              <a:rPr lang="zh-CN" altLang="zh-CN" sz="2800" dirty="0"/>
              <a:t>t</a:t>
            </a:r>
            <a:r>
              <a:rPr lang="en-US" altLang="zh-CN" sz="2800" dirty="0"/>
              <a:t> </a:t>
            </a:r>
            <a:r>
              <a:rPr lang="zh-CN" altLang="zh-CN" sz="2800" dirty="0">
                <a:solidFill>
                  <a:schemeClr val="accent5">
                    <a:lumMod val="50000"/>
                  </a:schemeClr>
                </a:solidFill>
              </a:rPr>
              <a:t>m</a:t>
            </a:r>
            <a:r>
              <a:rPr lang="en-US" altLang="zh-CN" sz="2800" dirty="0">
                <a:solidFill>
                  <a:schemeClr val="accent5">
                    <a:lumMod val="50000"/>
                  </a:schemeClr>
                </a:solidFill>
              </a:rPr>
              <a:t> </a:t>
            </a:r>
            <a:r>
              <a:rPr lang="zh-CN" altLang="zh-CN" sz="2800" dirty="0">
                <a:solidFill>
                  <a:schemeClr val="accent5">
                    <a:lumMod val="50000"/>
                  </a:schemeClr>
                </a:solidFill>
              </a:rPr>
              <a:t>e</a:t>
            </a:r>
            <a:r>
              <a:rPr lang="en-US" altLang="zh-CN" sz="2800" dirty="0">
                <a:solidFill>
                  <a:schemeClr val="accent5">
                    <a:lumMod val="50000"/>
                  </a:schemeClr>
                </a:solidFill>
              </a:rPr>
              <a:t> </a:t>
            </a:r>
            <a:r>
              <a:rPr lang="zh-CN" altLang="zh-CN" sz="2800" dirty="0"/>
              <a:t>a</a:t>
            </a:r>
            <a:r>
              <a:rPr lang="en-US" altLang="zh-CN" sz="2800" dirty="0"/>
              <a:t> </a:t>
            </a:r>
            <a:r>
              <a:rPr lang="zh-CN" altLang="zh-CN" sz="2800" dirty="0"/>
              <a:t>f</a:t>
            </a:r>
            <a:r>
              <a:rPr lang="en-US" altLang="zh-CN" sz="2800" dirty="0"/>
              <a:t> </a:t>
            </a:r>
            <a:r>
              <a:rPr lang="zh-CN" altLang="zh-CN" sz="2800" dirty="0"/>
              <a:t>t</a:t>
            </a:r>
            <a:r>
              <a:rPr lang="en-US" altLang="zh-CN" sz="2800" dirty="0"/>
              <a:t> </a:t>
            </a:r>
            <a:r>
              <a:rPr lang="zh-CN" altLang="zh-CN" sz="2800" dirty="0"/>
              <a:t>e</a:t>
            </a:r>
            <a:r>
              <a:rPr lang="en-US" altLang="zh-CN" sz="2800" dirty="0"/>
              <a:t> </a:t>
            </a:r>
            <a:r>
              <a:rPr lang="zh-CN" altLang="zh-CN" sz="2800" dirty="0"/>
              <a:t>r</a:t>
            </a:r>
            <a:r>
              <a:rPr lang="en-US" altLang="zh-CN" sz="2800" dirty="0"/>
              <a:t> </a:t>
            </a:r>
            <a:r>
              <a:rPr lang="zh-CN" altLang="zh-CN" sz="2800" dirty="0">
                <a:solidFill>
                  <a:schemeClr val="accent5">
                    <a:lumMod val="50000"/>
                  </a:schemeClr>
                </a:solidFill>
              </a:rPr>
              <a:t>t</a:t>
            </a:r>
            <a:r>
              <a:rPr lang="en-US" altLang="zh-CN" sz="2800" dirty="0">
                <a:solidFill>
                  <a:schemeClr val="accent5">
                    <a:lumMod val="50000"/>
                  </a:schemeClr>
                </a:solidFill>
              </a:rPr>
              <a:t> </a:t>
            </a:r>
            <a:r>
              <a:rPr lang="zh-CN" altLang="zh-CN" sz="2800" dirty="0">
                <a:solidFill>
                  <a:schemeClr val="accent5">
                    <a:lumMod val="50000"/>
                  </a:schemeClr>
                </a:solidFill>
              </a:rPr>
              <a:t>h</a:t>
            </a:r>
            <a:r>
              <a:rPr lang="en-US" altLang="zh-CN" sz="2800" dirty="0">
                <a:solidFill>
                  <a:schemeClr val="accent5">
                    <a:lumMod val="50000"/>
                  </a:schemeClr>
                </a:solidFill>
              </a:rPr>
              <a:t> </a:t>
            </a:r>
            <a:r>
              <a:rPr lang="zh-CN" altLang="zh-CN" sz="2800" dirty="0">
                <a:solidFill>
                  <a:schemeClr val="accent5">
                    <a:lumMod val="50000"/>
                  </a:schemeClr>
                </a:solidFill>
              </a:rPr>
              <a:t>e</a:t>
            </a:r>
            <a:r>
              <a:rPr lang="en-US" altLang="zh-CN" sz="2800" dirty="0">
                <a:solidFill>
                  <a:schemeClr val="accent5">
                    <a:lumMod val="50000"/>
                  </a:schemeClr>
                </a:solidFill>
              </a:rPr>
              <a:t> </a:t>
            </a:r>
            <a:r>
              <a:rPr lang="zh-CN" altLang="zh-CN" sz="2800" dirty="0"/>
              <a:t>p</a:t>
            </a:r>
            <a:r>
              <a:rPr lang="en-US" altLang="zh-CN" sz="2800" dirty="0"/>
              <a:t> </a:t>
            </a:r>
            <a:r>
              <a:rPr lang="zh-CN" altLang="zh-CN" sz="2800" dirty="0"/>
              <a:t>a</a:t>
            </a:r>
            <a:r>
              <a:rPr lang="en-US" altLang="zh-CN" sz="2800" dirty="0"/>
              <a:t> </a:t>
            </a:r>
            <a:r>
              <a:rPr lang="zh-CN" altLang="zh-CN" sz="2800" dirty="0"/>
              <a:t>r</a:t>
            </a:r>
            <a:r>
              <a:rPr lang="en-US" altLang="zh-CN" sz="2800" dirty="0"/>
              <a:t> </a:t>
            </a:r>
            <a:r>
              <a:rPr lang="zh-CN" altLang="zh-CN" sz="2800" dirty="0"/>
              <a:t>t</a:t>
            </a:r>
            <a:r>
              <a:rPr lang="en-US" altLang="zh-CN" sz="2800" dirty="0"/>
              <a:t> </a:t>
            </a:r>
            <a:r>
              <a:rPr lang="zh-CN" altLang="zh-CN" sz="2800" dirty="0"/>
              <a:t>y</a:t>
            </a:r>
            <a:endParaRPr lang="en-US" altLang="zh-CN" sz="2800" dirty="0"/>
          </a:p>
          <a:p>
            <a:pPr lvl="3" indent="-973138">
              <a:lnSpc>
                <a:spcPct val="100000"/>
              </a:lnSpc>
              <a:spcBef>
                <a:spcPts val="0"/>
              </a:spcBef>
              <a:buNone/>
            </a:pPr>
            <a:r>
              <a:rPr lang="zh-CN" altLang="en-US" sz="2800" dirty="0"/>
              <a:t>密文：</a:t>
            </a:r>
            <a:r>
              <a:rPr lang="zh-CN" altLang="zh-CN" sz="2800" dirty="0"/>
              <a:t>PHHW</a:t>
            </a:r>
            <a:r>
              <a:rPr lang="zh-CN" altLang="zh-CN" sz="2800" dirty="0">
                <a:solidFill>
                  <a:schemeClr val="accent5">
                    <a:lumMod val="50000"/>
                  </a:schemeClr>
                </a:solidFill>
              </a:rPr>
              <a:t>PH</a:t>
            </a:r>
            <a:r>
              <a:rPr lang="zh-CN" altLang="zh-CN" sz="2800" dirty="0"/>
              <a:t>DIWH</a:t>
            </a:r>
            <a:r>
              <a:rPr lang="en-US" altLang="zh-CN" sz="2800" dirty="0"/>
              <a:t>U</a:t>
            </a:r>
            <a:r>
              <a:rPr lang="zh-CN" altLang="zh-CN" sz="2800" dirty="0">
                <a:solidFill>
                  <a:schemeClr val="accent5">
                    <a:lumMod val="50000"/>
                  </a:schemeClr>
                </a:solidFill>
              </a:rPr>
              <a:t>WKH</a:t>
            </a:r>
            <a:r>
              <a:rPr lang="zh-CN" altLang="zh-CN" sz="2800" dirty="0"/>
              <a:t>SDUWB</a:t>
            </a:r>
            <a:endParaRPr lang="zh-CN" alt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i="1" dirty="0">
              <a:solidFill>
                <a:srgbClr val="FF0000"/>
              </a:solidFill>
            </a:endParaRPr>
          </a:p>
          <a:p>
            <a:pPr lvl="1"/>
            <a:r>
              <a:rPr lang="zh-CN" altLang="zh-CN" i="1" dirty="0">
                <a:solidFill>
                  <a:schemeClr val="accent4">
                    <a:lumMod val="10000"/>
                  </a:schemeClr>
                </a:solidFill>
              </a:rPr>
              <a:t>k</a:t>
            </a:r>
            <a:r>
              <a:rPr lang="zh-CN" altLang="en-US" dirty="0">
                <a:solidFill>
                  <a:schemeClr val="accent4">
                    <a:lumMod val="10000"/>
                  </a:schemeClr>
                </a:solidFill>
              </a:rPr>
              <a:t>可以为</a:t>
            </a:r>
            <a:r>
              <a:rPr lang="en-US" altLang="zh-CN" dirty="0">
                <a:solidFill>
                  <a:schemeClr val="accent4">
                    <a:lumMod val="10000"/>
                  </a:schemeClr>
                </a:solidFill>
              </a:rPr>
              <a:t>1</a:t>
            </a:r>
            <a:r>
              <a:rPr lang="zh-CN" altLang="en-US" dirty="0">
                <a:solidFill>
                  <a:schemeClr val="accent4">
                    <a:lumMod val="10000"/>
                  </a:schemeClr>
                </a:solidFill>
              </a:rPr>
              <a:t>～</a:t>
            </a:r>
            <a:r>
              <a:rPr lang="en-US" altLang="zh-CN" dirty="0">
                <a:solidFill>
                  <a:schemeClr val="accent4">
                    <a:lumMod val="10000"/>
                  </a:schemeClr>
                </a:solidFill>
              </a:rPr>
              <a:t>25</a:t>
            </a:r>
            <a:r>
              <a:rPr lang="zh-CN" altLang="en-US" dirty="0">
                <a:solidFill>
                  <a:schemeClr val="accent4">
                    <a:lumMod val="10000"/>
                  </a:schemeClr>
                </a:solidFill>
              </a:rPr>
              <a:t>间任意一个数</a:t>
            </a:r>
            <a:endParaRPr lang="en-US" altLang="zh-CN" dirty="0">
              <a:solidFill>
                <a:schemeClr val="accent4">
                  <a:lumMod val="10000"/>
                </a:schemeClr>
              </a:solidFill>
            </a:endParaRPr>
          </a:p>
          <a:p>
            <a:pPr lvl="1">
              <a:lnSpc>
                <a:spcPct val="100000"/>
              </a:lnSpc>
              <a:buNone/>
            </a:pPr>
            <a:r>
              <a:rPr lang="zh-CN" altLang="en-US" dirty="0"/>
              <a:t>例</a:t>
            </a:r>
            <a:r>
              <a:rPr lang="en-US" altLang="zh-CN" dirty="0"/>
              <a:t>2</a:t>
            </a:r>
            <a:r>
              <a:rPr lang="zh-CN" altLang="en-US" dirty="0"/>
              <a:t>：</a:t>
            </a:r>
            <a:r>
              <a:rPr lang="zh-CN" altLang="zh-CN" i="1" dirty="0"/>
              <a:t>k</a:t>
            </a:r>
            <a:r>
              <a:rPr lang="zh-CN" altLang="zh-CN" dirty="0"/>
              <a:t>=</a:t>
            </a:r>
            <a:r>
              <a:rPr lang="en-US" altLang="zh-CN" dirty="0"/>
              <a:t>5</a:t>
            </a:r>
          </a:p>
          <a:p>
            <a:pPr marL="719138" lvl="1" indent="450850">
              <a:lnSpc>
                <a:spcPct val="100000"/>
              </a:lnSpc>
              <a:buNone/>
            </a:pPr>
            <a:r>
              <a:rPr lang="zh-CN" altLang="en-US" dirty="0"/>
              <a:t>密</a:t>
            </a:r>
            <a:r>
              <a:rPr lang="zh-CN" altLang="zh-CN" dirty="0"/>
              <a:t>文</a:t>
            </a:r>
            <a:r>
              <a:rPr lang="en-US" altLang="zh-CN" dirty="0"/>
              <a:t>     </a:t>
            </a:r>
            <a:r>
              <a:rPr lang="zh-CN" altLang="en-US" dirty="0"/>
              <a:t>N </a:t>
            </a:r>
            <a:r>
              <a:rPr lang="en-US" altLang="zh-CN" dirty="0"/>
              <a:t>Q</a:t>
            </a:r>
            <a:r>
              <a:rPr lang="zh-CN" altLang="en-US" dirty="0"/>
              <a:t> </a:t>
            </a:r>
            <a:r>
              <a:rPr lang="en-US" altLang="zh-CN" dirty="0"/>
              <a:t>T</a:t>
            </a:r>
            <a:r>
              <a:rPr lang="zh-CN" altLang="en-US" dirty="0"/>
              <a:t> </a:t>
            </a:r>
            <a:r>
              <a:rPr lang="en-US" altLang="zh-CN" dirty="0"/>
              <a:t>A</a:t>
            </a:r>
            <a:r>
              <a:rPr lang="zh-CN" altLang="en-US" dirty="0"/>
              <a:t> </a:t>
            </a:r>
            <a:r>
              <a:rPr lang="en-US" altLang="zh-CN" dirty="0"/>
              <a:t>J</a:t>
            </a:r>
            <a:r>
              <a:rPr lang="zh-CN" altLang="en-US" dirty="0"/>
              <a:t> </a:t>
            </a:r>
            <a:r>
              <a:rPr lang="en-US" altLang="zh-CN" dirty="0"/>
              <a:t>Y</a:t>
            </a:r>
            <a:r>
              <a:rPr lang="zh-CN" altLang="en-US" dirty="0"/>
              <a:t> </a:t>
            </a:r>
            <a:r>
              <a:rPr lang="en-US" altLang="zh-CN" dirty="0"/>
              <a:t>M</a:t>
            </a:r>
            <a:r>
              <a:rPr lang="zh-CN" altLang="en-US" dirty="0"/>
              <a:t> </a:t>
            </a:r>
            <a:r>
              <a:rPr lang="en-US" altLang="zh-CN" dirty="0"/>
              <a:t>N</a:t>
            </a:r>
            <a:r>
              <a:rPr lang="zh-CN" altLang="en-US" dirty="0"/>
              <a:t> </a:t>
            </a:r>
            <a:r>
              <a:rPr lang="en-US" altLang="zh-CN" dirty="0"/>
              <a:t>X</a:t>
            </a:r>
            <a:r>
              <a:rPr lang="zh-CN" altLang="en-US" dirty="0"/>
              <a:t> </a:t>
            </a:r>
            <a:r>
              <a:rPr lang="en-US" altLang="zh-CN" dirty="0"/>
              <a:t>L</a:t>
            </a:r>
            <a:r>
              <a:rPr lang="zh-CN" altLang="en-US" dirty="0"/>
              <a:t> </a:t>
            </a:r>
            <a:r>
              <a:rPr lang="en-US" altLang="zh-CN" dirty="0"/>
              <a:t>F</a:t>
            </a:r>
            <a:r>
              <a:rPr lang="zh-CN" altLang="en-US" dirty="0"/>
              <a:t> </a:t>
            </a:r>
            <a:r>
              <a:rPr lang="en-US" altLang="zh-CN" dirty="0"/>
              <a:t>R</a:t>
            </a:r>
            <a:r>
              <a:rPr lang="zh-CN" altLang="en-US" dirty="0"/>
              <a:t> </a:t>
            </a:r>
            <a:r>
              <a:rPr lang="en-US" altLang="zh-CN" dirty="0"/>
              <a:t>J</a:t>
            </a:r>
          </a:p>
          <a:p>
            <a:pPr marL="719138" lvl="1" indent="450850">
              <a:lnSpc>
                <a:spcPct val="100000"/>
              </a:lnSpc>
              <a:buNone/>
            </a:pPr>
            <a:r>
              <a:rPr lang="zh-CN" altLang="en-US" dirty="0"/>
              <a:t>明</a:t>
            </a:r>
            <a:r>
              <a:rPr lang="zh-CN" altLang="zh-CN" dirty="0"/>
              <a:t>文</a:t>
            </a:r>
            <a:r>
              <a:rPr lang="en-US" altLang="zh-CN" dirty="0"/>
              <a:t>     ?</a:t>
            </a:r>
          </a:p>
          <a:p>
            <a:pPr marL="719138" lvl="1" indent="1609725">
              <a:lnSpc>
                <a:spcPct val="100000"/>
              </a:lnSpc>
              <a:spcBef>
                <a:spcPts val="0"/>
              </a:spcBef>
              <a:buNone/>
            </a:pPr>
            <a:r>
              <a:rPr lang="en-US" altLang="zh-CN" dirty="0"/>
              <a:t>I</a:t>
            </a:r>
            <a:r>
              <a:rPr lang="zh-CN" altLang="en-US" dirty="0"/>
              <a:t> </a:t>
            </a:r>
            <a:r>
              <a:rPr lang="en-US" altLang="zh-CN" dirty="0"/>
              <a:t>L</a:t>
            </a:r>
            <a:r>
              <a:rPr lang="zh-CN" altLang="en-US" dirty="0"/>
              <a:t> </a:t>
            </a:r>
            <a:r>
              <a:rPr lang="en-US" altLang="zh-CN" dirty="0"/>
              <a:t>O</a:t>
            </a:r>
            <a:r>
              <a:rPr lang="zh-CN" altLang="en-US" dirty="0"/>
              <a:t> </a:t>
            </a:r>
            <a:r>
              <a:rPr lang="en-US" altLang="zh-CN" dirty="0"/>
              <a:t>V</a:t>
            </a:r>
            <a:r>
              <a:rPr lang="zh-CN" altLang="en-US" dirty="0"/>
              <a:t> </a:t>
            </a:r>
            <a:r>
              <a:rPr lang="en-US" altLang="zh-CN" dirty="0"/>
              <a:t>E</a:t>
            </a:r>
            <a:r>
              <a:rPr lang="zh-CN" altLang="en-US" dirty="0"/>
              <a:t> </a:t>
            </a:r>
            <a:r>
              <a:rPr lang="en-US" altLang="zh-CN" dirty="0"/>
              <a:t>T</a:t>
            </a:r>
            <a:r>
              <a:rPr lang="zh-CN" altLang="en-US" dirty="0"/>
              <a:t> </a:t>
            </a:r>
            <a:r>
              <a:rPr lang="en-US" altLang="zh-CN" dirty="0"/>
              <a:t>H</a:t>
            </a:r>
            <a:r>
              <a:rPr lang="zh-CN" altLang="en-US" dirty="0"/>
              <a:t> </a:t>
            </a:r>
            <a:r>
              <a:rPr lang="en-US" altLang="zh-CN" dirty="0"/>
              <a:t>I</a:t>
            </a:r>
            <a:r>
              <a:rPr lang="zh-CN" altLang="en-US" dirty="0"/>
              <a:t> </a:t>
            </a:r>
            <a:r>
              <a:rPr lang="en-US" altLang="zh-CN" dirty="0"/>
              <a:t>S</a:t>
            </a:r>
            <a:r>
              <a:rPr lang="zh-CN" altLang="en-US" dirty="0"/>
              <a:t> </a:t>
            </a:r>
            <a:r>
              <a:rPr lang="en-US" altLang="zh-CN" dirty="0"/>
              <a:t>G</a:t>
            </a:r>
            <a:r>
              <a:rPr lang="zh-CN" altLang="en-US" dirty="0"/>
              <a:t> </a:t>
            </a:r>
            <a:r>
              <a:rPr lang="en-US" altLang="zh-CN" dirty="0"/>
              <a:t>A</a:t>
            </a:r>
            <a:r>
              <a:rPr lang="zh-CN" altLang="en-US" dirty="0"/>
              <a:t> </a:t>
            </a:r>
            <a:r>
              <a:rPr lang="en-US" altLang="zh-CN" dirty="0"/>
              <a:t>M</a:t>
            </a:r>
            <a:r>
              <a:rPr lang="zh-CN" altLang="en-US" dirty="0"/>
              <a:t> </a:t>
            </a:r>
            <a:r>
              <a:rPr lang="en-US" altLang="zh-CN" dirty="0"/>
              <a:t>E</a:t>
            </a:r>
          </a:p>
          <a:p>
            <a:pPr lvl="1">
              <a:lnSpc>
                <a:spcPct val="100000"/>
              </a:lnSpc>
              <a:buFont typeface="Wingdings" pitchFamily="2" charset="2"/>
              <a:buChar char="Ø"/>
            </a:pPr>
            <a:r>
              <a:rPr lang="zh-CN" altLang="en-US" dirty="0">
                <a:solidFill>
                  <a:schemeClr val="bg1">
                    <a:lumMod val="60000"/>
                    <a:lumOff val="40000"/>
                  </a:schemeClr>
                </a:solidFill>
              </a:rPr>
              <a:t>方法一</a:t>
            </a:r>
            <a:r>
              <a:rPr lang="zh-CN" altLang="en-US" dirty="0"/>
              <a:t>：构造替代表，</a:t>
            </a:r>
            <a:r>
              <a:rPr lang="zh-CN" altLang="zh-CN" dirty="0"/>
              <a:t>将字母表的每个字母用其后的第</a:t>
            </a:r>
            <a:r>
              <a:rPr lang="zh-CN" altLang="en-US" dirty="0"/>
              <a:t>五</a:t>
            </a:r>
            <a:r>
              <a:rPr lang="zh-CN" altLang="zh-CN" dirty="0"/>
              <a:t>个字母代替</a:t>
            </a:r>
            <a:endParaRPr lang="en-US" altLang="zh-CN" dirty="0"/>
          </a:p>
          <a:p>
            <a:pPr lvl="1">
              <a:lnSpc>
                <a:spcPct val="100000"/>
              </a:lnSpc>
              <a:spcBef>
                <a:spcPts val="0"/>
              </a:spcBef>
              <a:buFont typeface="Wingdings" pitchFamily="2" charset="2"/>
              <a:buChar char="Ø"/>
            </a:pPr>
            <a:r>
              <a:rPr lang="zh-CN" altLang="en-US" dirty="0">
                <a:solidFill>
                  <a:schemeClr val="bg1">
                    <a:lumMod val="60000"/>
                    <a:lumOff val="40000"/>
                  </a:schemeClr>
                </a:solidFill>
              </a:rPr>
              <a:t>方法二</a:t>
            </a:r>
            <a:r>
              <a:rPr lang="zh-CN" altLang="en-US" dirty="0"/>
              <a:t>：利用公式</a:t>
            </a:r>
            <a:r>
              <a:rPr lang="zh-CN" altLang="zh-CN" i="1" dirty="0"/>
              <a:t>D</a:t>
            </a:r>
            <a:r>
              <a:rPr lang="zh-CN" altLang="zh-CN" i="1" baseline="-25000" dirty="0"/>
              <a:t>k</a:t>
            </a:r>
            <a:r>
              <a:rPr lang="zh-CN" altLang="zh-CN" dirty="0"/>
              <a:t> </a:t>
            </a:r>
            <a:r>
              <a:rPr lang="en-US" altLang="zh-CN" dirty="0"/>
              <a:t>(</a:t>
            </a:r>
            <a:r>
              <a:rPr lang="en-US" altLang="zh-CN" i="1" dirty="0"/>
              <a:t>c</a:t>
            </a:r>
            <a:r>
              <a:rPr lang="en-US" altLang="zh-CN" dirty="0"/>
              <a:t>)</a:t>
            </a:r>
            <a:r>
              <a:rPr lang="zh-CN" altLang="zh-CN" dirty="0"/>
              <a:t>=</a:t>
            </a:r>
            <a:r>
              <a:rPr lang="en-US" altLang="zh-CN" i="1" dirty="0"/>
              <a:t>c</a:t>
            </a:r>
            <a:r>
              <a:rPr lang="en-US" altLang="zh-CN" dirty="0"/>
              <a:t>-</a:t>
            </a:r>
            <a:r>
              <a:rPr lang="en-US" altLang="zh-CN" i="1" dirty="0"/>
              <a:t>k</a:t>
            </a:r>
            <a:r>
              <a:rPr lang="en-US" altLang="zh-CN" dirty="0"/>
              <a:t> (</a:t>
            </a:r>
            <a:r>
              <a:rPr lang="zh-CN" altLang="zh-CN" dirty="0"/>
              <a:t>mod 26</a:t>
            </a:r>
            <a:r>
              <a:rPr lang="en-US" altLang="zh-CN" dirty="0"/>
              <a:t>)</a:t>
            </a:r>
            <a:r>
              <a:rPr lang="zh-CN" altLang="zh-CN" dirty="0"/>
              <a:t>=</a:t>
            </a:r>
            <a:r>
              <a:rPr lang="en-US" altLang="zh-CN" i="1" dirty="0"/>
              <a:t>m</a:t>
            </a:r>
            <a:endParaRPr lang="en-US" altLang="zh-CN" dirty="0"/>
          </a:p>
          <a:p>
            <a:pPr lvl="1">
              <a:lnSpc>
                <a:spcPct val="100000"/>
              </a:lnSpc>
              <a:spcBef>
                <a:spcPts val="0"/>
              </a:spcBef>
              <a:buFont typeface="Wingdings" pitchFamily="2" charset="2"/>
              <a:buChar char="Ø"/>
            </a:pPr>
            <a:endParaRPr lang="zh-CN" altLang="en-US" dirty="0"/>
          </a:p>
        </p:txBody>
      </p:sp>
      <p:graphicFrame>
        <p:nvGraphicFramePr>
          <p:cNvPr id="5" name="Group 81"/>
          <p:cNvGraphicFramePr>
            <a:graphicFrameLocks noGrp="1"/>
          </p:cNvGraphicFramePr>
          <p:nvPr>
            <p:extLst>
              <p:ext uri="{D42A27DB-BD31-4B8C-83A1-F6EECF244321}">
                <p14:modId xmlns:p14="http://schemas.microsoft.com/office/powerpoint/2010/main" val="1128155528"/>
              </p:ext>
            </p:extLst>
          </p:nvPr>
        </p:nvGraphicFramePr>
        <p:xfrm>
          <a:off x="342900" y="944724"/>
          <a:ext cx="8458200" cy="2244726"/>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gridCol w="652462">
                  <a:extLst>
                    <a:ext uri="{9D8B030D-6E8A-4147-A177-3AD203B41FA5}">
                      <a16:colId xmlns:a16="http://schemas.microsoft.com/office/drawing/2014/main" val="20012"/>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10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 calcmode="lin" valueType="num">
                                      <p:cBhvr additive="base">
                                        <p:cTn id="3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移位密码</a:t>
            </a:r>
            <a:endParaRPr lang="en-US" altLang="zh-CN" dirty="0"/>
          </a:p>
          <a:p>
            <a:pPr lvl="1"/>
            <a:r>
              <a:rPr lang="zh-CN" altLang="en-US" dirty="0"/>
              <a:t>基本思想：加解密使用一个固定的替换表，替   </a:t>
            </a:r>
            <a:endParaRPr lang="en-US" altLang="zh-CN" dirty="0"/>
          </a:p>
          <a:p>
            <a:pPr lvl="1">
              <a:buNone/>
            </a:pPr>
            <a:r>
              <a:rPr lang="en-US" altLang="zh-CN" dirty="0"/>
              <a:t>                        </a:t>
            </a:r>
            <a:r>
              <a:rPr lang="zh-CN" altLang="en-US" dirty="0"/>
              <a:t>换表是按</a:t>
            </a:r>
            <a:r>
              <a:rPr lang="zh-CN" altLang="en-US" dirty="0">
                <a:solidFill>
                  <a:srgbClr val="FF0000"/>
                </a:solidFill>
              </a:rPr>
              <a:t>移位规律</a:t>
            </a:r>
            <a:r>
              <a:rPr lang="zh-CN" altLang="en-US" dirty="0"/>
              <a:t>变换而成</a:t>
            </a:r>
            <a:endParaRPr lang="en-US" altLang="zh-CN" dirty="0"/>
          </a:p>
          <a:p>
            <a:pPr lvl="1"/>
            <a:r>
              <a:rPr lang="zh-CN" altLang="en-US" dirty="0"/>
              <a:t>优点：便于记忆</a:t>
            </a:r>
            <a:endParaRPr lang="en-US" altLang="zh-CN" dirty="0"/>
          </a:p>
          <a:p>
            <a:pPr lvl="1"/>
            <a:r>
              <a:rPr lang="zh-CN" altLang="en-US" dirty="0">
                <a:solidFill>
                  <a:schemeClr val="accent5">
                    <a:lumMod val="50000"/>
                  </a:schemeClr>
                </a:solidFill>
              </a:rPr>
              <a:t>缺点：密钥量小，穷举攻击可行</a:t>
            </a:r>
            <a:endParaRPr lang="en-US" altLang="zh-CN" i="1" dirty="0"/>
          </a:p>
          <a:p>
            <a:pPr marL="719138" lvl="1" indent="1068388">
              <a:buNone/>
            </a:pPr>
            <a:r>
              <a:rPr lang="zh-CN" altLang="zh-CN" dirty="0"/>
              <a:t>密钥空间</a:t>
            </a:r>
            <a:r>
              <a:rPr lang="zh-CN" altLang="en-US" dirty="0"/>
              <a:t>大小？</a:t>
            </a:r>
            <a:endParaRPr lang="en-US" altLang="zh-CN" dirty="0">
              <a:solidFill>
                <a:schemeClr val="accent5">
                  <a:lumMod val="50000"/>
                </a:schemeClr>
              </a:solidFill>
            </a:endParaRPr>
          </a:p>
          <a:p>
            <a:pPr lvl="1"/>
            <a:r>
              <a:rPr lang="zh-CN" altLang="en-US" dirty="0">
                <a:solidFill>
                  <a:srgbClr val="FF0000"/>
                </a:solidFill>
              </a:rPr>
              <a:t>办法：改变替换规律</a:t>
            </a:r>
            <a:endParaRPr lang="en-US" altLang="zh-CN" dirty="0">
              <a:solidFill>
                <a:srgbClr val="FF0000"/>
              </a:solidFill>
            </a:endParaRPr>
          </a:p>
        </p:txBody>
      </p:sp>
      <p:sp>
        <p:nvSpPr>
          <p:cNvPr id="4" name="矩形 3"/>
          <p:cNvSpPr/>
          <p:nvPr/>
        </p:nvSpPr>
        <p:spPr>
          <a:xfrm>
            <a:off x="4719692" y="4777988"/>
            <a:ext cx="1364476" cy="523220"/>
          </a:xfrm>
          <a:prstGeom prst="rect">
            <a:avLst/>
          </a:prstGeom>
        </p:spPr>
        <p:txBody>
          <a:bodyPr wrap="none">
            <a:spAutoFit/>
          </a:bodyPr>
          <a:lstStyle/>
          <a:p>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K</a:t>
            </a: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 </a:t>
            </a: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 25</a:t>
            </a:r>
            <a:endParaRPr lang="zh-CN" altLang="en-US" dirty="0">
              <a:solidFill>
                <a:schemeClr val="accent4">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p:cTn id="30"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31"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dirty="0"/>
          </a:p>
          <a:p>
            <a:pPr lvl="1">
              <a:lnSpc>
                <a:spcPct val="100000"/>
              </a:lnSpc>
              <a:spcBef>
                <a:spcPts val="0"/>
              </a:spcBef>
            </a:pPr>
            <a:r>
              <a:rPr lang="zh-CN" altLang="en-US" dirty="0"/>
              <a:t>定义</a:t>
            </a:r>
            <a:endParaRPr lang="en-US" altLang="zh-CN" dirty="0"/>
          </a:p>
          <a:p>
            <a:pPr lvl="2"/>
            <a:r>
              <a:rPr lang="en-US" altLang="zh-CN" dirty="0"/>
              <a:t>M </a:t>
            </a:r>
            <a:r>
              <a:rPr lang="zh-CN" altLang="zh-CN" dirty="0"/>
              <a:t>=</a:t>
            </a:r>
            <a:r>
              <a:rPr lang="en-US" altLang="zh-CN" dirty="0"/>
              <a:t> </a:t>
            </a:r>
            <a:r>
              <a:rPr lang="zh-CN" altLang="zh-CN" dirty="0"/>
              <a:t>C</a:t>
            </a:r>
            <a:r>
              <a:rPr lang="en-US" altLang="zh-CN" dirty="0"/>
              <a:t> </a:t>
            </a:r>
            <a:r>
              <a:rPr lang="zh-CN" altLang="zh-CN" dirty="0"/>
              <a:t>=</a:t>
            </a:r>
            <a:r>
              <a:rPr lang="en-US" altLang="zh-CN" dirty="0"/>
              <a:t> </a:t>
            </a:r>
            <a:r>
              <a:rPr lang="zh-CN" altLang="zh-CN" dirty="0"/>
              <a:t>{0,</a:t>
            </a:r>
            <a:r>
              <a:rPr lang="en-US" altLang="zh-CN" dirty="0"/>
              <a:t> </a:t>
            </a:r>
            <a:r>
              <a:rPr lang="zh-CN" altLang="zh-CN" dirty="0"/>
              <a:t>1,</a:t>
            </a:r>
            <a:r>
              <a:rPr lang="en-US" altLang="zh-CN" dirty="0"/>
              <a:t> </a:t>
            </a:r>
            <a:r>
              <a:rPr lang="zh-CN" altLang="zh-CN" dirty="0"/>
              <a:t>...</a:t>
            </a:r>
            <a:r>
              <a:rPr lang="en-US" altLang="zh-CN" dirty="0"/>
              <a:t>, </a:t>
            </a:r>
            <a:r>
              <a:rPr lang="zh-CN" altLang="zh-CN" dirty="0"/>
              <a:t>25}</a:t>
            </a:r>
            <a:r>
              <a:rPr lang="zh-CN" altLang="en-US" dirty="0"/>
              <a:t>，</a:t>
            </a:r>
            <a:r>
              <a:rPr lang="zh-CN" altLang="zh-CN" i="1" dirty="0"/>
              <a:t>a</a:t>
            </a:r>
            <a:r>
              <a:rPr lang="zh-CN" altLang="zh-CN" dirty="0"/>
              <a:t>,</a:t>
            </a:r>
            <a:r>
              <a:rPr lang="en-US" altLang="zh-CN" dirty="0"/>
              <a:t> </a:t>
            </a:r>
            <a:r>
              <a:rPr lang="zh-CN" altLang="zh-CN" i="1" dirty="0"/>
              <a:t>b</a:t>
            </a:r>
            <a:r>
              <a:rPr lang="zh-CN" altLang="zh-CN" dirty="0"/>
              <a:t>∈{0,</a:t>
            </a:r>
            <a:r>
              <a:rPr lang="en-US" altLang="zh-CN" dirty="0"/>
              <a:t> </a:t>
            </a:r>
            <a:r>
              <a:rPr lang="zh-CN" altLang="zh-CN" dirty="0"/>
              <a:t>1,</a:t>
            </a:r>
            <a:r>
              <a:rPr lang="en-US" altLang="zh-CN" dirty="0"/>
              <a:t> </a:t>
            </a:r>
            <a:r>
              <a:rPr lang="zh-CN" altLang="zh-CN" dirty="0"/>
              <a:t>...</a:t>
            </a:r>
            <a:r>
              <a:rPr lang="en-US" altLang="zh-CN" dirty="0"/>
              <a:t>, </a:t>
            </a:r>
            <a:r>
              <a:rPr lang="zh-CN" altLang="zh-CN" dirty="0"/>
              <a:t>25}</a:t>
            </a:r>
            <a:r>
              <a:rPr lang="zh-CN" altLang="en-US" dirty="0"/>
              <a:t>，</a:t>
            </a:r>
          </a:p>
          <a:p>
            <a:pPr marL="1079500" lvl="2" indent="-6350">
              <a:buNone/>
            </a:pPr>
            <a:r>
              <a:rPr lang="zh-CN" altLang="zh-CN" dirty="0"/>
              <a:t>K</a:t>
            </a:r>
            <a:r>
              <a:rPr lang="en-US" altLang="zh-CN" dirty="0"/>
              <a:t> </a:t>
            </a:r>
            <a:r>
              <a:rPr lang="zh-CN" altLang="zh-CN" dirty="0"/>
              <a:t>=</a:t>
            </a:r>
            <a:r>
              <a:rPr lang="en-US" altLang="zh-CN" dirty="0"/>
              <a:t> </a:t>
            </a:r>
            <a:r>
              <a:rPr lang="zh-CN" altLang="zh-CN" dirty="0"/>
              <a:t>{(</a:t>
            </a:r>
            <a:r>
              <a:rPr lang="zh-CN" altLang="zh-CN" i="1" dirty="0"/>
              <a:t>a</a:t>
            </a:r>
            <a:r>
              <a:rPr lang="zh-CN" altLang="zh-CN" dirty="0"/>
              <a:t>,</a:t>
            </a:r>
            <a:r>
              <a:rPr lang="en-US" altLang="zh-CN" dirty="0"/>
              <a:t> </a:t>
            </a:r>
            <a:r>
              <a:rPr lang="zh-CN" altLang="zh-CN" i="1" dirty="0"/>
              <a:t>b</a:t>
            </a:r>
            <a:r>
              <a:rPr lang="zh-CN" altLang="zh-CN" dirty="0"/>
              <a:t>)</a:t>
            </a:r>
            <a:r>
              <a:rPr lang="en-US" altLang="zh-CN" dirty="0"/>
              <a:t> </a:t>
            </a:r>
            <a:r>
              <a:rPr lang="zh-CN" altLang="zh-CN" dirty="0"/>
              <a:t>|</a:t>
            </a:r>
            <a:r>
              <a:rPr lang="en-US" altLang="zh-CN" dirty="0"/>
              <a:t> </a:t>
            </a:r>
            <a:r>
              <a:rPr lang="zh-CN" altLang="zh-CN" dirty="0"/>
              <a:t>gcd(</a:t>
            </a:r>
            <a:r>
              <a:rPr lang="zh-CN" altLang="zh-CN" i="1" dirty="0"/>
              <a:t>a</a:t>
            </a:r>
            <a:r>
              <a:rPr lang="zh-CN" altLang="zh-CN" dirty="0"/>
              <a:t>,</a:t>
            </a:r>
            <a:r>
              <a:rPr lang="en-US" altLang="zh-CN" dirty="0"/>
              <a:t> </a:t>
            </a:r>
            <a:r>
              <a:rPr lang="zh-CN" altLang="zh-CN" dirty="0"/>
              <a:t>26)=1(互</a:t>
            </a:r>
            <a:r>
              <a:rPr lang="zh-CN" altLang="en-US" dirty="0"/>
              <a:t>素</a:t>
            </a:r>
            <a:r>
              <a:rPr lang="zh-CN" altLang="zh-CN" dirty="0"/>
              <a:t>)}</a:t>
            </a:r>
            <a:endParaRPr lang="en-US" altLang="zh-CN" dirty="0"/>
          </a:p>
          <a:p>
            <a:pPr lvl="2"/>
            <a:r>
              <a:rPr lang="zh-CN" altLang="zh-CN" dirty="0"/>
              <a:t>对</a:t>
            </a:r>
            <a:r>
              <a:rPr lang="en-US" altLang="zh-CN" i="1" dirty="0"/>
              <a:t>m</a:t>
            </a:r>
            <a:r>
              <a:rPr lang="zh-CN" altLang="zh-CN" dirty="0"/>
              <a:t>∈</a:t>
            </a:r>
            <a:r>
              <a:rPr lang="en-US" altLang="zh-CN" dirty="0"/>
              <a:t>M, </a:t>
            </a:r>
            <a:r>
              <a:rPr lang="en-US" altLang="zh-CN" i="1" dirty="0"/>
              <a:t>c</a:t>
            </a:r>
            <a:r>
              <a:rPr lang="zh-CN" altLang="zh-CN" dirty="0"/>
              <a:t>∈C</a:t>
            </a:r>
            <a:r>
              <a:rPr lang="en-US" altLang="zh-CN" dirty="0"/>
              <a:t>,</a:t>
            </a:r>
            <a:r>
              <a:rPr lang="zh-CN" altLang="zh-CN" dirty="0"/>
              <a:t> </a:t>
            </a:r>
            <a:r>
              <a:rPr lang="zh-CN" altLang="zh-CN" i="1" dirty="0"/>
              <a:t>k</a:t>
            </a:r>
            <a:r>
              <a:rPr lang="en-US" altLang="zh-CN" dirty="0"/>
              <a:t> </a:t>
            </a:r>
            <a:r>
              <a:rPr lang="zh-CN" altLang="zh-CN" dirty="0"/>
              <a:t>=(</a:t>
            </a:r>
            <a:r>
              <a:rPr lang="zh-CN" altLang="zh-CN" i="1" dirty="0"/>
              <a:t>a</a:t>
            </a:r>
            <a:r>
              <a:rPr lang="zh-CN" altLang="zh-CN" dirty="0"/>
              <a:t>,</a:t>
            </a:r>
            <a:r>
              <a:rPr lang="en-US" altLang="zh-CN" dirty="0"/>
              <a:t> </a:t>
            </a:r>
            <a:r>
              <a:rPr lang="zh-CN" altLang="zh-CN" i="1" dirty="0"/>
              <a:t>b</a:t>
            </a:r>
            <a:r>
              <a:rPr lang="zh-CN" altLang="zh-CN" dirty="0"/>
              <a:t>)∈K</a:t>
            </a:r>
          </a:p>
          <a:p>
            <a:pPr lvl="3">
              <a:buNone/>
            </a:pPr>
            <a:r>
              <a:rPr lang="zh-CN" altLang="en-US" sz="2400" dirty="0"/>
              <a:t> </a:t>
            </a:r>
            <a:r>
              <a:rPr lang="zh-CN" altLang="zh-CN" sz="2400" i="1" dirty="0"/>
              <a:t>E</a:t>
            </a:r>
            <a:r>
              <a:rPr lang="zh-CN" altLang="zh-CN" sz="2400" i="1" baseline="-25000" dirty="0"/>
              <a:t>k</a:t>
            </a:r>
            <a:r>
              <a:rPr lang="zh-CN" altLang="zh-CN" sz="2400" dirty="0"/>
              <a:t>(</a:t>
            </a:r>
            <a:r>
              <a:rPr lang="en-US" altLang="zh-CN" sz="2400" i="1" dirty="0"/>
              <a:t>m</a:t>
            </a:r>
            <a:r>
              <a:rPr lang="zh-CN" altLang="zh-CN" sz="2400" dirty="0"/>
              <a:t>)</a:t>
            </a:r>
            <a:r>
              <a:rPr lang="en-US" altLang="zh-CN" sz="2400" dirty="0"/>
              <a:t> </a:t>
            </a:r>
            <a:r>
              <a:rPr lang="zh-CN" altLang="zh-CN" sz="2400" dirty="0"/>
              <a:t>=</a:t>
            </a:r>
            <a:r>
              <a:rPr lang="en-US" altLang="zh-CN" sz="2400" dirty="0"/>
              <a:t> </a:t>
            </a:r>
            <a:r>
              <a:rPr lang="zh-CN" altLang="zh-CN" sz="2400" i="1" dirty="0"/>
              <a:t>a</a:t>
            </a:r>
            <a:r>
              <a:rPr lang="en-US" altLang="zh-CN" sz="2400" i="1" dirty="0"/>
              <a:t>m</a:t>
            </a:r>
            <a:r>
              <a:rPr lang="en-US" altLang="zh-CN" sz="2400" dirty="0"/>
              <a:t> </a:t>
            </a:r>
            <a:r>
              <a:rPr lang="zh-CN" altLang="zh-CN" sz="2400" dirty="0"/>
              <a:t>+</a:t>
            </a:r>
            <a:r>
              <a:rPr lang="zh-CN" altLang="zh-CN" sz="2400" i="1" dirty="0"/>
              <a:t>b</a:t>
            </a:r>
            <a:r>
              <a:rPr lang="en-US" altLang="zh-CN" sz="2400" dirty="0"/>
              <a:t> </a:t>
            </a:r>
            <a:r>
              <a:rPr lang="zh-CN" altLang="zh-CN" sz="2400" dirty="0"/>
              <a:t>(mod 26)</a:t>
            </a:r>
            <a:r>
              <a:rPr lang="en-US" altLang="zh-CN" sz="2400" dirty="0"/>
              <a:t> = </a:t>
            </a:r>
            <a:r>
              <a:rPr lang="en-US" altLang="zh-CN" sz="2400" i="1" dirty="0"/>
              <a:t>c</a:t>
            </a:r>
            <a:endParaRPr lang="zh-CN" altLang="zh-CN" sz="2400" i="1" dirty="0"/>
          </a:p>
          <a:p>
            <a:pPr lvl="3">
              <a:buNone/>
            </a:pPr>
            <a:r>
              <a:rPr lang="en-US" altLang="zh-CN" sz="2400" dirty="0"/>
              <a:t> </a:t>
            </a:r>
            <a:r>
              <a:rPr lang="zh-CN" altLang="zh-CN" sz="2400" i="1" dirty="0"/>
              <a:t>D</a:t>
            </a:r>
            <a:r>
              <a:rPr lang="zh-CN" altLang="zh-CN" sz="2400" i="1" baseline="-25000" dirty="0"/>
              <a:t>k</a:t>
            </a:r>
            <a:r>
              <a:rPr lang="en-US" altLang="zh-CN" sz="2400" dirty="0"/>
              <a:t>(</a:t>
            </a:r>
            <a:r>
              <a:rPr lang="en-US" altLang="zh-CN" sz="2400" i="1" dirty="0"/>
              <a:t>c</a:t>
            </a:r>
            <a:r>
              <a:rPr lang="zh-CN" altLang="zh-CN" sz="2400" dirty="0"/>
              <a:t>)</a:t>
            </a:r>
            <a:r>
              <a:rPr lang="en-US" altLang="zh-CN" sz="2400" dirty="0"/>
              <a:t> </a:t>
            </a:r>
            <a:r>
              <a:rPr lang="zh-CN" altLang="zh-CN" sz="2400" dirty="0"/>
              <a:t>=</a:t>
            </a:r>
            <a:r>
              <a:rPr lang="en-US" altLang="zh-CN" sz="2400" dirty="0"/>
              <a:t> </a:t>
            </a:r>
            <a:r>
              <a:rPr lang="zh-CN" altLang="zh-CN" sz="2400" i="1" dirty="0"/>
              <a:t>a</a:t>
            </a:r>
            <a:r>
              <a:rPr lang="zh-CN" altLang="zh-CN" sz="2400" baseline="30000" dirty="0"/>
              <a:t>-1</a:t>
            </a:r>
            <a:r>
              <a:rPr lang="zh-CN" altLang="zh-CN" sz="2400" dirty="0"/>
              <a:t>(</a:t>
            </a:r>
            <a:r>
              <a:rPr lang="en-US" altLang="zh-CN" sz="2400" i="1" dirty="0"/>
              <a:t>c</a:t>
            </a:r>
            <a:r>
              <a:rPr lang="zh-CN" altLang="zh-CN" sz="2400" dirty="0"/>
              <a:t>-</a:t>
            </a:r>
            <a:r>
              <a:rPr lang="zh-CN" altLang="zh-CN" sz="2400" i="1" dirty="0"/>
              <a:t>b</a:t>
            </a:r>
            <a:r>
              <a:rPr lang="zh-CN" altLang="zh-CN" sz="2400" dirty="0"/>
              <a:t>)</a:t>
            </a:r>
            <a:r>
              <a:rPr lang="en-US" altLang="zh-CN" sz="2400" dirty="0"/>
              <a:t> </a:t>
            </a:r>
            <a:r>
              <a:rPr lang="zh-CN" altLang="zh-CN" sz="2400" dirty="0"/>
              <a:t>(mod 26)</a:t>
            </a:r>
            <a:r>
              <a:rPr lang="en-US" altLang="zh-CN" sz="2400" dirty="0"/>
              <a:t> = </a:t>
            </a:r>
            <a:r>
              <a:rPr lang="en-US" altLang="zh-CN" sz="2400" i="1" dirty="0"/>
              <a:t>m</a:t>
            </a:r>
          </a:p>
          <a:p>
            <a:pPr marL="808038" lvl="2" indent="1588">
              <a:buNone/>
            </a:pPr>
            <a:r>
              <a:rPr lang="zh-CN" altLang="zh-CN" i="1" dirty="0"/>
              <a:t>a</a:t>
            </a:r>
            <a:r>
              <a:rPr lang="zh-CN" altLang="zh-CN" baseline="30000" dirty="0"/>
              <a:t>-1 </a:t>
            </a:r>
            <a:r>
              <a:rPr lang="zh-CN" altLang="en-US" dirty="0"/>
              <a:t>：</a:t>
            </a:r>
            <a:r>
              <a:rPr lang="zh-CN" altLang="zh-CN" dirty="0"/>
              <a:t>称为</a:t>
            </a:r>
            <a:r>
              <a:rPr lang="zh-CN" altLang="zh-CN" i="1" dirty="0"/>
              <a:t>a</a:t>
            </a:r>
            <a:r>
              <a:rPr lang="zh-CN" altLang="zh-CN" dirty="0"/>
              <a:t>的逆，满足</a:t>
            </a:r>
            <a:r>
              <a:rPr lang="zh-CN" altLang="zh-CN" i="1" dirty="0"/>
              <a:t>a</a:t>
            </a:r>
            <a:r>
              <a:rPr lang="zh-CN" altLang="zh-CN" baseline="30000" dirty="0"/>
              <a:t>-1</a:t>
            </a:r>
            <a:r>
              <a:rPr lang="zh-CN" altLang="zh-CN" i="1" dirty="0"/>
              <a:t>a</a:t>
            </a:r>
            <a:r>
              <a:rPr lang="en-US" altLang="zh-CN" dirty="0"/>
              <a:t>  </a:t>
            </a:r>
            <a:r>
              <a:rPr lang="zh-CN" altLang="zh-CN" dirty="0"/>
              <a:t>mod 26</a:t>
            </a:r>
            <a:r>
              <a:rPr lang="en-US" altLang="zh-CN" dirty="0"/>
              <a:t> </a:t>
            </a:r>
            <a:r>
              <a:rPr lang="zh-CN" altLang="zh-CN" dirty="0"/>
              <a:t>=</a:t>
            </a:r>
            <a:r>
              <a:rPr lang="en-US" altLang="zh-CN" dirty="0"/>
              <a:t> </a:t>
            </a:r>
            <a:r>
              <a:rPr lang="zh-CN" altLang="zh-CN" dirty="0"/>
              <a:t>1</a:t>
            </a:r>
            <a:r>
              <a:rPr lang="zh-CN" altLang="en-US" dirty="0"/>
              <a:t>，</a:t>
            </a:r>
            <a:r>
              <a:rPr lang="zh-CN" altLang="zh-CN" i="1" dirty="0"/>
              <a:t>a</a:t>
            </a:r>
            <a:r>
              <a:rPr lang="zh-CN" altLang="zh-CN" baseline="30000" dirty="0"/>
              <a:t>-1</a:t>
            </a:r>
            <a:r>
              <a:rPr lang="zh-CN" altLang="en-US" dirty="0"/>
              <a:t>存在</a:t>
            </a:r>
            <a:r>
              <a:rPr lang="zh-CN" altLang="zh-CN" dirty="0"/>
              <a:t>的充要条件是gcd(</a:t>
            </a:r>
            <a:r>
              <a:rPr lang="zh-CN" altLang="zh-CN" i="1" dirty="0"/>
              <a:t>a</a:t>
            </a:r>
            <a:r>
              <a:rPr lang="zh-CN" altLang="zh-CN" dirty="0"/>
              <a:t>,</a:t>
            </a:r>
            <a:r>
              <a:rPr lang="en-US" altLang="zh-CN" dirty="0"/>
              <a:t> </a:t>
            </a:r>
            <a:r>
              <a:rPr lang="zh-CN" altLang="zh-CN" dirty="0"/>
              <a:t>26)=1</a:t>
            </a:r>
            <a:r>
              <a:rPr lang="zh-CN" altLang="en-US" dirty="0"/>
              <a:t>。</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6595">
                                            <p:txEl>
                                              <p:pRg st="2" end="2"/>
                                            </p:txEl>
                                          </p:spTgt>
                                        </p:tgtEl>
                                        <p:attrNameLst>
                                          <p:attrName>style.visibility</p:attrName>
                                        </p:attrNameLst>
                                      </p:cBhvr>
                                      <p:to>
                                        <p:strVal val="visible"/>
                                      </p:to>
                                    </p:set>
                                    <p:animEffect transition="in" filter="wipe(down)">
                                      <p:cBhvr>
                                        <p:cTn id="7" dur="500"/>
                                        <p:tgtEl>
                                          <p:spTgt spid="366595">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66595">
                                            <p:txEl>
                                              <p:pRg st="3" end="3"/>
                                            </p:txEl>
                                          </p:spTgt>
                                        </p:tgtEl>
                                        <p:attrNameLst>
                                          <p:attrName>style.visibility</p:attrName>
                                        </p:attrNameLst>
                                      </p:cBhvr>
                                      <p:to>
                                        <p:strVal val="visible"/>
                                      </p:to>
                                    </p:set>
                                    <p:animEffect transition="in" filter="wipe(down)">
                                      <p:cBhvr>
                                        <p:cTn id="10" dur="500"/>
                                        <p:tgtEl>
                                          <p:spTgt spid="36659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66595">
                                            <p:txEl>
                                              <p:pRg st="4" end="4"/>
                                            </p:txEl>
                                          </p:spTgt>
                                        </p:tgtEl>
                                        <p:attrNameLst>
                                          <p:attrName>style.visibility</p:attrName>
                                        </p:attrNameLst>
                                      </p:cBhvr>
                                      <p:to>
                                        <p:strVal val="visible"/>
                                      </p:to>
                                    </p:set>
                                    <p:animEffect transition="in" filter="wipe(down)">
                                      <p:cBhvr>
                                        <p:cTn id="15" dur="500"/>
                                        <p:tgtEl>
                                          <p:spTgt spid="366595">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66595">
                                            <p:txEl>
                                              <p:pRg st="5" end="5"/>
                                            </p:txEl>
                                          </p:spTgt>
                                        </p:tgtEl>
                                        <p:attrNameLst>
                                          <p:attrName>style.visibility</p:attrName>
                                        </p:attrNameLst>
                                      </p:cBhvr>
                                      <p:to>
                                        <p:strVal val="visible"/>
                                      </p:to>
                                    </p:set>
                                    <p:animEffect transition="in" filter="wipe(down)">
                                      <p:cBhvr>
                                        <p:cTn id="18" dur="500"/>
                                        <p:tgtEl>
                                          <p:spTgt spid="366595">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66595">
                                            <p:txEl>
                                              <p:pRg st="6" end="6"/>
                                            </p:txEl>
                                          </p:spTgt>
                                        </p:tgtEl>
                                        <p:attrNameLst>
                                          <p:attrName>style.visibility</p:attrName>
                                        </p:attrNameLst>
                                      </p:cBhvr>
                                      <p:to>
                                        <p:strVal val="visible"/>
                                      </p:to>
                                    </p:set>
                                    <p:animEffect transition="in" filter="wipe(down)">
                                      <p:cBhvr>
                                        <p:cTn id="21" dur="500"/>
                                        <p:tgtEl>
                                          <p:spTgt spid="36659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66595">
                                            <p:txEl>
                                              <p:pRg st="7" end="7"/>
                                            </p:txEl>
                                          </p:spTgt>
                                        </p:tgtEl>
                                        <p:attrNameLst>
                                          <p:attrName>style.visibility</p:attrName>
                                        </p:attrNameLst>
                                      </p:cBhvr>
                                      <p:to>
                                        <p:strVal val="visible"/>
                                      </p:to>
                                    </p:set>
                                    <p:animEffect transition="in" filter="wipe(down)">
                                      <p:cBhvr>
                                        <p:cTn id="26" dur="500"/>
                                        <p:tgtEl>
                                          <p:spTgt spid="366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83568" y="1124744"/>
            <a:ext cx="8015125" cy="5184576"/>
          </a:xfrm>
          <a:prstGeom prst="rect">
            <a:avLst/>
          </a:prstGeom>
        </p:spPr>
      </p:pic>
    </p:spTree>
    <p:extLst>
      <p:ext uri="{BB962C8B-B14F-4D97-AF65-F5344CB8AC3E}">
        <p14:creationId xmlns:p14="http://schemas.microsoft.com/office/powerpoint/2010/main" val="35001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457200" y="1485320"/>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dirty="0"/>
          </a:p>
          <a:p>
            <a:pPr marL="720000" lvl="2"/>
            <a:r>
              <a:rPr lang="zh-CN" altLang="zh-CN" dirty="0"/>
              <a:t>例</a:t>
            </a:r>
            <a:r>
              <a:rPr lang="en-US" altLang="zh-CN" dirty="0"/>
              <a:t>3</a:t>
            </a:r>
            <a:r>
              <a:rPr lang="zh-CN" altLang="zh-CN" dirty="0"/>
              <a:t>：</a:t>
            </a:r>
            <a:r>
              <a:rPr lang="en-US" altLang="zh-CN" i="1" dirty="0"/>
              <a:t>k</a:t>
            </a:r>
            <a:r>
              <a:rPr lang="en-US" altLang="zh-CN" dirty="0"/>
              <a:t> </a:t>
            </a:r>
            <a:r>
              <a:rPr lang="zh-CN" altLang="zh-CN" dirty="0"/>
              <a:t>=</a:t>
            </a:r>
            <a:r>
              <a:rPr lang="en-US" altLang="zh-CN" dirty="0"/>
              <a:t> </a:t>
            </a:r>
            <a:r>
              <a:rPr lang="zh-CN" altLang="zh-CN" dirty="0"/>
              <a:t>(</a:t>
            </a:r>
            <a:r>
              <a:rPr lang="zh-CN" altLang="zh-CN" i="1" dirty="0"/>
              <a:t>a</a:t>
            </a:r>
            <a:r>
              <a:rPr lang="zh-CN" altLang="zh-CN" dirty="0"/>
              <a:t>,</a:t>
            </a:r>
            <a:r>
              <a:rPr lang="en-US" altLang="zh-CN" dirty="0"/>
              <a:t> </a:t>
            </a:r>
            <a:r>
              <a:rPr lang="zh-CN" altLang="zh-CN" i="1" dirty="0"/>
              <a:t>b</a:t>
            </a:r>
            <a:r>
              <a:rPr lang="zh-CN" altLang="zh-CN" dirty="0"/>
              <a:t>)</a:t>
            </a:r>
            <a:r>
              <a:rPr lang="en-US" altLang="zh-CN" dirty="0"/>
              <a:t> </a:t>
            </a:r>
            <a:r>
              <a:rPr lang="zh-CN" altLang="zh-CN" dirty="0"/>
              <a:t>=</a:t>
            </a:r>
            <a:r>
              <a:rPr lang="en-US" altLang="zh-CN" dirty="0"/>
              <a:t> </a:t>
            </a:r>
            <a:r>
              <a:rPr lang="zh-CN" altLang="zh-CN" dirty="0"/>
              <a:t>(</a:t>
            </a:r>
            <a:r>
              <a:rPr lang="en-US" altLang="zh-CN" dirty="0"/>
              <a:t>9</a:t>
            </a:r>
            <a:r>
              <a:rPr lang="zh-CN" altLang="zh-CN" dirty="0"/>
              <a:t>,</a:t>
            </a:r>
            <a:r>
              <a:rPr lang="en-US" altLang="zh-CN" dirty="0"/>
              <a:t> 2</a:t>
            </a:r>
            <a:r>
              <a:rPr lang="zh-CN" altLang="zh-CN" dirty="0"/>
              <a:t>)</a:t>
            </a:r>
          </a:p>
          <a:p>
            <a:pPr marL="720000" lvl="3">
              <a:buNone/>
            </a:pPr>
            <a:r>
              <a:rPr lang="en-US" altLang="zh-CN" sz="2400" dirty="0"/>
              <a:t>            </a:t>
            </a:r>
            <a:r>
              <a:rPr lang="zh-CN" altLang="zh-CN" sz="2400" i="1" dirty="0"/>
              <a:t>E</a:t>
            </a:r>
            <a:r>
              <a:rPr lang="zh-CN" altLang="zh-CN" sz="2400" i="1" baseline="-25000" dirty="0"/>
              <a:t>k</a:t>
            </a:r>
            <a:r>
              <a:rPr lang="zh-CN" altLang="zh-CN" sz="2400" dirty="0"/>
              <a:t>(</a:t>
            </a:r>
            <a:r>
              <a:rPr lang="en-US" altLang="zh-CN" sz="2400" i="1" dirty="0"/>
              <a:t>m</a:t>
            </a:r>
            <a:r>
              <a:rPr lang="zh-CN" altLang="zh-CN" sz="2400" dirty="0"/>
              <a:t>)</a:t>
            </a:r>
            <a:r>
              <a:rPr lang="en-US" altLang="zh-CN" sz="2400" dirty="0"/>
              <a:t> </a:t>
            </a:r>
            <a:r>
              <a:rPr lang="zh-CN" altLang="zh-CN" sz="2400" dirty="0"/>
              <a:t>=</a:t>
            </a:r>
            <a:r>
              <a:rPr lang="en-US" altLang="zh-CN" sz="2400" dirty="0"/>
              <a:t> 9</a:t>
            </a:r>
            <a:r>
              <a:rPr lang="en-US" altLang="zh-CN" sz="2400" i="1" dirty="0"/>
              <a:t>m</a:t>
            </a:r>
            <a:r>
              <a:rPr lang="zh-CN" altLang="zh-CN" sz="2400" dirty="0"/>
              <a:t>+</a:t>
            </a:r>
            <a:r>
              <a:rPr lang="en-US" altLang="zh-CN" sz="2400" dirty="0"/>
              <a:t>2</a:t>
            </a:r>
            <a:r>
              <a:rPr lang="zh-CN" altLang="zh-CN" sz="2400" dirty="0"/>
              <a:t> (mod 26)</a:t>
            </a:r>
          </a:p>
          <a:p>
            <a:pPr marL="720000" lvl="3">
              <a:buNone/>
            </a:pPr>
            <a:r>
              <a:rPr lang="en-US" altLang="zh-CN" sz="2400" dirty="0"/>
              <a:t>    </a:t>
            </a:r>
            <a:r>
              <a:rPr lang="en-US" altLang="zh-CN" sz="2400" i="1" dirty="0"/>
              <a:t>        </a:t>
            </a:r>
            <a:r>
              <a:rPr lang="zh-CN" altLang="zh-CN" sz="2400" i="1" dirty="0"/>
              <a:t>D</a:t>
            </a:r>
            <a:r>
              <a:rPr lang="zh-CN" altLang="zh-CN" sz="2400" i="1" baseline="-25000" dirty="0"/>
              <a:t>k</a:t>
            </a:r>
            <a:r>
              <a:rPr lang="zh-CN" altLang="zh-CN" sz="2400" dirty="0"/>
              <a:t>(</a:t>
            </a:r>
            <a:r>
              <a:rPr lang="en-US" altLang="zh-CN" sz="2400" i="1" dirty="0"/>
              <a:t>c</a:t>
            </a:r>
            <a:r>
              <a:rPr lang="zh-CN" altLang="zh-CN" sz="2400" dirty="0"/>
              <a:t>)</a:t>
            </a:r>
            <a:r>
              <a:rPr lang="en-US" altLang="zh-CN" sz="2400" dirty="0"/>
              <a:t> </a:t>
            </a:r>
            <a:r>
              <a:rPr lang="zh-CN" altLang="zh-CN" sz="2400" dirty="0"/>
              <a:t>=</a:t>
            </a:r>
            <a:r>
              <a:rPr lang="en-US" altLang="zh-CN" sz="2400" dirty="0"/>
              <a:t> 9</a:t>
            </a:r>
            <a:r>
              <a:rPr lang="en-US" altLang="zh-CN" sz="2400" baseline="30000" dirty="0"/>
              <a:t>-1</a:t>
            </a:r>
            <a:r>
              <a:rPr lang="zh-CN" altLang="zh-CN" sz="2400" dirty="0"/>
              <a:t>(</a:t>
            </a:r>
            <a:r>
              <a:rPr lang="en-US" altLang="zh-CN" sz="2400" i="1" dirty="0"/>
              <a:t>c</a:t>
            </a:r>
            <a:r>
              <a:rPr lang="zh-CN" altLang="zh-CN" sz="2400" dirty="0"/>
              <a:t>-</a:t>
            </a:r>
            <a:r>
              <a:rPr lang="en-US" altLang="zh-CN" sz="2400" dirty="0"/>
              <a:t>2</a:t>
            </a:r>
            <a:r>
              <a:rPr lang="zh-CN" altLang="zh-CN" sz="2400" dirty="0"/>
              <a:t>)</a:t>
            </a:r>
            <a:r>
              <a:rPr lang="en-US" altLang="zh-CN" sz="2400" dirty="0"/>
              <a:t> </a:t>
            </a:r>
            <a:r>
              <a:rPr lang="zh-CN" altLang="zh-CN" sz="2400" dirty="0"/>
              <a:t>(mod 26)</a:t>
            </a:r>
            <a:endParaRPr lang="en-US" altLang="zh-CN" sz="2400" dirty="0"/>
          </a:p>
          <a:p>
            <a:pPr marL="720000" lvl="2" indent="-6350">
              <a:buNone/>
            </a:pPr>
            <a:r>
              <a:rPr lang="zh-CN" altLang="en-US" dirty="0"/>
              <a:t>问： </a:t>
            </a:r>
          </a:p>
          <a:p>
            <a:pPr marL="720000" lvl="3"/>
            <a:r>
              <a:rPr lang="en-US" altLang="zh-CN" sz="2400" dirty="0"/>
              <a:t>9</a:t>
            </a:r>
            <a:r>
              <a:rPr lang="en-US" altLang="zh-CN" sz="2400" baseline="30000" dirty="0"/>
              <a:t>-1</a:t>
            </a:r>
            <a:r>
              <a:rPr lang="en-US" altLang="zh-CN" sz="2400" dirty="0"/>
              <a:t> mod 26= ?</a:t>
            </a:r>
          </a:p>
          <a:p>
            <a:pPr marL="720000" lvl="3"/>
            <a:r>
              <a:rPr lang="zh-CN" altLang="en-US" sz="2400" dirty="0"/>
              <a:t>明文</a:t>
            </a:r>
            <a:r>
              <a:rPr lang="en-US" altLang="zh-CN" sz="2400" i="1" dirty="0"/>
              <a:t>n</a:t>
            </a:r>
            <a:r>
              <a:rPr lang="zh-CN" altLang="en-US" sz="2400" dirty="0"/>
              <a:t>，密文</a:t>
            </a:r>
            <a:r>
              <a:rPr lang="en-US" altLang="zh-CN" sz="2400" dirty="0"/>
              <a:t>?</a:t>
            </a:r>
            <a:endParaRPr lang="zh-CN" altLang="zh-CN" sz="2400" dirty="0"/>
          </a:p>
        </p:txBody>
      </p:sp>
      <p:sp>
        <p:nvSpPr>
          <p:cNvPr id="5" name="右箭头 4"/>
          <p:cNvSpPr/>
          <p:nvPr/>
        </p:nvSpPr>
        <p:spPr bwMode="auto">
          <a:xfrm>
            <a:off x="3318851" y="4563491"/>
            <a:ext cx="949338" cy="292104"/>
          </a:xfrm>
          <a:prstGeom prst="rightArrow">
            <a:avLst/>
          </a:prstGeom>
          <a:solidFill>
            <a:srgbClr val="5A88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7" name="TextBox 6"/>
          <p:cNvSpPr txBox="1"/>
          <p:nvPr/>
        </p:nvSpPr>
        <p:spPr>
          <a:xfrm>
            <a:off x="4377728" y="4453952"/>
            <a:ext cx="1022364" cy="523220"/>
          </a:xfrm>
          <a:prstGeom prst="rect">
            <a:avLst/>
          </a:prstGeom>
          <a:solidFill>
            <a:srgbClr val="5A8800"/>
          </a:solidFill>
          <a:scene3d>
            <a:camera prst="orthographicFront"/>
            <a:lightRig rig="threePt" dir="t"/>
          </a:scene3d>
          <a:sp3d>
            <a:bevelT/>
          </a:sp3d>
        </p:spPr>
        <p:txBody>
          <a:bodyPr wrap="square" rtlCol="0">
            <a:spAutoFit/>
          </a:bodyPr>
          <a:lstStyle/>
          <a:p>
            <a:r>
              <a:rPr lang="en-US" altLang="zh-CN" kern="0" dirty="0">
                <a:solidFill>
                  <a:schemeClr val="tx1"/>
                </a:solidFill>
                <a:latin typeface="Times New Roman" pitchFamily="18" charset="0"/>
                <a:ea typeface="黑体" pitchFamily="49" charset="-122"/>
                <a:cs typeface="Times New Roman" pitchFamily="18" charset="0"/>
              </a:rPr>
              <a:t>9</a:t>
            </a:r>
            <a:r>
              <a:rPr lang="en-US" altLang="zh-CN" kern="0" baseline="30000" dirty="0">
                <a:solidFill>
                  <a:schemeClr val="tx1"/>
                </a:solidFill>
                <a:latin typeface="Times New Roman" pitchFamily="18" charset="0"/>
                <a:ea typeface="黑体" pitchFamily="49" charset="-122"/>
                <a:cs typeface="Times New Roman" pitchFamily="18" charset="0"/>
              </a:rPr>
              <a:t>-1</a:t>
            </a:r>
            <a:r>
              <a:rPr lang="en-US" altLang="zh-CN" i="1" kern="0" dirty="0">
                <a:solidFill>
                  <a:schemeClr val="tx1"/>
                </a:solidFill>
                <a:latin typeface="Times New Roman" pitchFamily="18" charset="0"/>
                <a:ea typeface="黑体" pitchFamily="49" charset="-122"/>
                <a:cs typeface="Times New Roman" pitchFamily="18" charset="0"/>
              </a:rPr>
              <a:t>=</a:t>
            </a:r>
            <a:r>
              <a:rPr lang="en-US" altLang="zh-CN" kern="0" dirty="0">
                <a:solidFill>
                  <a:schemeClr val="tx1"/>
                </a:solidFill>
                <a:latin typeface="Times New Roman" pitchFamily="18" charset="0"/>
                <a:ea typeface="黑体" pitchFamily="49" charset="-122"/>
                <a:cs typeface="Times New Roman" pitchFamily="18" charset="0"/>
              </a:rPr>
              <a:t>3</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dirty="0"/>
          </a:p>
          <a:p>
            <a:pPr marL="720000" lvl="2"/>
            <a:r>
              <a:rPr lang="zh-CN" altLang="zh-CN" dirty="0"/>
              <a:t>例</a:t>
            </a:r>
            <a:r>
              <a:rPr lang="en-US" altLang="zh-CN" dirty="0"/>
              <a:t>3</a:t>
            </a:r>
            <a:r>
              <a:rPr lang="zh-CN" altLang="zh-CN" dirty="0"/>
              <a:t>：</a:t>
            </a:r>
            <a:r>
              <a:rPr lang="en-US" altLang="zh-CN" i="1" dirty="0"/>
              <a:t>k</a:t>
            </a:r>
            <a:r>
              <a:rPr lang="en-US" altLang="zh-CN" dirty="0"/>
              <a:t> </a:t>
            </a:r>
            <a:r>
              <a:rPr lang="zh-CN" altLang="zh-CN" dirty="0"/>
              <a:t>=</a:t>
            </a:r>
            <a:r>
              <a:rPr lang="en-US" altLang="zh-CN" dirty="0"/>
              <a:t> </a:t>
            </a:r>
            <a:r>
              <a:rPr lang="zh-CN" altLang="zh-CN" dirty="0"/>
              <a:t>(</a:t>
            </a:r>
            <a:r>
              <a:rPr lang="zh-CN" altLang="zh-CN" i="1" dirty="0"/>
              <a:t>a</a:t>
            </a:r>
            <a:r>
              <a:rPr lang="zh-CN" altLang="zh-CN" dirty="0"/>
              <a:t>,</a:t>
            </a:r>
            <a:r>
              <a:rPr lang="en-US" altLang="zh-CN" dirty="0"/>
              <a:t> </a:t>
            </a:r>
            <a:r>
              <a:rPr lang="zh-CN" altLang="zh-CN" i="1" dirty="0"/>
              <a:t>b</a:t>
            </a:r>
            <a:r>
              <a:rPr lang="zh-CN" altLang="zh-CN" dirty="0"/>
              <a:t>)</a:t>
            </a:r>
            <a:r>
              <a:rPr lang="en-US" altLang="zh-CN" dirty="0"/>
              <a:t> </a:t>
            </a:r>
            <a:r>
              <a:rPr lang="zh-CN" altLang="zh-CN" dirty="0"/>
              <a:t>=</a:t>
            </a:r>
            <a:r>
              <a:rPr lang="en-US" altLang="zh-CN" dirty="0"/>
              <a:t> </a:t>
            </a:r>
            <a:r>
              <a:rPr lang="zh-CN" altLang="zh-CN" dirty="0"/>
              <a:t>(</a:t>
            </a:r>
            <a:r>
              <a:rPr lang="en-US" altLang="zh-CN" dirty="0"/>
              <a:t>9</a:t>
            </a:r>
            <a:r>
              <a:rPr lang="zh-CN" altLang="zh-CN" dirty="0"/>
              <a:t>,</a:t>
            </a:r>
            <a:r>
              <a:rPr lang="en-US" altLang="zh-CN" dirty="0"/>
              <a:t> 2</a:t>
            </a:r>
            <a:r>
              <a:rPr lang="zh-CN" altLang="zh-CN" dirty="0"/>
              <a:t>)</a:t>
            </a:r>
          </a:p>
          <a:p>
            <a:pPr marL="720000" lvl="3" indent="196850">
              <a:buNone/>
            </a:pPr>
            <a:r>
              <a:rPr lang="zh-CN" altLang="zh-CN" sz="2400" i="1" dirty="0"/>
              <a:t>E</a:t>
            </a:r>
            <a:r>
              <a:rPr lang="zh-CN" altLang="zh-CN" sz="2400" i="1" baseline="-25000" dirty="0"/>
              <a:t>k</a:t>
            </a:r>
            <a:r>
              <a:rPr lang="zh-CN" altLang="zh-CN" sz="2400" dirty="0"/>
              <a:t>(</a:t>
            </a:r>
            <a:r>
              <a:rPr lang="en-US" altLang="zh-CN" sz="2400" i="1" dirty="0"/>
              <a:t>m</a:t>
            </a:r>
            <a:r>
              <a:rPr lang="zh-CN" altLang="zh-CN" sz="2400" dirty="0"/>
              <a:t>)</a:t>
            </a:r>
            <a:r>
              <a:rPr lang="en-US" altLang="zh-CN" sz="2400" dirty="0"/>
              <a:t> </a:t>
            </a:r>
            <a:r>
              <a:rPr lang="zh-CN" altLang="zh-CN" sz="2400" dirty="0"/>
              <a:t>=</a:t>
            </a:r>
            <a:r>
              <a:rPr lang="en-US" altLang="zh-CN" sz="2400" dirty="0"/>
              <a:t> 9</a:t>
            </a:r>
            <a:r>
              <a:rPr lang="en-US" altLang="zh-CN" sz="2400" i="1" dirty="0"/>
              <a:t>m</a:t>
            </a:r>
            <a:r>
              <a:rPr lang="zh-CN" altLang="zh-CN" sz="2400" dirty="0"/>
              <a:t>+</a:t>
            </a:r>
            <a:r>
              <a:rPr lang="en-US" altLang="zh-CN" sz="2400" dirty="0"/>
              <a:t>2</a:t>
            </a:r>
            <a:r>
              <a:rPr lang="zh-CN" altLang="zh-CN" sz="2400" dirty="0"/>
              <a:t> (mod 26)</a:t>
            </a:r>
          </a:p>
          <a:p>
            <a:pPr marL="720000" lvl="3">
              <a:buNone/>
            </a:pPr>
            <a:r>
              <a:rPr lang="en-US" altLang="zh-CN" sz="2400" dirty="0"/>
              <a:t>    </a:t>
            </a:r>
            <a:r>
              <a:rPr lang="en-US" altLang="zh-CN" sz="2400" i="1" dirty="0"/>
              <a:t> </a:t>
            </a:r>
            <a:r>
              <a:rPr lang="zh-CN" altLang="zh-CN" sz="2400" i="1" dirty="0"/>
              <a:t>D</a:t>
            </a:r>
            <a:r>
              <a:rPr lang="zh-CN" altLang="zh-CN" sz="2400" i="1" baseline="-25000" dirty="0"/>
              <a:t>k</a:t>
            </a:r>
            <a:r>
              <a:rPr lang="zh-CN" altLang="zh-CN" sz="2400" dirty="0"/>
              <a:t>(</a:t>
            </a:r>
            <a:r>
              <a:rPr lang="en-US" altLang="zh-CN" sz="2400" i="1" dirty="0"/>
              <a:t>c</a:t>
            </a:r>
            <a:r>
              <a:rPr lang="zh-CN" altLang="zh-CN" sz="2400" dirty="0"/>
              <a:t>)</a:t>
            </a:r>
            <a:r>
              <a:rPr lang="en-US" altLang="zh-CN" sz="2400" dirty="0"/>
              <a:t> </a:t>
            </a:r>
            <a:r>
              <a:rPr lang="zh-CN" altLang="zh-CN" sz="2400" dirty="0"/>
              <a:t>=</a:t>
            </a:r>
            <a:r>
              <a:rPr lang="en-US" altLang="zh-CN" sz="2400" dirty="0"/>
              <a:t> 3</a:t>
            </a:r>
            <a:r>
              <a:rPr lang="zh-CN" altLang="zh-CN" sz="2400" dirty="0"/>
              <a:t>(</a:t>
            </a:r>
            <a:r>
              <a:rPr lang="en-US" altLang="zh-CN" sz="2400" i="1" dirty="0"/>
              <a:t>c</a:t>
            </a:r>
            <a:r>
              <a:rPr lang="zh-CN" altLang="zh-CN" sz="2400" dirty="0"/>
              <a:t>-</a:t>
            </a:r>
            <a:r>
              <a:rPr lang="en-US" altLang="zh-CN" sz="2400" dirty="0"/>
              <a:t>2</a:t>
            </a:r>
            <a:r>
              <a:rPr lang="zh-CN" altLang="zh-CN" sz="2400" dirty="0"/>
              <a:t>)</a:t>
            </a:r>
            <a:r>
              <a:rPr lang="en-US" altLang="zh-CN" sz="2400" dirty="0"/>
              <a:t> </a:t>
            </a:r>
            <a:r>
              <a:rPr lang="zh-CN" altLang="zh-CN" sz="2400" dirty="0"/>
              <a:t>(mod 26)</a:t>
            </a:r>
            <a:endParaRPr lang="en-US" altLang="zh-CN" sz="2400" dirty="0"/>
          </a:p>
          <a:p>
            <a:pPr marL="720000" lvl="2">
              <a:buNone/>
            </a:pPr>
            <a:r>
              <a:rPr lang="zh-CN" altLang="en-US" dirty="0"/>
              <a:t>解：将</a:t>
            </a:r>
            <a:r>
              <a:rPr lang="zh-CN" altLang="zh-CN" dirty="0"/>
              <a:t>字母</a:t>
            </a:r>
            <a:r>
              <a:rPr lang="zh-CN" altLang="en-US" dirty="0"/>
              <a:t> </a:t>
            </a:r>
            <a:r>
              <a:rPr lang="en-US" altLang="zh-CN" i="1" dirty="0"/>
              <a:t>n</a:t>
            </a:r>
            <a:r>
              <a:rPr lang="en-US" altLang="zh-CN" dirty="0"/>
              <a:t> </a:t>
            </a:r>
            <a:r>
              <a:rPr lang="zh-CN" altLang="zh-CN" dirty="0"/>
              <a:t>转换成数字</a:t>
            </a:r>
            <a:r>
              <a:rPr lang="zh-CN" altLang="en-US" dirty="0"/>
              <a:t> </a:t>
            </a:r>
            <a:r>
              <a:rPr lang="en-US" altLang="zh-CN" dirty="0"/>
              <a:t>13</a:t>
            </a:r>
            <a:r>
              <a:rPr lang="zh-CN" altLang="en-US" dirty="0"/>
              <a:t>，</a:t>
            </a:r>
            <a:endParaRPr lang="en-US" altLang="zh-CN" dirty="0"/>
          </a:p>
          <a:p>
            <a:pPr marL="720000" lvl="2">
              <a:buNone/>
            </a:pPr>
            <a:r>
              <a:rPr lang="en-US" altLang="zh-CN" dirty="0"/>
              <a:t>         </a:t>
            </a:r>
            <a:r>
              <a:rPr lang="zh-CN" altLang="zh-CN" dirty="0">
                <a:solidFill>
                  <a:srgbClr val="FF0000"/>
                </a:solidFill>
              </a:rPr>
              <a:t>加密</a:t>
            </a:r>
            <a:r>
              <a:rPr lang="zh-CN" altLang="en-US" dirty="0"/>
              <a:t>：</a:t>
            </a:r>
            <a:endParaRPr lang="zh-CN" altLang="zh-CN" dirty="0"/>
          </a:p>
          <a:p>
            <a:pPr marL="720000" lvl="2">
              <a:buNone/>
            </a:pPr>
            <a:r>
              <a:rPr lang="zh-CN" altLang="en-US" dirty="0"/>
              <a:t>   </a:t>
            </a:r>
            <a:r>
              <a:rPr lang="en-US" altLang="zh-CN" i="1" dirty="0"/>
              <a:t>c</a:t>
            </a:r>
            <a:r>
              <a:rPr lang="en-US" altLang="zh-CN" dirty="0"/>
              <a:t> = 9×13 + 2 = 119 mod 26 = 15 → </a:t>
            </a:r>
            <a:r>
              <a:rPr lang="zh-CN" altLang="en-US" dirty="0"/>
              <a:t>密文</a:t>
            </a:r>
            <a:r>
              <a:rPr lang="zh-CN" altLang="en-US" i="1" dirty="0"/>
              <a:t> </a:t>
            </a:r>
            <a:r>
              <a:rPr lang="en-US" altLang="zh-CN" i="1" dirty="0"/>
              <a:t>P</a:t>
            </a:r>
            <a:endParaRPr lang="zh-CN" altLang="zh-CN" i="1" dirty="0"/>
          </a:p>
          <a:p>
            <a:pPr marL="720000" lvl="2" indent="441325">
              <a:buNone/>
            </a:pPr>
            <a:r>
              <a:rPr lang="zh-CN" altLang="zh-CN" dirty="0">
                <a:solidFill>
                  <a:srgbClr val="FF0000"/>
                </a:solidFill>
              </a:rPr>
              <a:t>解密</a:t>
            </a:r>
            <a:r>
              <a:rPr lang="zh-CN" altLang="en-US" dirty="0"/>
              <a:t>：</a:t>
            </a:r>
            <a:endParaRPr lang="en-US" altLang="zh-CN" dirty="0"/>
          </a:p>
          <a:p>
            <a:pPr marL="720000" lvl="2" indent="-6350">
              <a:spcBef>
                <a:spcPts val="0"/>
              </a:spcBef>
              <a:buNone/>
            </a:pPr>
            <a:r>
              <a:rPr lang="en-US" altLang="zh-CN" i="1" dirty="0"/>
              <a:t>m</a:t>
            </a:r>
            <a:r>
              <a:rPr lang="en-US" altLang="zh-CN" dirty="0"/>
              <a:t> =3×(15-2) mod 26 =39 mod 26 = 13→</a:t>
            </a:r>
            <a:r>
              <a:rPr lang="zh-CN" altLang="en-US" dirty="0"/>
              <a:t>明文 </a:t>
            </a:r>
            <a:r>
              <a:rPr lang="en-US" altLang="zh-CN" i="1" dirty="0"/>
              <a:t>n</a:t>
            </a:r>
            <a:endParaRPr lang="zh-CN" altLang="zh-CN"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59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59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659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65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65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457200" y="1485320"/>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dirty="0"/>
          </a:p>
          <a:p>
            <a:pPr marL="450000" lvl="2" indent="0">
              <a:buNone/>
            </a:pPr>
            <a:r>
              <a:rPr lang="zh-CN" altLang="en-US" dirty="0">
                <a:solidFill>
                  <a:srgbClr val="FF0000"/>
                </a:solidFill>
              </a:rPr>
              <a:t>课堂练习</a:t>
            </a:r>
            <a:r>
              <a:rPr lang="zh-CN" altLang="zh-CN" dirty="0"/>
              <a:t>：</a:t>
            </a:r>
            <a:r>
              <a:rPr lang="en-US" altLang="zh-CN" i="1" dirty="0"/>
              <a:t>k</a:t>
            </a:r>
            <a:r>
              <a:rPr lang="en-US" altLang="zh-CN" dirty="0"/>
              <a:t> </a:t>
            </a:r>
            <a:r>
              <a:rPr lang="zh-CN" altLang="zh-CN" dirty="0"/>
              <a:t>=</a:t>
            </a:r>
            <a:r>
              <a:rPr lang="en-US" altLang="zh-CN" dirty="0"/>
              <a:t> </a:t>
            </a:r>
            <a:r>
              <a:rPr lang="zh-CN" altLang="zh-CN" dirty="0"/>
              <a:t>(</a:t>
            </a:r>
            <a:r>
              <a:rPr lang="zh-CN" altLang="zh-CN" i="1" dirty="0"/>
              <a:t>a</a:t>
            </a:r>
            <a:r>
              <a:rPr lang="zh-CN" altLang="zh-CN" dirty="0"/>
              <a:t>,</a:t>
            </a:r>
            <a:r>
              <a:rPr lang="en-US" altLang="zh-CN" dirty="0"/>
              <a:t> </a:t>
            </a:r>
            <a:r>
              <a:rPr lang="zh-CN" altLang="zh-CN" i="1" dirty="0"/>
              <a:t>b</a:t>
            </a:r>
            <a:r>
              <a:rPr lang="zh-CN" altLang="zh-CN" dirty="0"/>
              <a:t>)</a:t>
            </a:r>
            <a:r>
              <a:rPr lang="en-US" altLang="zh-CN" dirty="0"/>
              <a:t> </a:t>
            </a:r>
            <a:r>
              <a:rPr lang="zh-CN" altLang="zh-CN" dirty="0"/>
              <a:t>=</a:t>
            </a:r>
            <a:r>
              <a:rPr lang="en-US" altLang="zh-CN" dirty="0"/>
              <a:t> </a:t>
            </a:r>
            <a:r>
              <a:rPr lang="zh-CN" altLang="zh-CN" dirty="0"/>
              <a:t>(7,</a:t>
            </a:r>
            <a:r>
              <a:rPr lang="en-US" altLang="zh-CN" dirty="0"/>
              <a:t> </a:t>
            </a:r>
            <a:r>
              <a:rPr lang="zh-CN" altLang="zh-CN" dirty="0"/>
              <a:t>3)</a:t>
            </a:r>
          </a:p>
          <a:p>
            <a:pPr marL="720000" lvl="3">
              <a:buNone/>
            </a:pPr>
            <a:r>
              <a:rPr lang="en-US" altLang="zh-CN" sz="2400" dirty="0"/>
              <a:t>     </a:t>
            </a:r>
            <a:r>
              <a:rPr lang="zh-CN" altLang="zh-CN" sz="2400" i="1" dirty="0"/>
              <a:t>E</a:t>
            </a:r>
            <a:r>
              <a:rPr lang="zh-CN" altLang="zh-CN" sz="2400" i="1" baseline="-25000" dirty="0"/>
              <a:t>k</a:t>
            </a:r>
            <a:r>
              <a:rPr lang="zh-CN" altLang="zh-CN" sz="2400" dirty="0"/>
              <a:t>(</a:t>
            </a:r>
            <a:r>
              <a:rPr lang="en-US" altLang="zh-CN" sz="2400" i="1" dirty="0"/>
              <a:t>m</a:t>
            </a:r>
            <a:r>
              <a:rPr lang="zh-CN" altLang="zh-CN" sz="2400" dirty="0"/>
              <a:t>)</a:t>
            </a:r>
            <a:r>
              <a:rPr lang="en-US" altLang="zh-CN" sz="2400" dirty="0"/>
              <a:t> </a:t>
            </a:r>
            <a:r>
              <a:rPr lang="zh-CN" altLang="zh-CN" sz="2400" dirty="0"/>
              <a:t>=</a:t>
            </a:r>
            <a:r>
              <a:rPr lang="en-US" altLang="zh-CN" sz="2400" dirty="0"/>
              <a:t> </a:t>
            </a:r>
            <a:r>
              <a:rPr lang="zh-CN" altLang="zh-CN" sz="2400" dirty="0"/>
              <a:t>7</a:t>
            </a:r>
            <a:r>
              <a:rPr lang="en-US" altLang="zh-CN" sz="2400" i="1" dirty="0"/>
              <a:t>m</a:t>
            </a:r>
            <a:r>
              <a:rPr lang="zh-CN" altLang="zh-CN" sz="2400" dirty="0"/>
              <a:t>+3 (mod 26)</a:t>
            </a:r>
          </a:p>
          <a:p>
            <a:pPr marL="720000" lvl="3">
              <a:buNone/>
            </a:pPr>
            <a:r>
              <a:rPr lang="en-US" altLang="zh-CN" sz="2400" dirty="0"/>
              <a:t>     </a:t>
            </a:r>
            <a:r>
              <a:rPr lang="zh-CN" altLang="zh-CN" sz="2400" i="1" dirty="0"/>
              <a:t>D</a:t>
            </a:r>
            <a:r>
              <a:rPr lang="zh-CN" altLang="zh-CN" sz="2400" i="1" baseline="-25000" dirty="0"/>
              <a:t>k</a:t>
            </a:r>
            <a:r>
              <a:rPr lang="zh-CN" altLang="zh-CN" sz="2400" dirty="0"/>
              <a:t>(</a:t>
            </a:r>
            <a:r>
              <a:rPr lang="en-US" altLang="zh-CN" sz="2400" i="1" dirty="0"/>
              <a:t>c</a:t>
            </a:r>
            <a:r>
              <a:rPr lang="zh-CN" altLang="zh-CN" sz="2400" dirty="0"/>
              <a:t>)</a:t>
            </a:r>
            <a:r>
              <a:rPr lang="en-US" altLang="zh-CN" sz="2400" dirty="0"/>
              <a:t> </a:t>
            </a:r>
            <a:r>
              <a:rPr lang="zh-CN" altLang="zh-CN" sz="2400" dirty="0"/>
              <a:t>=</a:t>
            </a:r>
            <a:r>
              <a:rPr lang="en-US" altLang="zh-CN" sz="2400" dirty="0"/>
              <a:t> </a:t>
            </a:r>
            <a:r>
              <a:rPr lang="en-US" altLang="zh-CN" sz="2400" i="1" dirty="0"/>
              <a:t>a</a:t>
            </a:r>
            <a:r>
              <a:rPr lang="en-US" altLang="zh-CN" sz="2400" baseline="30000" dirty="0"/>
              <a:t>-1</a:t>
            </a:r>
            <a:r>
              <a:rPr lang="zh-CN" altLang="zh-CN" sz="2400" dirty="0"/>
              <a:t>(</a:t>
            </a:r>
            <a:r>
              <a:rPr lang="en-US" altLang="zh-CN" sz="2400" i="1" dirty="0"/>
              <a:t>c</a:t>
            </a:r>
            <a:r>
              <a:rPr lang="zh-CN" altLang="zh-CN" sz="2400" dirty="0"/>
              <a:t>-3)</a:t>
            </a:r>
            <a:r>
              <a:rPr lang="en-US" altLang="zh-CN" sz="2400" dirty="0"/>
              <a:t> </a:t>
            </a:r>
            <a:r>
              <a:rPr lang="zh-CN" altLang="zh-CN" sz="2400" dirty="0"/>
              <a:t>(mod 26)</a:t>
            </a:r>
            <a:endParaRPr lang="en-US" altLang="zh-CN" sz="2400" dirty="0"/>
          </a:p>
          <a:p>
            <a:pPr marL="720000" lvl="2" indent="-6350">
              <a:buNone/>
            </a:pPr>
            <a:r>
              <a:rPr lang="zh-CN" altLang="en-US" dirty="0"/>
              <a:t>问： </a:t>
            </a:r>
          </a:p>
          <a:p>
            <a:pPr marL="720000" lvl="3"/>
            <a:r>
              <a:rPr lang="en-US" altLang="zh-CN" sz="2400" i="1" dirty="0"/>
              <a:t>a</a:t>
            </a:r>
            <a:r>
              <a:rPr lang="en-US" altLang="zh-CN" sz="2400" baseline="30000" dirty="0"/>
              <a:t>-1</a:t>
            </a:r>
            <a:r>
              <a:rPr lang="en-US" altLang="zh-CN" sz="2400" dirty="0"/>
              <a:t> = ?</a:t>
            </a:r>
          </a:p>
          <a:p>
            <a:pPr marL="720000" lvl="3"/>
            <a:r>
              <a:rPr lang="zh-CN" altLang="en-US" sz="2400" dirty="0"/>
              <a:t>明文 </a:t>
            </a:r>
            <a:r>
              <a:rPr lang="en-US" altLang="zh-CN" sz="2400" dirty="0"/>
              <a:t>hot</a:t>
            </a:r>
            <a:r>
              <a:rPr lang="zh-CN" altLang="en-US" sz="2400" dirty="0"/>
              <a:t>，密文</a:t>
            </a:r>
            <a:r>
              <a:rPr lang="en-US" altLang="zh-CN" sz="2400" dirty="0"/>
              <a:t> ?</a:t>
            </a:r>
            <a:endParaRPr lang="zh-CN" altLang="zh-CN" sz="2400" dirty="0"/>
          </a:p>
        </p:txBody>
      </p:sp>
      <p:sp>
        <p:nvSpPr>
          <p:cNvPr id="3" name="TextBox 6">
            <a:extLst>
              <a:ext uri="{FF2B5EF4-FFF2-40B4-BE49-F238E27FC236}">
                <a16:creationId xmlns:a16="http://schemas.microsoft.com/office/drawing/2014/main" id="{3DB23BF7-FE24-435B-980E-1ECB8F246145}"/>
              </a:ext>
            </a:extLst>
          </p:cNvPr>
          <p:cNvSpPr txBox="1"/>
          <p:nvPr/>
        </p:nvSpPr>
        <p:spPr>
          <a:xfrm>
            <a:off x="2663788" y="4437112"/>
            <a:ext cx="1188132" cy="523220"/>
          </a:xfrm>
          <a:prstGeom prst="rect">
            <a:avLst/>
          </a:prstGeom>
          <a:solidFill>
            <a:srgbClr val="5A8800"/>
          </a:solidFill>
          <a:scene3d>
            <a:camera prst="orthographicFront"/>
            <a:lightRig rig="threePt" dir="t"/>
          </a:scene3d>
          <a:sp3d>
            <a:bevelT/>
          </a:sp3d>
        </p:spPr>
        <p:txBody>
          <a:bodyPr wrap="square" rtlCol="0">
            <a:spAutoFit/>
          </a:bodyPr>
          <a:lstStyle/>
          <a:p>
            <a:r>
              <a:rPr lang="en-US" altLang="zh-CN" kern="0" dirty="0">
                <a:solidFill>
                  <a:schemeClr val="tx1"/>
                </a:solidFill>
                <a:latin typeface="Times New Roman" pitchFamily="18" charset="0"/>
                <a:ea typeface="黑体" pitchFamily="49" charset="-122"/>
                <a:cs typeface="Times New Roman" pitchFamily="18" charset="0"/>
              </a:rPr>
              <a:t>7</a:t>
            </a:r>
            <a:r>
              <a:rPr lang="en-US" altLang="zh-CN" kern="0" baseline="30000" dirty="0">
                <a:solidFill>
                  <a:schemeClr val="tx1"/>
                </a:solidFill>
                <a:latin typeface="Times New Roman" pitchFamily="18" charset="0"/>
                <a:ea typeface="黑体" pitchFamily="49" charset="-122"/>
                <a:cs typeface="Times New Roman" pitchFamily="18" charset="0"/>
              </a:rPr>
              <a:t>-1</a:t>
            </a:r>
            <a:r>
              <a:rPr lang="en-US" altLang="zh-CN" i="1" kern="0" dirty="0">
                <a:solidFill>
                  <a:schemeClr val="tx1"/>
                </a:solidFill>
                <a:latin typeface="Times New Roman" pitchFamily="18" charset="0"/>
                <a:ea typeface="黑体" pitchFamily="49" charset="-122"/>
                <a:cs typeface="Times New Roman" pitchFamily="18" charset="0"/>
              </a:rPr>
              <a:t>=</a:t>
            </a:r>
            <a:r>
              <a:rPr lang="en-US" altLang="zh-CN" kern="0" dirty="0">
                <a:solidFill>
                  <a:schemeClr val="tx1"/>
                </a:solidFill>
                <a:latin typeface="Times New Roman" pitchFamily="18" charset="0"/>
                <a:ea typeface="黑体" pitchFamily="49" charset="-122"/>
                <a:cs typeface="Times New Roman" pitchFamily="18" charset="0"/>
              </a:rPr>
              <a:t>15</a:t>
            </a:r>
            <a:endParaRPr lang="zh-CN" altLang="en-US" dirty="0">
              <a:solidFill>
                <a:schemeClr val="tx1"/>
              </a:solidFill>
            </a:endParaRPr>
          </a:p>
        </p:txBody>
      </p:sp>
      <p:graphicFrame>
        <p:nvGraphicFramePr>
          <p:cNvPr id="4" name="Group 808">
            <a:extLst>
              <a:ext uri="{FF2B5EF4-FFF2-40B4-BE49-F238E27FC236}">
                <a16:creationId xmlns:a16="http://schemas.microsoft.com/office/drawing/2014/main" id="{E1AF3025-128A-479F-B1FB-79F3F4DC4F97}"/>
              </a:ext>
            </a:extLst>
          </p:cNvPr>
          <p:cNvGraphicFramePr>
            <a:graphicFrameLocks/>
          </p:cNvGraphicFramePr>
          <p:nvPr>
            <p:extLst>
              <p:ext uri="{D42A27DB-BD31-4B8C-83A1-F6EECF244321}">
                <p14:modId xmlns:p14="http://schemas.microsoft.com/office/powerpoint/2010/main" val="287613170"/>
              </p:ext>
            </p:extLst>
          </p:nvPr>
        </p:nvGraphicFramePr>
        <p:xfrm>
          <a:off x="611560" y="0"/>
          <a:ext cx="7812874" cy="2169600"/>
        </p:xfrm>
        <a:graphic>
          <a:graphicData uri="http://schemas.openxmlformats.org/drawingml/2006/table">
            <a:tbl>
              <a:tblPr>
                <a:tableStyleId>{22838BEF-8BB2-4498-84A7-C5851F593DF1}</a:tableStyleId>
              </a:tblPr>
              <a:tblGrid>
                <a:gridCol w="7812874">
                  <a:extLst>
                    <a:ext uri="{9D8B030D-6E8A-4147-A177-3AD203B41FA5}">
                      <a16:colId xmlns:a16="http://schemas.microsoft.com/office/drawing/2014/main" val="20000"/>
                    </a:ext>
                  </a:extLst>
                </a:gridCol>
              </a:tblGrid>
              <a:tr h="2168526">
                <a:tc>
                  <a:txBody>
                    <a:bodyPr/>
                    <a:lstStyle/>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A--</a:t>
                      </a: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0      F--5      K--10      P--15       U--20     Z--25</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B--1      G--6      L--11      Q--16       V--21 </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C--2      H--7     M--12      R--17      W--22</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D--3      I--8       N--13       S--18      X--23</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p>
                      <a:pPr marL="0" marR="0" lvl="0" indent="266700" algn="just"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rPr>
                        <a:t>E--4      J--9       O--14      T--19       Y--24     </a:t>
                      </a:r>
                      <a:endParaRPr kumimoji="0" lang="zh-CN" altLang="en-US" sz="2800" b="1" i="0" u="none" strike="noStrike" kern="1200" cap="none" normalizeH="0" baseline="0" dirty="0">
                        <a:ln>
                          <a:noFill/>
                        </a:ln>
                        <a:solidFill>
                          <a:schemeClr val="accent5">
                            <a:lumMod val="50000"/>
                          </a:schemeClr>
                        </a:solidFill>
                        <a:effectLst/>
                        <a:latin typeface="Times New Roman" pitchFamily="18" charset="0"/>
                        <a:ea typeface="华文细黑" pitchFamily="2" charset="-122"/>
                        <a:cs typeface="Times New Roman" pitchFamily="18" charset="0"/>
                      </a:endParaRPr>
                    </a:p>
                  </a:txBody>
                  <a:tcPr marL="18000" marR="18000" marT="18000" marB="18000" anchor="ctr" horzOverflow="overflow">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3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ou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5" name="Rectangle 3"/>
          <p:cNvSpPr>
            <a:spLocks noGrp="1" noChangeArrowheads="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sz="2400" dirty="0"/>
          </a:p>
          <a:p>
            <a:pPr marL="720000" lvl="2">
              <a:spcBef>
                <a:spcPts val="0"/>
              </a:spcBef>
            </a:pPr>
            <a:r>
              <a:rPr lang="zh-CN" altLang="zh-CN" sz="2400" dirty="0"/>
              <a:t>例</a:t>
            </a:r>
            <a:r>
              <a:rPr lang="en-US" altLang="zh-CN" sz="2400" dirty="0"/>
              <a:t>4</a:t>
            </a:r>
            <a:r>
              <a:rPr lang="zh-CN" altLang="zh-CN" sz="2400" dirty="0"/>
              <a:t>： </a:t>
            </a:r>
            <a:r>
              <a:rPr lang="en-US" altLang="zh-CN" sz="2400" i="1" dirty="0"/>
              <a:t>k</a:t>
            </a:r>
            <a:r>
              <a:rPr lang="en-US" altLang="zh-CN" sz="2400" dirty="0"/>
              <a:t> </a:t>
            </a:r>
            <a:r>
              <a:rPr lang="zh-CN" altLang="zh-CN" sz="2400" dirty="0"/>
              <a:t>=</a:t>
            </a:r>
            <a:r>
              <a:rPr lang="en-US" altLang="zh-CN" sz="2400" dirty="0"/>
              <a:t> </a:t>
            </a:r>
            <a:r>
              <a:rPr lang="zh-CN" altLang="zh-CN" sz="2400" dirty="0"/>
              <a:t>(</a:t>
            </a:r>
            <a:r>
              <a:rPr lang="zh-CN" altLang="zh-CN" sz="2400" i="1" dirty="0"/>
              <a:t>a</a:t>
            </a:r>
            <a:r>
              <a:rPr lang="zh-CN" altLang="zh-CN" sz="2400" dirty="0"/>
              <a:t>,</a:t>
            </a:r>
            <a:r>
              <a:rPr lang="en-US" altLang="zh-CN" sz="2400" dirty="0"/>
              <a:t> </a:t>
            </a:r>
            <a:r>
              <a:rPr lang="zh-CN" altLang="zh-CN" sz="2400" i="1" dirty="0"/>
              <a:t>b</a:t>
            </a:r>
            <a:r>
              <a:rPr lang="zh-CN" altLang="zh-CN" sz="2400" dirty="0"/>
              <a:t>)</a:t>
            </a:r>
            <a:r>
              <a:rPr lang="en-US" altLang="zh-CN" sz="2400" dirty="0"/>
              <a:t> </a:t>
            </a:r>
            <a:r>
              <a:rPr lang="zh-CN" altLang="zh-CN" sz="2400" dirty="0"/>
              <a:t>=</a:t>
            </a:r>
            <a:r>
              <a:rPr lang="en-US" altLang="zh-CN" sz="2400" dirty="0"/>
              <a:t> </a:t>
            </a:r>
            <a:r>
              <a:rPr lang="zh-CN" altLang="zh-CN" sz="2400" dirty="0"/>
              <a:t>(7,</a:t>
            </a:r>
            <a:r>
              <a:rPr lang="en-US" altLang="zh-CN" sz="2400" dirty="0"/>
              <a:t> </a:t>
            </a:r>
            <a:r>
              <a:rPr lang="zh-CN" altLang="zh-CN" sz="2400" dirty="0"/>
              <a:t>3)</a:t>
            </a:r>
          </a:p>
          <a:p>
            <a:pPr marL="720000" lvl="2">
              <a:spcBef>
                <a:spcPts val="0"/>
              </a:spcBef>
              <a:buNone/>
            </a:pPr>
            <a:r>
              <a:rPr lang="zh-CN" altLang="en-US" sz="2400" dirty="0"/>
              <a:t>解：将</a:t>
            </a:r>
            <a:r>
              <a:rPr lang="zh-CN" altLang="zh-CN" sz="2400" dirty="0"/>
              <a:t>字母</a:t>
            </a:r>
            <a:r>
              <a:rPr lang="zh-CN" altLang="en-US" sz="2400" dirty="0"/>
              <a:t> </a:t>
            </a:r>
            <a:r>
              <a:rPr lang="zh-CN" altLang="zh-CN" sz="2400" dirty="0"/>
              <a:t>h</a:t>
            </a:r>
            <a:r>
              <a:rPr lang="en-US" altLang="zh-CN" sz="2400" dirty="0"/>
              <a:t>, </a:t>
            </a:r>
            <a:r>
              <a:rPr lang="zh-CN" altLang="zh-CN" sz="2400" dirty="0"/>
              <a:t>o</a:t>
            </a:r>
            <a:r>
              <a:rPr lang="en-US" altLang="zh-CN" sz="2400" dirty="0"/>
              <a:t>, </a:t>
            </a:r>
            <a:r>
              <a:rPr lang="zh-CN" altLang="zh-CN" sz="2400" dirty="0"/>
              <a:t>t</a:t>
            </a:r>
            <a:r>
              <a:rPr lang="en-US" altLang="zh-CN" sz="2400" i="1" dirty="0"/>
              <a:t> </a:t>
            </a:r>
            <a:r>
              <a:rPr lang="zh-CN" altLang="zh-CN" sz="2400" dirty="0"/>
              <a:t>转换成为数字</a:t>
            </a:r>
            <a:r>
              <a:rPr lang="zh-CN" altLang="en-US" sz="2400" dirty="0"/>
              <a:t> </a:t>
            </a:r>
            <a:r>
              <a:rPr lang="zh-CN" altLang="zh-CN" sz="2400" dirty="0"/>
              <a:t>7</a:t>
            </a:r>
            <a:r>
              <a:rPr lang="en-US" altLang="zh-CN" sz="2400" dirty="0"/>
              <a:t>, </a:t>
            </a:r>
            <a:r>
              <a:rPr lang="zh-CN" altLang="zh-CN" sz="2400" dirty="0"/>
              <a:t>14</a:t>
            </a:r>
            <a:r>
              <a:rPr lang="en-US" altLang="zh-CN" sz="2400" dirty="0"/>
              <a:t>, </a:t>
            </a:r>
            <a:r>
              <a:rPr lang="zh-CN" altLang="zh-CN" sz="2400" dirty="0"/>
              <a:t>19</a:t>
            </a:r>
            <a:r>
              <a:rPr lang="en-US" altLang="zh-CN" sz="2400" dirty="0"/>
              <a:t>,</a:t>
            </a:r>
          </a:p>
          <a:p>
            <a:pPr marL="720000" lvl="2">
              <a:spcBef>
                <a:spcPts val="0"/>
              </a:spcBef>
              <a:buNone/>
            </a:pPr>
            <a:r>
              <a:rPr lang="zh-CN" altLang="zh-CN" dirty="0">
                <a:solidFill>
                  <a:srgbClr val="FF0000"/>
                </a:solidFill>
              </a:rPr>
              <a:t>加密</a:t>
            </a:r>
            <a:r>
              <a:rPr lang="zh-CN" altLang="en-US" dirty="0">
                <a:solidFill>
                  <a:srgbClr val="FF0000"/>
                </a:solidFill>
              </a:rPr>
              <a:t>：</a:t>
            </a:r>
            <a:r>
              <a:rPr lang="en-US" altLang="zh-CN" dirty="0"/>
              <a:t> 7 ×</a:t>
            </a:r>
            <a:r>
              <a:rPr lang="en-US" altLang="zh-CN" sz="2400" dirty="0"/>
              <a:t>7 + 3 = 52 mod 26 = 0         →   A</a:t>
            </a:r>
          </a:p>
          <a:p>
            <a:pPr marL="720000" lvl="2">
              <a:spcBef>
                <a:spcPts val="0"/>
              </a:spcBef>
              <a:buNone/>
            </a:pPr>
            <a:r>
              <a:rPr lang="en-US" altLang="zh-CN" sz="2400" dirty="0"/>
              <a:t>             7×14 + 3 = 101 mod 26 =23    →   X</a:t>
            </a:r>
          </a:p>
          <a:p>
            <a:pPr marL="720000" lvl="2">
              <a:spcBef>
                <a:spcPts val="0"/>
              </a:spcBef>
              <a:buNone/>
            </a:pPr>
            <a:r>
              <a:rPr lang="en-US" altLang="zh-CN" sz="2400" dirty="0"/>
              <a:t>             7×19 + 3 = 136 mod 26 = 6     →   G</a:t>
            </a:r>
            <a:endParaRPr lang="en-US" altLang="zh-CN" dirty="0"/>
          </a:p>
          <a:p>
            <a:pPr marL="720000" lvl="2">
              <a:spcBef>
                <a:spcPts val="0"/>
              </a:spcBef>
              <a:buNone/>
            </a:pPr>
            <a:r>
              <a:rPr lang="zh-CN" altLang="zh-CN" dirty="0">
                <a:solidFill>
                  <a:srgbClr val="FF0000"/>
                </a:solidFill>
              </a:rPr>
              <a:t>解密</a:t>
            </a:r>
            <a:r>
              <a:rPr lang="zh-CN" altLang="en-US" dirty="0">
                <a:solidFill>
                  <a:srgbClr val="FF0000"/>
                </a:solidFill>
              </a:rPr>
              <a:t>：</a:t>
            </a:r>
            <a:r>
              <a:rPr lang="en-US" altLang="zh-CN" sz="2400" dirty="0"/>
              <a:t>15×(0-</a:t>
            </a:r>
            <a:r>
              <a:rPr lang="en-US" altLang="zh-CN" dirty="0"/>
              <a:t>3)</a:t>
            </a:r>
            <a:r>
              <a:rPr lang="en-US" altLang="zh-CN" sz="2400" dirty="0"/>
              <a:t> = -</a:t>
            </a:r>
            <a:r>
              <a:rPr lang="en-US" altLang="zh-CN" dirty="0"/>
              <a:t>45</a:t>
            </a:r>
            <a:r>
              <a:rPr lang="en-US" altLang="zh-CN" sz="2400" dirty="0"/>
              <a:t> mod 26 = 7       →  h</a:t>
            </a:r>
          </a:p>
          <a:p>
            <a:pPr marL="720000" lvl="2">
              <a:spcBef>
                <a:spcPts val="0"/>
              </a:spcBef>
              <a:buNone/>
            </a:pPr>
            <a:r>
              <a:rPr lang="en-US" altLang="zh-CN" sz="2400" dirty="0"/>
              <a:t>            15×(23-3) = 300 mod 26 = 14   →  o</a:t>
            </a:r>
          </a:p>
          <a:p>
            <a:pPr marL="720000" lvl="2">
              <a:spcBef>
                <a:spcPts val="0"/>
              </a:spcBef>
              <a:buNone/>
            </a:pPr>
            <a:r>
              <a:rPr lang="en-US" altLang="zh-CN" sz="2400" dirty="0"/>
              <a:t>            15×(6-3) = </a:t>
            </a:r>
            <a:r>
              <a:rPr lang="en-US" altLang="zh-CN" dirty="0"/>
              <a:t>45</a:t>
            </a:r>
            <a:r>
              <a:rPr lang="en-US" altLang="zh-CN" sz="2400" dirty="0"/>
              <a:t> mod 26 = 19       →  t</a:t>
            </a:r>
            <a:endParaRPr lang="zh-CN" altLang="zh-CN"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仿射密码</a:t>
            </a:r>
            <a:endParaRPr lang="en-US" altLang="zh-CN" dirty="0"/>
          </a:p>
          <a:p>
            <a:pPr lvl="1"/>
            <a:r>
              <a:rPr lang="zh-CN" altLang="en-US" dirty="0"/>
              <a:t>基本思想：加解密使用一个固定的替换表，替</a:t>
            </a:r>
            <a:endParaRPr lang="en-US" altLang="zh-CN" dirty="0"/>
          </a:p>
          <a:p>
            <a:pPr lvl="1">
              <a:buNone/>
            </a:pPr>
            <a:r>
              <a:rPr lang="en-US" altLang="zh-CN" dirty="0"/>
              <a:t>                       </a:t>
            </a:r>
            <a:r>
              <a:rPr lang="zh-CN" altLang="en-US" dirty="0"/>
              <a:t>换表按</a:t>
            </a:r>
            <a:r>
              <a:rPr lang="zh-CN" altLang="en-US" dirty="0">
                <a:solidFill>
                  <a:srgbClr val="FF0000"/>
                </a:solidFill>
              </a:rPr>
              <a:t>仿射变换</a:t>
            </a:r>
            <a:r>
              <a:rPr lang="zh-CN" altLang="en-US" dirty="0"/>
              <a:t>规律生成</a:t>
            </a:r>
            <a:endParaRPr lang="en-US" altLang="zh-CN" dirty="0"/>
          </a:p>
          <a:p>
            <a:pPr lvl="1"/>
            <a:r>
              <a:rPr lang="zh-CN" altLang="en-US" dirty="0"/>
              <a:t>优点：计算简单</a:t>
            </a:r>
            <a:endParaRPr lang="en-US" altLang="zh-CN" dirty="0"/>
          </a:p>
          <a:p>
            <a:pPr lvl="1"/>
            <a:r>
              <a:rPr lang="zh-CN" altLang="en-US" dirty="0">
                <a:solidFill>
                  <a:schemeClr val="accent5">
                    <a:lumMod val="50000"/>
                  </a:schemeClr>
                </a:solidFill>
              </a:rPr>
              <a:t>缺点：密钥量还是小，穷举攻击仍然可行</a:t>
            </a:r>
            <a:endParaRPr lang="en-US" altLang="zh-CN" dirty="0">
              <a:solidFill>
                <a:schemeClr val="accent5">
                  <a:lumMod val="50000"/>
                </a:schemeClr>
              </a:solidFill>
            </a:endParaRPr>
          </a:p>
          <a:p>
            <a:pPr marL="719138" lvl="1" indent="1076325">
              <a:buNone/>
            </a:pPr>
            <a:r>
              <a:rPr lang="zh-CN" altLang="en-US" dirty="0">
                <a:solidFill>
                  <a:schemeClr val="accent4">
                    <a:lumMod val="10000"/>
                  </a:schemeClr>
                </a:solidFill>
              </a:rPr>
              <a:t>密钥空间大小？</a:t>
            </a:r>
            <a:endParaRPr lang="en-US" altLang="zh-CN" dirty="0">
              <a:solidFill>
                <a:schemeClr val="accent4">
                  <a:lumMod val="10000"/>
                </a:schemeClr>
              </a:solidFill>
            </a:endParaRPr>
          </a:p>
          <a:p>
            <a:pPr lvl="1"/>
            <a:r>
              <a:rPr lang="zh-CN" altLang="en-US" dirty="0">
                <a:solidFill>
                  <a:srgbClr val="FF0000"/>
                </a:solidFill>
              </a:rPr>
              <a:t>办法：加大密钥量</a:t>
            </a:r>
            <a:endParaRPr lang="en-US" altLang="zh-CN" dirty="0">
              <a:solidFill>
                <a:srgbClr val="FF0000"/>
              </a:solidFill>
            </a:endParaRPr>
          </a:p>
        </p:txBody>
      </p:sp>
      <p:sp>
        <p:nvSpPr>
          <p:cNvPr id="4" name="矩形 3"/>
          <p:cNvSpPr/>
          <p:nvPr/>
        </p:nvSpPr>
        <p:spPr>
          <a:xfrm>
            <a:off x="4864104" y="4705980"/>
            <a:ext cx="3176631" cy="523220"/>
          </a:xfrm>
          <a:prstGeom prst="rect">
            <a:avLst/>
          </a:prstGeom>
        </p:spPr>
        <p:txBody>
          <a:bodyPr wrap="square">
            <a:spAutoFit/>
          </a:bodyPr>
          <a:lstStyle/>
          <a:p>
            <a:pPr marL="0" lvl="1">
              <a:buNone/>
              <a:tabLst>
                <a:tab pos="1882775" algn="l"/>
              </a:tabLst>
            </a:pP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K</a:t>
            </a: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 </a:t>
            </a: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 12×26-1=311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—26</a:t>
            </a:r>
            <a:r>
              <a:rPr lang="zh-CN" altLang="en-US" sz="3200" dirty="0">
                <a:solidFill>
                  <a:srgbClr val="FF0000"/>
                </a:solidFill>
              </a:rPr>
              <a:t>字母任意替代密码</a:t>
            </a:r>
            <a:endParaRPr lang="en-US" altLang="zh-CN" dirty="0"/>
          </a:p>
          <a:p>
            <a:pPr lvl="1"/>
            <a:r>
              <a:rPr lang="zh-CN" altLang="en-US" dirty="0"/>
              <a:t>替换表由</a:t>
            </a:r>
            <a:r>
              <a:rPr lang="en-US" altLang="zh-CN" dirty="0"/>
              <a:t>26</a:t>
            </a:r>
            <a:r>
              <a:rPr lang="zh-CN" altLang="en-US" dirty="0"/>
              <a:t>个字母任意排列生成</a:t>
            </a:r>
            <a:endParaRPr lang="en-US" altLang="zh-CN" dirty="0"/>
          </a:p>
          <a:p>
            <a:pPr lvl="1"/>
            <a:endParaRPr lang="en-US" altLang="zh-CN" dirty="0"/>
          </a:p>
          <a:p>
            <a:pPr lvl="1"/>
            <a:endParaRPr lang="en-US" altLang="zh-CN" dirty="0"/>
          </a:p>
          <a:p>
            <a:pPr lvl="1"/>
            <a:endParaRPr lang="en-US" altLang="zh-CN" dirty="0"/>
          </a:p>
          <a:p>
            <a:pPr lvl="1">
              <a:lnSpc>
                <a:spcPct val="100000"/>
              </a:lnSpc>
            </a:pPr>
            <a:endParaRPr lang="en-US" altLang="zh-CN" dirty="0"/>
          </a:p>
          <a:p>
            <a:pPr lvl="1">
              <a:lnSpc>
                <a:spcPct val="100000"/>
              </a:lnSpc>
            </a:pPr>
            <a:r>
              <a:rPr lang="zh-CN" altLang="en-US" dirty="0"/>
              <a:t>例</a:t>
            </a:r>
            <a:r>
              <a:rPr lang="en-US" altLang="zh-CN" dirty="0"/>
              <a:t>5</a:t>
            </a:r>
            <a:r>
              <a:rPr lang="zh-CN" altLang="en-US" dirty="0"/>
              <a:t>：明文   </a:t>
            </a:r>
            <a:r>
              <a:rPr lang="en-US" altLang="zh-CN" dirty="0"/>
              <a:t>security</a:t>
            </a:r>
            <a:endParaRPr lang="zh-CN" altLang="en-US" dirty="0"/>
          </a:p>
          <a:p>
            <a:pPr marL="719138" lvl="1" indent="892175">
              <a:lnSpc>
                <a:spcPct val="100000"/>
              </a:lnSpc>
              <a:buNone/>
            </a:pPr>
            <a:r>
              <a:rPr lang="zh-CN" altLang="en-US" dirty="0">
                <a:solidFill>
                  <a:schemeClr val="accent4">
                    <a:lumMod val="10000"/>
                  </a:schemeClr>
                </a:solidFill>
              </a:rPr>
              <a:t>密文   </a:t>
            </a:r>
            <a:r>
              <a:rPr lang="en-US" altLang="zh-CN" dirty="0">
                <a:solidFill>
                  <a:schemeClr val="accent4">
                    <a:lumMod val="10000"/>
                  </a:schemeClr>
                </a:solidFill>
              </a:rPr>
              <a:t>LHIMXJBK</a:t>
            </a:r>
            <a:endParaRPr lang="zh-CN" altLang="en-US" baseline="30000" dirty="0"/>
          </a:p>
        </p:txBody>
      </p:sp>
      <p:graphicFrame>
        <p:nvGraphicFramePr>
          <p:cNvPr id="6" name="Group 167"/>
          <p:cNvGraphicFramePr>
            <a:graphicFrameLocks noGrp="1"/>
          </p:cNvGraphicFramePr>
          <p:nvPr>
            <p:extLst>
              <p:ext uri="{D42A27DB-BD31-4B8C-83A1-F6EECF244321}">
                <p14:modId xmlns:p14="http://schemas.microsoft.com/office/powerpoint/2010/main" val="2055421905"/>
              </p:ext>
            </p:extLst>
          </p:nvPr>
        </p:nvGraphicFramePr>
        <p:xfrm>
          <a:off x="647564" y="3075620"/>
          <a:ext cx="7848600" cy="2035175"/>
        </p:xfrm>
        <a:graphic>
          <a:graphicData uri="http://schemas.openxmlformats.org/drawingml/2006/table">
            <a:tbl>
              <a:tblPr/>
              <a:tblGrid>
                <a:gridCol w="609600">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601663">
                  <a:extLst>
                    <a:ext uri="{9D8B030D-6E8A-4147-A177-3AD203B41FA5}">
                      <a16:colId xmlns:a16="http://schemas.microsoft.com/office/drawing/2014/main" val="20002"/>
                    </a:ext>
                  </a:extLst>
                </a:gridCol>
                <a:gridCol w="604837">
                  <a:extLst>
                    <a:ext uri="{9D8B030D-6E8A-4147-A177-3AD203B41FA5}">
                      <a16:colId xmlns:a16="http://schemas.microsoft.com/office/drawing/2014/main" val="20003"/>
                    </a:ext>
                  </a:extLst>
                </a:gridCol>
                <a:gridCol w="604838">
                  <a:extLst>
                    <a:ext uri="{9D8B030D-6E8A-4147-A177-3AD203B41FA5}">
                      <a16:colId xmlns:a16="http://schemas.microsoft.com/office/drawing/2014/main" val="20004"/>
                    </a:ext>
                  </a:extLst>
                </a:gridCol>
                <a:gridCol w="601662">
                  <a:extLst>
                    <a:ext uri="{9D8B030D-6E8A-4147-A177-3AD203B41FA5}">
                      <a16:colId xmlns:a16="http://schemas.microsoft.com/office/drawing/2014/main" val="20005"/>
                    </a:ext>
                  </a:extLst>
                </a:gridCol>
                <a:gridCol w="603250">
                  <a:extLst>
                    <a:ext uri="{9D8B030D-6E8A-4147-A177-3AD203B41FA5}">
                      <a16:colId xmlns:a16="http://schemas.microsoft.com/office/drawing/2014/main" val="20006"/>
                    </a:ext>
                  </a:extLst>
                </a:gridCol>
                <a:gridCol w="601663">
                  <a:extLst>
                    <a:ext uri="{9D8B030D-6E8A-4147-A177-3AD203B41FA5}">
                      <a16:colId xmlns:a16="http://schemas.microsoft.com/office/drawing/2014/main" val="20007"/>
                    </a:ext>
                  </a:extLst>
                </a:gridCol>
                <a:gridCol w="604837">
                  <a:extLst>
                    <a:ext uri="{9D8B030D-6E8A-4147-A177-3AD203B41FA5}">
                      <a16:colId xmlns:a16="http://schemas.microsoft.com/office/drawing/2014/main" val="20008"/>
                    </a:ext>
                  </a:extLst>
                </a:gridCol>
                <a:gridCol w="604838">
                  <a:extLst>
                    <a:ext uri="{9D8B030D-6E8A-4147-A177-3AD203B41FA5}">
                      <a16:colId xmlns:a16="http://schemas.microsoft.com/office/drawing/2014/main" val="20009"/>
                    </a:ext>
                  </a:extLst>
                </a:gridCol>
                <a:gridCol w="601662">
                  <a:extLst>
                    <a:ext uri="{9D8B030D-6E8A-4147-A177-3AD203B41FA5}">
                      <a16:colId xmlns:a16="http://schemas.microsoft.com/office/drawing/2014/main" val="20010"/>
                    </a:ext>
                  </a:extLst>
                </a:gridCol>
                <a:gridCol w="604838">
                  <a:extLst>
                    <a:ext uri="{9D8B030D-6E8A-4147-A177-3AD203B41FA5}">
                      <a16:colId xmlns:a16="http://schemas.microsoft.com/office/drawing/2014/main" val="20011"/>
                    </a:ext>
                  </a:extLst>
                </a:gridCol>
                <a:gridCol w="604837">
                  <a:extLst>
                    <a:ext uri="{9D8B030D-6E8A-4147-A177-3AD203B41FA5}">
                      <a16:colId xmlns:a16="http://schemas.microsoft.com/office/drawing/2014/main" val="20012"/>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A</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B</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C</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D</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E</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F</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G</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H</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I</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J</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K</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L</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M</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N</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O</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P</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Q</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R</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S</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T</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U</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V</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W</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X</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Y</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0000FF"/>
                          </a:solidFill>
                          <a:effectLst/>
                          <a:latin typeface="Times New Roman" pitchFamily="18" charset="0"/>
                          <a:ea typeface="华文细黑" pitchFamily="2" charset="-122"/>
                          <a:cs typeface="+mn-cs"/>
                        </a:rPr>
                        <a:t>Z</a:t>
                      </a:r>
                      <a:endParaRPr kumimoji="0" lang="zh-CN" altLang="en-US" sz="2000" b="1" i="0" u="none" strike="noStrike" kern="1200" cap="none" normalizeH="0" baseline="0" dirty="0">
                        <a:ln>
                          <a:noFill/>
                        </a:ln>
                        <a:solidFill>
                          <a:srgbClr val="0000FF"/>
                        </a:solidFill>
                        <a:effectLst/>
                        <a:latin typeface="Times New Roman" pitchFamily="18" charset="0"/>
                        <a:ea typeface="华文细黑" pitchFamily="2" charset="-122"/>
                        <a:cs typeface="+mn-cs"/>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W</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D</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R</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E</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X</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L</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M</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Z</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O</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G</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K</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华文细黑" pitchFamily="2" charset="-122"/>
                        </a:rPr>
                        <a:t>P</a:t>
                      </a:r>
                      <a:endParaRPr kumimoji="0" lang="en-US" altLang="zh-CN" sz="2000" b="1" i="0" u="none" strike="noStrike" cap="none" normalizeH="0" baseline="0" dirty="0">
                        <a:ln>
                          <a:noFill/>
                        </a:ln>
                        <a:solidFill>
                          <a:schemeClr val="tx1"/>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266872211"/>
              </p:ext>
            </p:extLst>
          </p:nvPr>
        </p:nvGraphicFramePr>
        <p:xfrm>
          <a:off x="647564" y="3543672"/>
          <a:ext cx="609600" cy="533400"/>
        </p:xfrm>
        <a:graphic>
          <a:graphicData uri="http://schemas.openxmlformats.org/drawingml/2006/table">
            <a:tbl>
              <a:tblPr/>
              <a:tblGrid>
                <a:gridCol w="609600">
                  <a:extLst>
                    <a:ext uri="{9D8B030D-6E8A-4147-A177-3AD203B41FA5}">
                      <a16:colId xmlns:a16="http://schemas.microsoft.com/office/drawing/2014/main" val="20000"/>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142570947"/>
              </p:ext>
            </p:extLst>
          </p:nvPr>
        </p:nvGraphicFramePr>
        <p:xfrm>
          <a:off x="1259632" y="3543672"/>
          <a:ext cx="600075" cy="533400"/>
        </p:xfrm>
        <a:graphic>
          <a:graphicData uri="http://schemas.openxmlformats.org/drawingml/2006/table">
            <a:tbl>
              <a:tblPr/>
              <a:tblGrid>
                <a:gridCol w="600075">
                  <a:extLst>
                    <a:ext uri="{9D8B030D-6E8A-4147-A177-3AD203B41FA5}">
                      <a16:colId xmlns:a16="http://schemas.microsoft.com/office/drawing/2014/main" val="20000"/>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281020784"/>
              </p:ext>
            </p:extLst>
          </p:nvPr>
        </p:nvGraphicFramePr>
        <p:xfrm>
          <a:off x="1857511" y="3550332"/>
          <a:ext cx="6638925" cy="533400"/>
        </p:xfrm>
        <a:graphic>
          <a:graphicData uri="http://schemas.openxmlformats.org/drawingml/2006/table">
            <a:tbl>
              <a:tblPr/>
              <a:tblGrid>
                <a:gridCol w="601663">
                  <a:extLst>
                    <a:ext uri="{9D8B030D-6E8A-4147-A177-3AD203B41FA5}">
                      <a16:colId xmlns:a16="http://schemas.microsoft.com/office/drawing/2014/main" val="20000"/>
                    </a:ext>
                  </a:extLst>
                </a:gridCol>
                <a:gridCol w="604837">
                  <a:extLst>
                    <a:ext uri="{9D8B030D-6E8A-4147-A177-3AD203B41FA5}">
                      <a16:colId xmlns:a16="http://schemas.microsoft.com/office/drawing/2014/main" val="20001"/>
                    </a:ext>
                  </a:extLst>
                </a:gridCol>
                <a:gridCol w="604838">
                  <a:extLst>
                    <a:ext uri="{9D8B030D-6E8A-4147-A177-3AD203B41FA5}">
                      <a16:colId xmlns:a16="http://schemas.microsoft.com/office/drawing/2014/main" val="20002"/>
                    </a:ext>
                  </a:extLst>
                </a:gridCol>
                <a:gridCol w="601662">
                  <a:extLst>
                    <a:ext uri="{9D8B030D-6E8A-4147-A177-3AD203B41FA5}">
                      <a16:colId xmlns:a16="http://schemas.microsoft.com/office/drawing/2014/main" val="20003"/>
                    </a:ext>
                  </a:extLst>
                </a:gridCol>
                <a:gridCol w="603250">
                  <a:extLst>
                    <a:ext uri="{9D8B030D-6E8A-4147-A177-3AD203B41FA5}">
                      <a16:colId xmlns:a16="http://schemas.microsoft.com/office/drawing/2014/main" val="20004"/>
                    </a:ext>
                  </a:extLst>
                </a:gridCol>
                <a:gridCol w="601663">
                  <a:extLst>
                    <a:ext uri="{9D8B030D-6E8A-4147-A177-3AD203B41FA5}">
                      <a16:colId xmlns:a16="http://schemas.microsoft.com/office/drawing/2014/main" val="20005"/>
                    </a:ext>
                  </a:extLst>
                </a:gridCol>
                <a:gridCol w="604837">
                  <a:extLst>
                    <a:ext uri="{9D8B030D-6E8A-4147-A177-3AD203B41FA5}">
                      <a16:colId xmlns:a16="http://schemas.microsoft.com/office/drawing/2014/main" val="20006"/>
                    </a:ext>
                  </a:extLst>
                </a:gridCol>
                <a:gridCol w="604838">
                  <a:extLst>
                    <a:ext uri="{9D8B030D-6E8A-4147-A177-3AD203B41FA5}">
                      <a16:colId xmlns:a16="http://schemas.microsoft.com/office/drawing/2014/main" val="20007"/>
                    </a:ext>
                  </a:extLst>
                </a:gridCol>
                <a:gridCol w="601662">
                  <a:extLst>
                    <a:ext uri="{9D8B030D-6E8A-4147-A177-3AD203B41FA5}">
                      <a16:colId xmlns:a16="http://schemas.microsoft.com/office/drawing/2014/main" val="20008"/>
                    </a:ext>
                  </a:extLst>
                </a:gridCol>
                <a:gridCol w="604838">
                  <a:extLst>
                    <a:ext uri="{9D8B030D-6E8A-4147-A177-3AD203B41FA5}">
                      <a16:colId xmlns:a16="http://schemas.microsoft.com/office/drawing/2014/main" val="20009"/>
                    </a:ext>
                  </a:extLst>
                </a:gridCol>
                <a:gridCol w="604837">
                  <a:extLst>
                    <a:ext uri="{9D8B030D-6E8A-4147-A177-3AD203B41FA5}">
                      <a16:colId xmlns:a16="http://schemas.microsoft.com/office/drawing/2014/main" val="20010"/>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944270812"/>
              </p:ext>
            </p:extLst>
          </p:nvPr>
        </p:nvGraphicFramePr>
        <p:xfrm>
          <a:off x="647564" y="4587788"/>
          <a:ext cx="7848600" cy="533400"/>
        </p:xfrm>
        <a:graphic>
          <a:graphicData uri="http://schemas.openxmlformats.org/drawingml/2006/table">
            <a:tbl>
              <a:tblPr/>
              <a:tblGrid>
                <a:gridCol w="609600">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601663">
                  <a:extLst>
                    <a:ext uri="{9D8B030D-6E8A-4147-A177-3AD203B41FA5}">
                      <a16:colId xmlns:a16="http://schemas.microsoft.com/office/drawing/2014/main" val="20002"/>
                    </a:ext>
                  </a:extLst>
                </a:gridCol>
                <a:gridCol w="604837">
                  <a:extLst>
                    <a:ext uri="{9D8B030D-6E8A-4147-A177-3AD203B41FA5}">
                      <a16:colId xmlns:a16="http://schemas.microsoft.com/office/drawing/2014/main" val="20003"/>
                    </a:ext>
                  </a:extLst>
                </a:gridCol>
                <a:gridCol w="604838">
                  <a:extLst>
                    <a:ext uri="{9D8B030D-6E8A-4147-A177-3AD203B41FA5}">
                      <a16:colId xmlns:a16="http://schemas.microsoft.com/office/drawing/2014/main" val="20004"/>
                    </a:ext>
                  </a:extLst>
                </a:gridCol>
                <a:gridCol w="601662">
                  <a:extLst>
                    <a:ext uri="{9D8B030D-6E8A-4147-A177-3AD203B41FA5}">
                      <a16:colId xmlns:a16="http://schemas.microsoft.com/office/drawing/2014/main" val="20005"/>
                    </a:ext>
                  </a:extLst>
                </a:gridCol>
                <a:gridCol w="603250">
                  <a:extLst>
                    <a:ext uri="{9D8B030D-6E8A-4147-A177-3AD203B41FA5}">
                      <a16:colId xmlns:a16="http://schemas.microsoft.com/office/drawing/2014/main" val="20006"/>
                    </a:ext>
                  </a:extLst>
                </a:gridCol>
                <a:gridCol w="601663">
                  <a:extLst>
                    <a:ext uri="{9D8B030D-6E8A-4147-A177-3AD203B41FA5}">
                      <a16:colId xmlns:a16="http://schemas.microsoft.com/office/drawing/2014/main" val="20007"/>
                    </a:ext>
                  </a:extLst>
                </a:gridCol>
                <a:gridCol w="604837">
                  <a:extLst>
                    <a:ext uri="{9D8B030D-6E8A-4147-A177-3AD203B41FA5}">
                      <a16:colId xmlns:a16="http://schemas.microsoft.com/office/drawing/2014/main" val="20008"/>
                    </a:ext>
                  </a:extLst>
                </a:gridCol>
                <a:gridCol w="604838">
                  <a:extLst>
                    <a:ext uri="{9D8B030D-6E8A-4147-A177-3AD203B41FA5}">
                      <a16:colId xmlns:a16="http://schemas.microsoft.com/office/drawing/2014/main" val="20009"/>
                    </a:ext>
                  </a:extLst>
                </a:gridCol>
                <a:gridCol w="601662">
                  <a:extLst>
                    <a:ext uri="{9D8B030D-6E8A-4147-A177-3AD203B41FA5}">
                      <a16:colId xmlns:a16="http://schemas.microsoft.com/office/drawing/2014/main" val="20010"/>
                    </a:ext>
                  </a:extLst>
                </a:gridCol>
                <a:gridCol w="604838">
                  <a:extLst>
                    <a:ext uri="{9D8B030D-6E8A-4147-A177-3AD203B41FA5}">
                      <a16:colId xmlns:a16="http://schemas.microsoft.com/office/drawing/2014/main" val="20011"/>
                    </a:ext>
                  </a:extLst>
                </a:gridCol>
                <a:gridCol w="604837">
                  <a:extLst>
                    <a:ext uri="{9D8B030D-6E8A-4147-A177-3AD203B41FA5}">
                      <a16:colId xmlns:a16="http://schemas.microsoft.com/office/drawing/2014/main" val="20012"/>
                    </a:ext>
                  </a:extLst>
                </a:gridCol>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W</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D</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R</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E</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X</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L</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M</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Z</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O</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G</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K</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华文细黑" pitchFamily="2" charset="-122"/>
                        </a:rPr>
                        <a:t>P</a:t>
                      </a:r>
                      <a:endParaRPr kumimoji="0" lang="en-US" altLang="zh-CN" sz="2000" b="1" i="0" u="none" strike="noStrike" cap="none" normalizeH="0" baseline="0" dirty="0">
                        <a:ln>
                          <a:noFill/>
                        </a:ln>
                        <a:solidFill>
                          <a:srgbClr val="FF0000"/>
                        </a:solidFill>
                        <a:effectLst/>
                        <a:latin typeface="Arial"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9"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par>
                          <p:cTn id="23" fill="hold">
                            <p:stCondLst>
                              <p:cond delay="2500"/>
                            </p:stCondLst>
                            <p:childTnLst>
                              <p:par>
                                <p:cTn id="24" presetID="9" presetClass="entr" presetSubtype="0" fill="hold" nodeType="after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—26</a:t>
            </a:r>
            <a:r>
              <a:rPr lang="zh-CN" altLang="en-US" sz="3200" dirty="0">
                <a:solidFill>
                  <a:srgbClr val="FF0000"/>
                </a:solidFill>
              </a:rPr>
              <a:t>字母任意替代密码</a:t>
            </a:r>
            <a:endParaRPr lang="en-US" altLang="zh-CN" dirty="0"/>
          </a:p>
          <a:p>
            <a:pPr lvl="1"/>
            <a:r>
              <a:rPr lang="zh-CN" altLang="en-US" dirty="0"/>
              <a:t>基本思想：加解密使用一个固定的替换表，替      </a:t>
            </a:r>
            <a:endParaRPr lang="en-US" altLang="zh-CN" dirty="0"/>
          </a:p>
          <a:p>
            <a:pPr lvl="1">
              <a:buNone/>
            </a:pPr>
            <a:r>
              <a:rPr lang="en-US" altLang="zh-CN" dirty="0"/>
              <a:t>                       </a:t>
            </a:r>
            <a:r>
              <a:rPr lang="zh-CN" altLang="en-US" dirty="0"/>
              <a:t>换表按</a:t>
            </a:r>
            <a:r>
              <a:rPr lang="zh-CN" altLang="en-US" dirty="0">
                <a:solidFill>
                  <a:srgbClr val="FF0000"/>
                </a:solidFill>
              </a:rPr>
              <a:t>随机</a:t>
            </a:r>
            <a:r>
              <a:rPr lang="zh-CN" altLang="en-US" dirty="0"/>
              <a:t>规律生成</a:t>
            </a:r>
            <a:endParaRPr lang="en-US" altLang="zh-CN" dirty="0"/>
          </a:p>
          <a:p>
            <a:pPr lvl="1"/>
            <a:r>
              <a:rPr lang="zh-CN" altLang="en-US" dirty="0"/>
              <a:t>优点：密钥量急剧增大</a:t>
            </a:r>
            <a:endParaRPr lang="en-US" altLang="zh-CN" dirty="0"/>
          </a:p>
          <a:p>
            <a:pPr marL="719138" lvl="1" indent="1076325">
              <a:lnSpc>
                <a:spcPct val="100000"/>
              </a:lnSpc>
              <a:buNone/>
            </a:pPr>
            <a:r>
              <a:rPr lang="zh-CN" altLang="en-US" dirty="0">
                <a:solidFill>
                  <a:schemeClr val="accent4">
                    <a:lumMod val="10000"/>
                  </a:schemeClr>
                </a:solidFill>
              </a:rPr>
              <a:t>密钥空间大小？</a:t>
            </a:r>
            <a:endParaRPr lang="en-US" altLang="zh-CN" baseline="30000" dirty="0"/>
          </a:p>
          <a:p>
            <a:pPr lvl="1"/>
            <a:r>
              <a:rPr lang="zh-CN" altLang="en-US" dirty="0">
                <a:solidFill>
                  <a:schemeClr val="accent5">
                    <a:lumMod val="50000"/>
                  </a:schemeClr>
                </a:solidFill>
              </a:rPr>
              <a:t>缺点：密钥不便记忆</a:t>
            </a:r>
            <a:endParaRPr lang="en-US" altLang="zh-CN" dirty="0">
              <a:solidFill>
                <a:schemeClr val="accent5">
                  <a:lumMod val="50000"/>
                </a:schemeClr>
              </a:solidFill>
            </a:endParaRPr>
          </a:p>
          <a:p>
            <a:pPr lvl="1"/>
            <a:r>
              <a:rPr lang="zh-CN" altLang="en-US" dirty="0">
                <a:solidFill>
                  <a:srgbClr val="FF0000"/>
                </a:solidFill>
              </a:rPr>
              <a:t>办法：不减小密钥量的情况下，克服密钥不便 </a:t>
            </a:r>
            <a:endParaRPr lang="en-US" altLang="zh-CN" dirty="0">
              <a:solidFill>
                <a:srgbClr val="FF0000"/>
              </a:solidFill>
            </a:endParaRPr>
          </a:p>
          <a:p>
            <a:pPr lvl="1">
              <a:buNone/>
            </a:pPr>
            <a:r>
              <a:rPr lang="en-US" altLang="zh-CN" dirty="0">
                <a:solidFill>
                  <a:srgbClr val="FF0000"/>
                </a:solidFill>
              </a:rPr>
              <a:t>               </a:t>
            </a:r>
            <a:r>
              <a:rPr lang="zh-CN" altLang="en-US" dirty="0">
                <a:solidFill>
                  <a:srgbClr val="FF0000"/>
                </a:solidFill>
              </a:rPr>
              <a:t>记忆的缺点</a:t>
            </a:r>
            <a:endParaRPr lang="en-US" altLang="zh-CN" dirty="0">
              <a:solidFill>
                <a:srgbClr val="FF0000"/>
              </a:solidFill>
            </a:endParaRPr>
          </a:p>
          <a:p>
            <a:pPr lvl="1"/>
            <a:endParaRPr lang="en-US" altLang="zh-CN" dirty="0"/>
          </a:p>
          <a:p>
            <a:pPr lvl="1"/>
            <a:endParaRPr lang="en-US" altLang="zh-CN" dirty="0"/>
          </a:p>
          <a:p>
            <a:pPr lvl="1"/>
            <a:endParaRPr lang="en-US" altLang="zh-CN" dirty="0"/>
          </a:p>
          <a:p>
            <a:pPr lvl="1">
              <a:lnSpc>
                <a:spcPct val="100000"/>
              </a:lnSpc>
            </a:pPr>
            <a:endParaRPr lang="en-US" altLang="zh-CN" dirty="0"/>
          </a:p>
        </p:txBody>
      </p:sp>
      <p:sp>
        <p:nvSpPr>
          <p:cNvPr id="4" name="矩形 3"/>
          <p:cNvSpPr/>
          <p:nvPr/>
        </p:nvSpPr>
        <p:spPr>
          <a:xfrm>
            <a:off x="4864104" y="4149080"/>
            <a:ext cx="3176631" cy="523220"/>
          </a:xfrm>
          <a:prstGeom prst="rect">
            <a:avLst/>
          </a:prstGeom>
        </p:spPr>
        <p:txBody>
          <a:bodyPr wrap="square">
            <a:spAutoFit/>
          </a:bodyPr>
          <a:lstStyle/>
          <a:p>
            <a:pPr marL="0" lvl="1">
              <a:lnSpc>
                <a:spcPct val="100000"/>
              </a:lnSpc>
              <a:buNone/>
            </a:pPr>
            <a:r>
              <a:rPr lang="zh-CN" altLang="zh-CN" dirty="0">
                <a:solidFill>
                  <a:schemeClr val="accent4">
                    <a:lumMod val="10000"/>
                  </a:schemeClr>
                </a:solidFill>
                <a:latin typeface="Times New Roman" pitchFamily="18" charset="0"/>
                <a:cs typeface="Times New Roman" pitchFamily="18" charset="0"/>
              </a:rPr>
              <a:t>|</a:t>
            </a:r>
            <a:r>
              <a:rPr lang="en-US" altLang="zh-CN" dirty="0">
                <a:solidFill>
                  <a:schemeClr val="accent4">
                    <a:lumMod val="10000"/>
                  </a:schemeClr>
                </a:solidFill>
                <a:latin typeface="Times New Roman" pitchFamily="18" charset="0"/>
                <a:cs typeface="Times New Roman" pitchFamily="18" charset="0"/>
              </a:rPr>
              <a:t>K</a:t>
            </a:r>
            <a:r>
              <a:rPr lang="zh-CN" altLang="zh-CN" dirty="0">
                <a:solidFill>
                  <a:schemeClr val="accent4">
                    <a:lumMod val="10000"/>
                  </a:schemeClr>
                </a:solidFill>
                <a:latin typeface="Times New Roman" pitchFamily="18" charset="0"/>
                <a:cs typeface="Times New Roman" pitchFamily="18" charset="0"/>
              </a:rPr>
              <a:t>|=26!</a:t>
            </a:r>
            <a:r>
              <a:rPr lang="en-US" altLang="zh-CN" dirty="0">
                <a:solidFill>
                  <a:schemeClr val="accent4">
                    <a:lumMod val="10000"/>
                  </a:schemeClr>
                </a:solidFill>
                <a:latin typeface="Times New Roman" pitchFamily="18" charset="0"/>
                <a:cs typeface="Times New Roman" pitchFamily="18" charset="0"/>
              </a:rPr>
              <a:t>-1</a:t>
            </a:r>
            <a:r>
              <a:rPr lang="zh-CN" altLang="zh-CN" dirty="0">
                <a:solidFill>
                  <a:schemeClr val="accent4">
                    <a:lumMod val="10000"/>
                  </a:schemeClr>
                </a:solidFill>
                <a:latin typeface="Times New Roman" pitchFamily="18" charset="0"/>
                <a:cs typeface="Times New Roman" pitchFamily="18" charset="0"/>
              </a:rPr>
              <a:t>≈4×10</a:t>
            </a:r>
            <a:r>
              <a:rPr lang="zh-CN" altLang="zh-CN" baseline="30000" dirty="0">
                <a:solidFill>
                  <a:schemeClr val="accent4">
                    <a:lumMod val="10000"/>
                  </a:schemeClr>
                </a:solidFill>
                <a:latin typeface="Times New Roman" pitchFamily="18" charset="0"/>
                <a:cs typeface="Times New Roman" pitchFamily="18" charset="0"/>
              </a:rPr>
              <a:t>26</a:t>
            </a:r>
            <a:endParaRPr lang="en-US" altLang="zh-CN" baseline="30000" dirty="0">
              <a:solidFill>
                <a:schemeClr val="accent4">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C0D2F4-0FDA-4DF6-9367-616689499B05}"/>
              </a:ext>
            </a:extLst>
          </p:cNvPr>
          <p:cNvSpPr/>
          <p:nvPr/>
        </p:nvSpPr>
        <p:spPr>
          <a:xfrm>
            <a:off x="1541421" y="2353332"/>
            <a:ext cx="6096000" cy="4064000"/>
          </a:xfrm>
          <a:prstGeom prst="rect">
            <a:avLst/>
          </a:prstGeom>
          <a:noFill/>
        </p:spPr>
        <p:txBody>
          <a:bodyPr/>
          <a:lstStyle/>
          <a:p>
            <a:endParaRPr lang="zh-CN" altLang="en-US"/>
          </a:p>
        </p:txBody>
      </p:sp>
      <p:sp>
        <p:nvSpPr>
          <p:cNvPr id="6" name="任意多边形: 形状 5">
            <a:extLst>
              <a:ext uri="{FF2B5EF4-FFF2-40B4-BE49-F238E27FC236}">
                <a16:creationId xmlns:a16="http://schemas.microsoft.com/office/drawing/2014/main" id="{CDE672D7-1866-4BE1-A9A4-31D0C17C56A3}"/>
              </a:ext>
            </a:extLst>
          </p:cNvPr>
          <p:cNvSpPr/>
          <p:nvPr/>
        </p:nvSpPr>
        <p:spPr>
          <a:xfrm>
            <a:off x="1541421" y="2353332"/>
            <a:ext cx="5181600" cy="1219200"/>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solidFill>
            <a:srgbClr val="5A8800"/>
          </a:solidFill>
        </p:spPr>
        <p:style>
          <a:lnRef idx="0">
            <a:schemeClr val="accent1"/>
          </a:lnRef>
          <a:fillRef idx="3">
            <a:schemeClr val="accent1"/>
          </a:fillRef>
          <a:effectRef idx="3">
            <a:schemeClr val="accent1"/>
          </a:effectRef>
          <a:fontRef idx="minor">
            <a:schemeClr val="lt1"/>
          </a:fontRef>
        </p:style>
        <p:txBody>
          <a:bodyPr spcFirstLastPara="0" vert="horz" wrap="square" lIns="119529" tIns="119529" rIns="1363723" bIns="119529"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latin typeface="Times New Roman" pitchFamily="18" charset="0"/>
                <a:ea typeface="黑体" pitchFamily="49" charset="-122"/>
                <a:cs typeface="Times New Roman" pitchFamily="18" charset="0"/>
              </a:rPr>
              <a:t>(1)</a:t>
            </a:r>
            <a:r>
              <a:rPr lang="zh-CN" altLang="en-US" sz="2200" kern="1200" dirty="0">
                <a:latin typeface="黑体" pitchFamily="49" charset="-122"/>
                <a:ea typeface="黑体" pitchFamily="49" charset="-122"/>
              </a:rPr>
              <a:t>选用一个英文短语或</a:t>
            </a:r>
            <a:endParaRPr lang="en-US" altLang="zh-CN" sz="2200" kern="1200" dirty="0">
              <a:latin typeface="黑体" pitchFamily="49" charset="-122"/>
              <a:ea typeface="黑体" pitchFamily="49" charset="-122"/>
            </a:endParaRPr>
          </a:p>
          <a:p>
            <a:pPr marL="0" lvl="0" indent="0" algn="l" defTabSz="977900">
              <a:lnSpc>
                <a:spcPct val="90000"/>
              </a:lnSpc>
              <a:spcBef>
                <a:spcPct val="0"/>
              </a:spcBef>
              <a:spcAft>
                <a:spcPct val="35000"/>
              </a:spcAft>
              <a:buNone/>
            </a:pPr>
            <a:r>
              <a:rPr lang="zh-CN" altLang="en-US" sz="2200" kern="1200" dirty="0">
                <a:latin typeface="黑体" pitchFamily="49" charset="-122"/>
                <a:ea typeface="黑体" pitchFamily="49" charset="-122"/>
              </a:rPr>
              <a:t>  单词串作为密钥</a:t>
            </a:r>
          </a:p>
        </p:txBody>
      </p:sp>
      <p:sp>
        <p:nvSpPr>
          <p:cNvPr id="7" name="任意多边形: 形状 6">
            <a:extLst>
              <a:ext uri="{FF2B5EF4-FFF2-40B4-BE49-F238E27FC236}">
                <a16:creationId xmlns:a16="http://schemas.microsoft.com/office/drawing/2014/main" id="{011B47DD-65CB-4E2F-98E5-D8DEED819408}"/>
              </a:ext>
            </a:extLst>
          </p:cNvPr>
          <p:cNvSpPr/>
          <p:nvPr/>
        </p:nvSpPr>
        <p:spPr>
          <a:xfrm>
            <a:off x="1998620" y="3775731"/>
            <a:ext cx="5181600" cy="1219200"/>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solidFill>
            <a:srgbClr val="5A8800"/>
          </a:solidFill>
        </p:spPr>
        <p:style>
          <a:lnRef idx="0">
            <a:schemeClr val="accent1"/>
          </a:lnRef>
          <a:fillRef idx="3">
            <a:schemeClr val="accent1"/>
          </a:fillRef>
          <a:effectRef idx="3">
            <a:schemeClr val="accent1"/>
          </a:effectRef>
          <a:fontRef idx="minor">
            <a:schemeClr val="lt1"/>
          </a:fontRef>
        </p:style>
        <p:txBody>
          <a:bodyPr spcFirstLastPara="0" vert="horz" wrap="square" lIns="119529" tIns="119529" rIns="1369209" bIns="119529"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latin typeface="Times New Roman" pitchFamily="18" charset="0"/>
                <a:ea typeface="黑体" pitchFamily="49" charset="-122"/>
                <a:cs typeface="Times New Roman" pitchFamily="18" charset="0"/>
              </a:rPr>
              <a:t>(2)</a:t>
            </a:r>
            <a:r>
              <a:rPr lang="zh-CN" altLang="en-US" sz="2200" kern="1200" dirty="0">
                <a:latin typeface="Times New Roman" pitchFamily="18" charset="0"/>
                <a:ea typeface="黑体" pitchFamily="49" charset="-122"/>
                <a:cs typeface="Times New Roman" pitchFamily="18" charset="0"/>
              </a:rPr>
              <a:t>去掉重复的字母得到无重复的字母串</a:t>
            </a:r>
          </a:p>
        </p:txBody>
      </p:sp>
      <p:sp>
        <p:nvSpPr>
          <p:cNvPr id="8" name="任意多边形: 形状 7">
            <a:extLst>
              <a:ext uri="{FF2B5EF4-FFF2-40B4-BE49-F238E27FC236}">
                <a16:creationId xmlns:a16="http://schemas.microsoft.com/office/drawing/2014/main" id="{4B649617-0BD1-48B9-9440-AF6BB9C68660}"/>
              </a:ext>
            </a:extLst>
          </p:cNvPr>
          <p:cNvSpPr/>
          <p:nvPr/>
        </p:nvSpPr>
        <p:spPr>
          <a:xfrm>
            <a:off x="2455820" y="5198131"/>
            <a:ext cx="5181600" cy="1219200"/>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solidFill>
            <a:srgbClr val="5A8800"/>
          </a:solidFill>
          <a:ln>
            <a:solidFill>
              <a:srgbClr val="009900"/>
            </a:solidFill>
          </a:ln>
        </p:spPr>
        <p:style>
          <a:lnRef idx="0">
            <a:schemeClr val="accent1"/>
          </a:lnRef>
          <a:fillRef idx="3">
            <a:schemeClr val="accent1"/>
          </a:fillRef>
          <a:effectRef idx="3">
            <a:schemeClr val="accent1"/>
          </a:effectRef>
          <a:fontRef idx="minor">
            <a:schemeClr val="lt1"/>
          </a:fontRef>
        </p:style>
        <p:txBody>
          <a:bodyPr spcFirstLastPara="0" vert="horz" wrap="square" lIns="119529" tIns="119529" rIns="1369209" bIns="119529" numCol="1" spcCol="1270" anchor="ctr" anchorCtr="0">
            <a:noAutofit/>
          </a:bodyPr>
          <a:lstStyle/>
          <a:p>
            <a:pPr marL="0" lvl="0" indent="0" algn="l" defTabSz="977900">
              <a:lnSpc>
                <a:spcPct val="90000"/>
              </a:lnSpc>
              <a:spcBef>
                <a:spcPct val="0"/>
              </a:spcBef>
              <a:spcAft>
                <a:spcPct val="35000"/>
              </a:spcAft>
              <a:buNone/>
            </a:pPr>
            <a:r>
              <a:rPr lang="en-US" altLang="zh-CN" sz="2200" b="1" kern="1200" dirty="0">
                <a:latin typeface="Times New Roman" pitchFamily="18" charset="0"/>
                <a:ea typeface="黑体" pitchFamily="49" charset="-122"/>
                <a:cs typeface="Times New Roman" pitchFamily="18" charset="0"/>
              </a:rPr>
              <a:t>(3)</a:t>
            </a:r>
            <a:r>
              <a:rPr lang="zh-CN" altLang="en-US" sz="2200" kern="1200" dirty="0">
                <a:latin typeface="Times New Roman" pitchFamily="18" charset="0"/>
                <a:ea typeface="黑体" pitchFamily="49" charset="-122"/>
                <a:cs typeface="Times New Roman" pitchFamily="18" charset="0"/>
              </a:rPr>
              <a:t>将字母表中其它字母依次写于此字母串之后形成替换表</a:t>
            </a:r>
          </a:p>
        </p:txBody>
      </p:sp>
      <p:sp>
        <p:nvSpPr>
          <p:cNvPr id="9" name="任意多边形: 形状 8">
            <a:extLst>
              <a:ext uri="{FF2B5EF4-FFF2-40B4-BE49-F238E27FC236}">
                <a16:creationId xmlns:a16="http://schemas.microsoft.com/office/drawing/2014/main" id="{2802DE1E-9248-447D-AD03-38D6FB08E369}"/>
              </a:ext>
            </a:extLst>
          </p:cNvPr>
          <p:cNvSpPr/>
          <p:nvPr/>
        </p:nvSpPr>
        <p:spPr>
          <a:xfrm>
            <a:off x="5930541" y="3277892"/>
            <a:ext cx="792480" cy="792480"/>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p:spPr>
        <p:style>
          <a:lnRef idx="3">
            <a:schemeClr val="lt1"/>
          </a:lnRef>
          <a:fillRef idx="1">
            <a:schemeClr val="accent6"/>
          </a:fillRef>
          <a:effectRef idx="1">
            <a:schemeClr val="accent6"/>
          </a:effectRef>
          <a:fontRef idx="minor">
            <a:schemeClr val="dk1">
              <a:hueOff val="0"/>
              <a:satOff val="0"/>
              <a:lumOff val="0"/>
              <a:alphaOff val="0"/>
            </a:schemeClr>
          </a:fontRef>
        </p:style>
        <p:txBody>
          <a:bodyPr spcFirstLastPara="0" vert="horz" wrap="square" lIns="224028" tIns="45720" rIns="224028" bIns="241859"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 name="任意多边形: 形状 9">
            <a:extLst>
              <a:ext uri="{FF2B5EF4-FFF2-40B4-BE49-F238E27FC236}">
                <a16:creationId xmlns:a16="http://schemas.microsoft.com/office/drawing/2014/main" id="{716B3F90-6AAA-49B8-8DE8-6A25B09020C9}"/>
              </a:ext>
            </a:extLst>
          </p:cNvPr>
          <p:cNvSpPr/>
          <p:nvPr/>
        </p:nvSpPr>
        <p:spPr>
          <a:xfrm>
            <a:off x="6387741" y="4692164"/>
            <a:ext cx="792480" cy="792480"/>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p:spPr>
        <p:style>
          <a:lnRef idx="3">
            <a:schemeClr val="lt1"/>
          </a:lnRef>
          <a:fillRef idx="1">
            <a:schemeClr val="accent6"/>
          </a:fillRef>
          <a:effectRef idx="1">
            <a:schemeClr val="accent6"/>
          </a:effectRef>
          <a:fontRef idx="minor">
            <a:schemeClr val="dk1">
              <a:hueOff val="0"/>
              <a:satOff val="0"/>
              <a:lumOff val="0"/>
              <a:alphaOff val="0"/>
            </a:schemeClr>
          </a:fontRef>
        </p:style>
        <p:txBody>
          <a:bodyPr spcFirstLastPara="0" vert="horz" wrap="square" lIns="224028" tIns="45720" rIns="224028" bIns="241859"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2" name="内容占位符 1">
            <a:extLst>
              <a:ext uri="{FF2B5EF4-FFF2-40B4-BE49-F238E27FC236}">
                <a16:creationId xmlns:a16="http://schemas.microsoft.com/office/drawing/2014/main" id="{FE79DF6B-9B53-49D1-8DAA-C42CE47F2552}"/>
              </a:ext>
            </a:extLst>
          </p:cNvPr>
          <p:cNvSpPr>
            <a:spLocks noGrp="1"/>
          </p:cNvSpPr>
          <p:nvPr>
            <p:ph idx="1"/>
          </p:nvPr>
        </p:nvSpPr>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密钥短语密码</a:t>
            </a:r>
            <a:endParaRPr lang="en-US" altLang="zh-CN" dirty="0"/>
          </a:p>
          <a:p>
            <a:endParaRPr lang="zh-CN" altLang="en-US" dirty="0"/>
          </a:p>
        </p:txBody>
      </p:sp>
    </p:spTree>
    <p:extLst>
      <p:ext uri="{BB962C8B-B14F-4D97-AF65-F5344CB8AC3E}">
        <p14:creationId xmlns:p14="http://schemas.microsoft.com/office/powerpoint/2010/main" val="16107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a:xfrm>
            <a:off x="457200" y="1485320"/>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密钥短语密码</a:t>
            </a:r>
            <a:endParaRPr lang="en-US" altLang="zh-CN" dirty="0"/>
          </a:p>
          <a:p>
            <a:pPr lvl="2"/>
            <a:r>
              <a:rPr lang="zh-CN" altLang="en-US" dirty="0"/>
              <a:t>例</a:t>
            </a:r>
            <a:r>
              <a:rPr lang="en-US" altLang="zh-CN" dirty="0"/>
              <a:t>6</a:t>
            </a:r>
            <a:r>
              <a:rPr lang="zh-CN" altLang="en-US" dirty="0"/>
              <a:t>：设密钥为</a:t>
            </a:r>
            <a:r>
              <a:rPr lang="en-US" altLang="zh-CN" dirty="0"/>
              <a:t>key</a:t>
            </a:r>
          </a:p>
          <a:p>
            <a:pPr lvl="2">
              <a:lnSpc>
                <a:spcPct val="100000"/>
              </a:lnSpc>
            </a:pPr>
            <a:endParaRPr lang="en-US" altLang="zh-CN" dirty="0"/>
          </a:p>
          <a:p>
            <a:pPr lvl="2"/>
            <a:endParaRPr lang="en-US" altLang="zh-CN" dirty="0"/>
          </a:p>
          <a:p>
            <a:pPr lvl="2"/>
            <a:endParaRPr lang="en-US" altLang="zh-CN" dirty="0"/>
          </a:p>
          <a:p>
            <a:pPr lvl="2"/>
            <a:endParaRPr lang="en-US" altLang="zh-CN" dirty="0"/>
          </a:p>
          <a:p>
            <a:pPr lvl="2">
              <a:lnSpc>
                <a:spcPct val="100000"/>
              </a:lnSpc>
              <a:spcBef>
                <a:spcPts val="1200"/>
              </a:spcBef>
              <a:buNone/>
            </a:pPr>
            <a:endParaRPr lang="en-US" altLang="zh-CN" dirty="0"/>
          </a:p>
          <a:p>
            <a:pPr lvl="2">
              <a:lnSpc>
                <a:spcPct val="100000"/>
              </a:lnSpc>
              <a:spcBef>
                <a:spcPts val="1200"/>
              </a:spcBef>
              <a:buNone/>
            </a:pPr>
            <a:r>
              <a:rPr lang="zh-CN" altLang="en-US" dirty="0"/>
              <a:t>明文：</a:t>
            </a:r>
            <a:r>
              <a:rPr lang="en-US" altLang="zh-CN" dirty="0"/>
              <a:t>secret</a:t>
            </a:r>
          </a:p>
          <a:p>
            <a:pPr lvl="2">
              <a:lnSpc>
                <a:spcPct val="100000"/>
              </a:lnSpc>
              <a:buNone/>
            </a:pPr>
            <a:r>
              <a:rPr lang="zh-CN" altLang="en-US" dirty="0"/>
              <a:t>密文：</a:t>
            </a:r>
            <a:r>
              <a:rPr lang="en-US" altLang="zh-CN" dirty="0"/>
              <a:t>RBYQBS</a:t>
            </a:r>
            <a:endParaRPr lang="zh-CN" altLang="zh-CN" dirty="0"/>
          </a:p>
        </p:txBody>
      </p:sp>
      <p:graphicFrame>
        <p:nvGraphicFramePr>
          <p:cNvPr id="5" name="Group 4"/>
          <p:cNvGraphicFramePr>
            <a:graphicFrameLocks noGrp="1"/>
          </p:cNvGraphicFramePr>
          <p:nvPr>
            <p:extLst>
              <p:ext uri="{D42A27DB-BD31-4B8C-83A1-F6EECF244321}">
                <p14:modId xmlns:p14="http://schemas.microsoft.com/office/powerpoint/2010/main" val="2029355084"/>
              </p:ext>
            </p:extLst>
          </p:nvPr>
        </p:nvGraphicFramePr>
        <p:xfrm>
          <a:off x="611634" y="3068960"/>
          <a:ext cx="7931150" cy="2270126"/>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582613">
                  <a:extLst>
                    <a:ext uri="{9D8B030D-6E8A-4147-A177-3AD203B41FA5}">
                      <a16:colId xmlns:a16="http://schemas.microsoft.com/office/drawing/2014/main" val="20010"/>
                    </a:ext>
                  </a:extLst>
                </a:gridCol>
                <a:gridCol w="635000">
                  <a:extLst>
                    <a:ext uri="{9D8B030D-6E8A-4147-A177-3AD203B41FA5}">
                      <a16:colId xmlns:a16="http://schemas.microsoft.com/office/drawing/2014/main" val="20011"/>
                    </a:ext>
                  </a:extLst>
                </a:gridCol>
                <a:gridCol w="611187">
                  <a:extLst>
                    <a:ext uri="{9D8B030D-6E8A-4147-A177-3AD203B41FA5}">
                      <a16:colId xmlns:a16="http://schemas.microsoft.com/office/drawing/2014/main" val="20012"/>
                    </a:ext>
                  </a:extLst>
                </a:gridCol>
              </a:tblGrid>
              <a:tr h="568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Arial" pitchFamily="34"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8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pitchFamily="34"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342868199"/>
              </p:ext>
            </p:extLst>
          </p:nvPr>
        </p:nvGraphicFramePr>
        <p:xfrm>
          <a:off x="611560" y="3645024"/>
          <a:ext cx="1828800" cy="566738"/>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690555393"/>
              </p:ext>
            </p:extLst>
          </p:nvPr>
        </p:nvGraphicFramePr>
        <p:xfrm>
          <a:off x="2447764" y="3645024"/>
          <a:ext cx="6102350" cy="566738"/>
        </p:xfrm>
        <a:graphic>
          <a:graphicData uri="http://schemas.openxmlformats.org/drawingml/2006/table">
            <a:tbl>
              <a:tblPr/>
              <a:tblGrid>
                <a:gridCol w="61277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12775">
                  <a:extLst>
                    <a:ext uri="{9D8B030D-6E8A-4147-A177-3AD203B41FA5}">
                      <a16:colId xmlns:a16="http://schemas.microsoft.com/office/drawing/2014/main" val="20006"/>
                    </a:ext>
                  </a:extLst>
                </a:gridCol>
                <a:gridCol w="582613">
                  <a:extLst>
                    <a:ext uri="{9D8B030D-6E8A-4147-A177-3AD203B41FA5}">
                      <a16:colId xmlns:a16="http://schemas.microsoft.com/office/drawing/2014/main" val="20007"/>
                    </a:ext>
                  </a:extLst>
                </a:gridCol>
                <a:gridCol w="635000">
                  <a:extLst>
                    <a:ext uri="{9D8B030D-6E8A-4147-A177-3AD203B41FA5}">
                      <a16:colId xmlns:a16="http://schemas.microsoft.com/office/drawing/2014/main" val="20008"/>
                    </a:ext>
                  </a:extLst>
                </a:gridCol>
                <a:gridCol w="611187">
                  <a:extLst>
                    <a:ext uri="{9D8B030D-6E8A-4147-A177-3AD203B41FA5}">
                      <a16:colId xmlns:a16="http://schemas.microsoft.com/office/drawing/2014/main" val="20009"/>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092573"/>
              </p:ext>
            </p:extLst>
          </p:nvPr>
        </p:nvGraphicFramePr>
        <p:xfrm>
          <a:off x="611560" y="4770474"/>
          <a:ext cx="7931150" cy="566738"/>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582613">
                  <a:extLst>
                    <a:ext uri="{9D8B030D-6E8A-4147-A177-3AD203B41FA5}">
                      <a16:colId xmlns:a16="http://schemas.microsoft.com/office/drawing/2014/main" val="20010"/>
                    </a:ext>
                  </a:extLst>
                </a:gridCol>
                <a:gridCol w="635000">
                  <a:extLst>
                    <a:ext uri="{9D8B030D-6E8A-4147-A177-3AD203B41FA5}">
                      <a16:colId xmlns:a16="http://schemas.microsoft.com/office/drawing/2014/main" val="20011"/>
                    </a:ext>
                  </a:extLst>
                </a:gridCol>
                <a:gridCol w="611187">
                  <a:extLst>
                    <a:ext uri="{9D8B030D-6E8A-4147-A177-3AD203B41FA5}">
                      <a16:colId xmlns:a16="http://schemas.microsoft.com/office/drawing/2014/main" val="20012"/>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326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3267">
                                            <p:txEl>
                                              <p:pRg st="8" end="8"/>
                                            </p:txEl>
                                          </p:spTgt>
                                        </p:tgtEl>
                                        <p:attrNameLst>
                                          <p:attrName>style.visibility</p:attrName>
                                        </p:attrNameLst>
                                      </p:cBhvr>
                                      <p:to>
                                        <p:strVal val="visible"/>
                                      </p:to>
                                    </p:set>
                                    <p:anim calcmode="lin" valueType="num">
                                      <p:cBhvr additive="base">
                                        <p:cTn id="31" dur="500" fill="hold"/>
                                        <p:tgtEl>
                                          <p:spTgt spid="52326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32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密钥短语密码</a:t>
            </a:r>
            <a:endParaRPr lang="en-US" altLang="zh-CN" dirty="0"/>
          </a:p>
          <a:p>
            <a:pPr lvl="2"/>
            <a:r>
              <a:rPr lang="zh-CN" altLang="en-US" dirty="0"/>
              <a:t>例</a:t>
            </a:r>
            <a:r>
              <a:rPr lang="en-US" altLang="zh-CN" dirty="0"/>
              <a:t>7</a:t>
            </a:r>
            <a:r>
              <a:rPr lang="zh-CN" altLang="en-US" dirty="0"/>
              <a:t>：设密钥为</a:t>
            </a:r>
            <a:r>
              <a:rPr lang="en-US" altLang="zh-CN" dirty="0"/>
              <a:t>internet</a:t>
            </a:r>
          </a:p>
          <a:p>
            <a:pPr lvl="2"/>
            <a:endParaRPr lang="en-US" altLang="zh-CN" dirty="0"/>
          </a:p>
          <a:p>
            <a:pPr lvl="2"/>
            <a:endParaRPr lang="en-US" altLang="zh-CN" dirty="0"/>
          </a:p>
          <a:p>
            <a:pPr lvl="2"/>
            <a:endParaRPr lang="en-US" altLang="zh-CN" dirty="0"/>
          </a:p>
          <a:p>
            <a:pPr lvl="2"/>
            <a:endParaRPr lang="en-US" altLang="zh-CN" dirty="0"/>
          </a:p>
          <a:p>
            <a:pPr lvl="2">
              <a:lnSpc>
                <a:spcPct val="100000"/>
              </a:lnSpc>
              <a:buNone/>
            </a:pPr>
            <a:endParaRPr lang="en-US" altLang="zh-CN" dirty="0"/>
          </a:p>
          <a:p>
            <a:pPr lvl="2">
              <a:lnSpc>
                <a:spcPct val="100000"/>
              </a:lnSpc>
              <a:buNone/>
            </a:pPr>
            <a:r>
              <a:rPr lang="zh-CN" altLang="en-US" dirty="0"/>
              <a:t>明文：</a:t>
            </a:r>
            <a:r>
              <a:rPr lang="en-US" altLang="zh-CN" dirty="0"/>
              <a:t> China</a:t>
            </a:r>
          </a:p>
          <a:p>
            <a:pPr lvl="2">
              <a:lnSpc>
                <a:spcPct val="100000"/>
              </a:lnSpc>
              <a:buNone/>
            </a:pPr>
            <a:r>
              <a:rPr lang="zh-CN" altLang="en-US" dirty="0"/>
              <a:t>密文：</a:t>
            </a:r>
            <a:r>
              <a:rPr lang="en-US" altLang="zh-CN" dirty="0"/>
              <a:t> TCDKI</a:t>
            </a:r>
            <a:endParaRPr lang="zh-CN" altLang="zh-CN" dirty="0"/>
          </a:p>
        </p:txBody>
      </p:sp>
      <p:graphicFrame>
        <p:nvGraphicFramePr>
          <p:cNvPr id="6" name="Group 4"/>
          <p:cNvGraphicFramePr>
            <a:graphicFrameLocks noGrp="1"/>
          </p:cNvGraphicFramePr>
          <p:nvPr>
            <p:extLst>
              <p:ext uri="{D42A27DB-BD31-4B8C-83A1-F6EECF244321}">
                <p14:modId xmlns:p14="http://schemas.microsoft.com/office/powerpoint/2010/main" val="2742851418"/>
              </p:ext>
            </p:extLst>
          </p:nvPr>
        </p:nvGraphicFramePr>
        <p:xfrm>
          <a:off x="611634" y="3031082"/>
          <a:ext cx="7931150" cy="2270126"/>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582613">
                  <a:extLst>
                    <a:ext uri="{9D8B030D-6E8A-4147-A177-3AD203B41FA5}">
                      <a16:colId xmlns:a16="http://schemas.microsoft.com/office/drawing/2014/main" val="20010"/>
                    </a:ext>
                  </a:extLst>
                </a:gridCol>
                <a:gridCol w="635000">
                  <a:extLst>
                    <a:ext uri="{9D8B030D-6E8A-4147-A177-3AD203B41FA5}">
                      <a16:colId xmlns:a16="http://schemas.microsoft.com/office/drawing/2014/main" val="20011"/>
                    </a:ext>
                  </a:extLst>
                </a:gridCol>
                <a:gridCol w="611187">
                  <a:extLst>
                    <a:ext uri="{9D8B030D-6E8A-4147-A177-3AD203B41FA5}">
                      <a16:colId xmlns:a16="http://schemas.microsoft.com/office/drawing/2014/main" val="20012"/>
                    </a:ext>
                  </a:extLst>
                </a:gridCol>
              </a:tblGrid>
              <a:tr h="568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Ｂ</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Ｃ</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Ｄ</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Ｅ</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Ｆ</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Ｇ</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Ｈ</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Ｉ</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Ｊ</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Ｋ</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Ｌ</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Ｍ</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8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Ｎ</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Ｏ</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Ｐ</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Ｑ</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Ｒ</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Ｓ</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Ｔ</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Ｕ</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Ｖ</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Ｗ</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Ｘ</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Ｙ</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Arial" charset="0"/>
                          <a:ea typeface="华文细黑" pitchFamily="2" charset="-122"/>
                        </a:rPr>
                        <a:t>Ｚ</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840842305"/>
              </p:ext>
            </p:extLst>
          </p:nvPr>
        </p:nvGraphicFramePr>
        <p:xfrm>
          <a:off x="620725" y="3607146"/>
          <a:ext cx="3051175" cy="566738"/>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972714609"/>
              </p:ext>
            </p:extLst>
          </p:nvPr>
        </p:nvGraphicFramePr>
        <p:xfrm>
          <a:off x="3652465" y="3616472"/>
          <a:ext cx="4879975" cy="56673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12775">
                  <a:extLst>
                    <a:ext uri="{9D8B030D-6E8A-4147-A177-3AD203B41FA5}">
                      <a16:colId xmlns:a16="http://schemas.microsoft.com/office/drawing/2014/main" val="20004"/>
                    </a:ext>
                  </a:extLst>
                </a:gridCol>
                <a:gridCol w="582613">
                  <a:extLst>
                    <a:ext uri="{9D8B030D-6E8A-4147-A177-3AD203B41FA5}">
                      <a16:colId xmlns:a16="http://schemas.microsoft.com/office/drawing/2014/main" val="20005"/>
                    </a:ext>
                  </a:extLst>
                </a:gridCol>
                <a:gridCol w="635000">
                  <a:extLst>
                    <a:ext uri="{9D8B030D-6E8A-4147-A177-3AD203B41FA5}">
                      <a16:colId xmlns:a16="http://schemas.microsoft.com/office/drawing/2014/main" val="20006"/>
                    </a:ext>
                  </a:extLst>
                </a:gridCol>
                <a:gridCol w="611187">
                  <a:extLst>
                    <a:ext uri="{9D8B030D-6E8A-4147-A177-3AD203B41FA5}">
                      <a16:colId xmlns:a16="http://schemas.microsoft.com/office/drawing/2014/main" val="20007"/>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A</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charset="0"/>
                          <a:ea typeface="华文细黑" pitchFamily="2" charset="-122"/>
                        </a:rPr>
                        <a:t>C</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charset="0"/>
                          <a:ea typeface="华文细黑" pitchFamily="2" charset="-122"/>
                        </a:rPr>
                        <a:t>F</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Arial" charset="0"/>
                          <a:ea typeface="华文细黑" pitchFamily="2" charset="-122"/>
                        </a:rPr>
                        <a:t>G</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H</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J</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06964544"/>
              </p:ext>
            </p:extLst>
          </p:nvPr>
        </p:nvGraphicFramePr>
        <p:xfrm>
          <a:off x="611560" y="4723270"/>
          <a:ext cx="7931150" cy="566738"/>
        </p:xfrm>
        <a:graphic>
          <a:graphicData uri="http://schemas.openxmlformats.org/drawingml/2006/table">
            <a:tbl>
              <a:tblPr/>
              <a:tblGrid>
                <a:gridCol w="608013">
                  <a:extLst>
                    <a:ext uri="{9D8B030D-6E8A-4147-A177-3AD203B41FA5}">
                      <a16:colId xmlns:a16="http://schemas.microsoft.com/office/drawing/2014/main" val="20000"/>
                    </a:ext>
                  </a:extLst>
                </a:gridCol>
                <a:gridCol w="608012">
                  <a:extLst>
                    <a:ext uri="{9D8B030D-6E8A-4147-A177-3AD203B41FA5}">
                      <a16:colId xmlns:a16="http://schemas.microsoft.com/office/drawing/2014/main" val="20001"/>
                    </a:ext>
                  </a:extLst>
                </a:gridCol>
                <a:gridCol w="612775">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12775">
                  <a:extLst>
                    <a:ext uri="{9D8B030D-6E8A-4147-A177-3AD203B41FA5}">
                      <a16:colId xmlns:a16="http://schemas.microsoft.com/office/drawing/2014/main" val="20009"/>
                    </a:ext>
                  </a:extLst>
                </a:gridCol>
                <a:gridCol w="582613">
                  <a:extLst>
                    <a:ext uri="{9D8B030D-6E8A-4147-A177-3AD203B41FA5}">
                      <a16:colId xmlns:a16="http://schemas.microsoft.com/office/drawing/2014/main" val="20010"/>
                    </a:ext>
                  </a:extLst>
                </a:gridCol>
                <a:gridCol w="635000">
                  <a:extLst>
                    <a:ext uri="{9D8B030D-6E8A-4147-A177-3AD203B41FA5}">
                      <a16:colId xmlns:a16="http://schemas.microsoft.com/office/drawing/2014/main" val="20011"/>
                    </a:ext>
                  </a:extLst>
                </a:gridCol>
                <a:gridCol w="611187">
                  <a:extLst>
                    <a:ext uri="{9D8B030D-6E8A-4147-A177-3AD203B41FA5}">
                      <a16:colId xmlns:a16="http://schemas.microsoft.com/office/drawing/2014/main" val="20012"/>
                    </a:ext>
                  </a:extLst>
                </a:gridCol>
              </a:tblGrid>
              <a:tr h="566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K</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O</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P</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Q</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V</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W</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X</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Y</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charset="0"/>
                          <a:ea typeface="华文细黑" pitchFamily="2" charset="-122"/>
                        </a:rPr>
                        <a:t>Z</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326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32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138ED32-8A12-47B4-9945-83118D85F1DF}"/>
              </a:ext>
            </a:extLst>
          </p:cNvPr>
          <p:cNvGrpSpPr/>
          <p:nvPr/>
        </p:nvGrpSpPr>
        <p:grpSpPr>
          <a:xfrm>
            <a:off x="3023828" y="1575737"/>
            <a:ext cx="3112988" cy="576000"/>
            <a:chOff x="812058" y="5813013"/>
            <a:chExt cx="3112988" cy="576000"/>
          </a:xfrm>
        </p:grpSpPr>
        <p:pic>
          <p:nvPicPr>
            <p:cNvPr id="3" name="图片 2">
              <a:extLst>
                <a:ext uri="{FF2B5EF4-FFF2-40B4-BE49-F238E27FC236}">
                  <a16:creationId xmlns:a16="http://schemas.microsoft.com/office/drawing/2014/main" id="{C7ECCCBE-24FA-4667-AF82-37EC2499D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058" y="5813013"/>
              <a:ext cx="576000" cy="576000"/>
            </a:xfrm>
            <a:prstGeom prst="rect">
              <a:avLst/>
            </a:prstGeom>
          </p:spPr>
        </p:pic>
        <p:sp>
          <p:nvSpPr>
            <p:cNvPr id="4" name="矩形 3">
              <a:extLst>
                <a:ext uri="{FF2B5EF4-FFF2-40B4-BE49-F238E27FC236}">
                  <a16:creationId xmlns:a16="http://schemas.microsoft.com/office/drawing/2014/main" id="{D94DD977-A13D-4019-8601-C78C6A61A7AA}"/>
                </a:ext>
              </a:extLst>
            </p:cNvPr>
            <p:cNvSpPr/>
            <p:nvPr/>
          </p:nvSpPr>
          <p:spPr>
            <a:xfrm>
              <a:off x="1432056" y="5813013"/>
              <a:ext cx="2492990" cy="553998"/>
            </a:xfrm>
            <a:prstGeom prst="rect">
              <a:avLst/>
            </a:prstGeom>
          </p:spPr>
          <p:txBody>
            <a:bodyPr wrap="none">
              <a:spAutoFit/>
            </a:bodyPr>
            <a:lstStyle/>
            <a:p>
              <a:r>
                <a:rPr lang="zh-CN" altLang="en-US" sz="3000" dirty="0">
                  <a:solidFill>
                    <a:srgbClr val="0070C0"/>
                  </a:solidFill>
                  <a:latin typeface="微软雅黑" pitchFamily="34" charset="-122"/>
                  <a:ea typeface="微软雅黑" pitchFamily="34" charset="-122"/>
                </a:rPr>
                <a:t>什么是密码</a:t>
              </a:r>
              <a:r>
                <a:rPr lang="zh-CN" altLang="en-US" sz="3000" b="1" dirty="0">
                  <a:solidFill>
                    <a:srgbClr val="0070C0"/>
                  </a:solidFill>
                  <a:latin typeface="微软雅黑" pitchFamily="34" charset="-122"/>
                  <a:ea typeface="微软雅黑" pitchFamily="34" charset="-122"/>
                </a:rPr>
                <a:t>？</a:t>
              </a:r>
            </a:p>
          </p:txBody>
        </p:sp>
      </p:grpSp>
      <p:pic>
        <p:nvPicPr>
          <p:cNvPr id="5" name="Picture 2" descr="https://timgsa.baidu.com/timg?image&amp;quality=80&amp;size=b9999_10000&amp;sec=1537164976191&amp;di=9308808653ffb20a57f78d582422b5e0&amp;imgtype=0&amp;src=http%3A%2F%2Fbpic.ooopic.com%2F16%2F80%2F67%2F16806792-4596e021f14a3bcce4f068df6507b42c-2.jpg">
            <a:extLst>
              <a:ext uri="{FF2B5EF4-FFF2-40B4-BE49-F238E27FC236}">
                <a16:creationId xmlns:a16="http://schemas.microsoft.com/office/drawing/2014/main" id="{A5A1199F-F123-44CC-BD2B-6C4D8E144F65}"/>
              </a:ext>
            </a:extLst>
          </p:cNvPr>
          <p:cNvPicPr>
            <a:picLocks noChangeAspect="1" noChangeArrowheads="1"/>
          </p:cNvPicPr>
          <p:nvPr/>
        </p:nvPicPr>
        <p:blipFill rotWithShape="1">
          <a:blip r:embed="rId4">
            <a:clrChange>
              <a:clrFrom>
                <a:srgbClr val="F6F6F6"/>
              </a:clrFrom>
              <a:clrTo>
                <a:srgbClr val="F6F6F6">
                  <a:alpha val="0"/>
                </a:srgbClr>
              </a:clrTo>
            </a:clrChange>
            <a:extLst>
              <a:ext uri="{BEBA8EAE-BF5A-486C-A8C5-ECC9F3942E4B}">
                <a14:imgProps xmlns:a14="http://schemas.microsoft.com/office/drawing/2010/main">
                  <a14:imgLayer>
                    <a14:imgEffect>
                      <a14:backgroundRemoval t="2474" b="57422" l="65723" r="90723">
                        <a14:foregroundMark x1="82910" y1="4818" x2="82910" y2="4818"/>
                        <a14:foregroundMark x1="65723" y1="16146" x2="65723" y2="16146"/>
                        <a14:foregroundMark x1="65918" y1="17708" x2="65918" y2="17708"/>
                        <a14:foregroundMark x1="70508" y1="51172" x2="70508" y2="51172"/>
                        <a14:foregroundMark x1="69434" y1="52083" x2="69434" y2="52083"/>
                        <a14:foregroundMark x1="72168" y1="54688" x2="72168" y2="54688"/>
                        <a14:foregroundMark x1="71289" y1="57552" x2="71289" y2="57552"/>
                        <a14:foregroundMark x1="90723" y1="52734" x2="90723" y2="52734"/>
                        <a14:foregroundMark x1="83105" y1="2474" x2="83105" y2="2474"/>
                      </a14:backgroundRemoval>
                    </a14:imgEffect>
                  </a14:imgLayer>
                </a14:imgProps>
              </a:ext>
              <a:ext uri="{28A0092B-C50C-407E-A947-70E740481C1C}">
                <a14:useLocalDpi xmlns:a14="http://schemas.microsoft.com/office/drawing/2010/main" val="0"/>
              </a:ext>
            </a:extLst>
          </a:blip>
          <a:srcRect l="64175" t="1701" r="7476" b="40550"/>
          <a:stretch/>
        </p:blipFill>
        <p:spPr bwMode="auto">
          <a:xfrm>
            <a:off x="567059" y="2999740"/>
            <a:ext cx="1561919" cy="23862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7">
            <a:extLst>
              <a:ext uri="{FF2B5EF4-FFF2-40B4-BE49-F238E27FC236}">
                <a16:creationId xmlns:a16="http://schemas.microsoft.com/office/drawing/2014/main" id="{C2165CE9-8F37-40DB-936C-DAA53DC0756B}"/>
              </a:ext>
            </a:extLst>
          </p:cNvPr>
          <p:cNvGrpSpPr>
            <a:grpSpLocks/>
          </p:cNvGrpSpPr>
          <p:nvPr/>
        </p:nvGrpSpPr>
        <p:grpSpPr bwMode="auto">
          <a:xfrm>
            <a:off x="2447764" y="4065263"/>
            <a:ext cx="1194484" cy="1512902"/>
            <a:chOff x="576" y="2476"/>
            <a:chExt cx="995" cy="1304"/>
          </a:xfrm>
        </p:grpSpPr>
        <p:grpSp>
          <p:nvGrpSpPr>
            <p:cNvPr id="15" name="Group 8">
              <a:extLst>
                <a:ext uri="{FF2B5EF4-FFF2-40B4-BE49-F238E27FC236}">
                  <a16:creationId xmlns:a16="http://schemas.microsoft.com/office/drawing/2014/main" id="{858BD112-46D8-4A32-A8FA-771D44F523A0}"/>
                </a:ext>
              </a:extLst>
            </p:cNvPr>
            <p:cNvGrpSpPr>
              <a:grpSpLocks/>
            </p:cNvGrpSpPr>
            <p:nvPr/>
          </p:nvGrpSpPr>
          <p:grpSpPr bwMode="auto">
            <a:xfrm>
              <a:off x="581" y="2476"/>
              <a:ext cx="934" cy="954"/>
              <a:chOff x="629" y="1584"/>
              <a:chExt cx="1247" cy="1296"/>
            </a:xfrm>
          </p:grpSpPr>
          <p:grpSp>
            <p:nvGrpSpPr>
              <p:cNvPr id="17" name="Group 9">
                <a:extLst>
                  <a:ext uri="{FF2B5EF4-FFF2-40B4-BE49-F238E27FC236}">
                    <a16:creationId xmlns:a16="http://schemas.microsoft.com/office/drawing/2014/main" id="{AB9CDF5D-9A77-43A6-8479-0A6A2A94009A}"/>
                  </a:ext>
                </a:extLst>
              </p:cNvPr>
              <p:cNvGrpSpPr>
                <a:grpSpLocks/>
              </p:cNvGrpSpPr>
              <p:nvPr/>
            </p:nvGrpSpPr>
            <p:grpSpPr bwMode="auto">
              <a:xfrm>
                <a:off x="629" y="1584"/>
                <a:ext cx="1247" cy="1296"/>
                <a:chOff x="2023" y="1920"/>
                <a:chExt cx="1679" cy="1680"/>
              </a:xfrm>
            </p:grpSpPr>
            <p:sp>
              <p:nvSpPr>
                <p:cNvPr id="19" name="Oval 10">
                  <a:extLst>
                    <a:ext uri="{FF2B5EF4-FFF2-40B4-BE49-F238E27FC236}">
                      <a16:creationId xmlns:a16="http://schemas.microsoft.com/office/drawing/2014/main" id="{935CC426-0389-437D-8AD2-2C975FB2853A}"/>
                    </a:ext>
                  </a:extLst>
                </p:cNvPr>
                <p:cNvSpPr>
                  <a:spLocks noChangeArrowheads="1"/>
                </p:cNvSpPr>
                <p:nvPr/>
              </p:nvSpPr>
              <p:spPr bwMode="gray">
                <a:xfrm>
                  <a:off x="2023" y="1920"/>
                  <a:ext cx="1679" cy="1680"/>
                </a:xfrm>
                <a:prstGeom prst="ellipse">
                  <a:avLst/>
                </a:prstGeom>
                <a:gradFill rotWithShape="1">
                  <a:gsLst>
                    <a:gs pos="0">
                      <a:srgbClr val="E3892F"/>
                    </a:gs>
                    <a:gs pos="100000">
                      <a:srgbClr val="E3892F">
                        <a:gamma/>
                        <a:shade val="63529"/>
                        <a:invGamma/>
                      </a:srgbClr>
                    </a:gs>
                  </a:gsLst>
                  <a:lin ang="5400000" scaled="1"/>
                </a:gradFill>
                <a:ln>
                  <a:noFill/>
                </a:ln>
                <a:effectLst/>
              </p:spPr>
              <p:txBody>
                <a:bodyPr wrap="none" anchor="ctr"/>
                <a:lstStyle/>
                <a:p>
                  <a:pPr fontAlgn="auto">
                    <a:spcBef>
                      <a:spcPts val="0"/>
                    </a:spcBef>
                    <a:spcAft>
                      <a:spcPts val="0"/>
                    </a:spcAft>
                    <a:defRPr/>
                  </a:pPr>
                  <a:endParaRPr lang="zh-CN" altLang="en-US" kern="0">
                    <a:solidFill>
                      <a:sysClr val="windowText" lastClr="000000"/>
                    </a:solidFill>
                    <a:latin typeface="Arial" charset="0"/>
                  </a:endParaRPr>
                </a:p>
              </p:txBody>
            </p:sp>
            <p:sp>
              <p:nvSpPr>
                <p:cNvPr id="20" name="Freeform 11">
                  <a:extLst>
                    <a:ext uri="{FF2B5EF4-FFF2-40B4-BE49-F238E27FC236}">
                      <a16:creationId xmlns:a16="http://schemas.microsoft.com/office/drawing/2014/main" id="{A504229A-5DA5-4F86-950E-D3D8EA1C3080}"/>
                    </a:ext>
                  </a:extLst>
                </p:cNvPr>
                <p:cNvSpPr>
                  <a:spLocks/>
                </p:cNvSpPr>
                <p:nvPr/>
              </p:nvSpPr>
              <p:spPr bwMode="gray">
                <a:xfrm>
                  <a:off x="2210" y="1948"/>
                  <a:ext cx="1288"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E3892F"/>
                    </a:gs>
                  </a:gsLst>
                  <a:lin ang="5400000" scaled="1"/>
                </a:gradFill>
                <a:ln>
                  <a:noFill/>
                </a:ln>
              </p:spPr>
              <p:txBody>
                <a:bodyPr/>
                <a:lstStyle/>
                <a:p>
                  <a:pPr fontAlgn="auto">
                    <a:spcBef>
                      <a:spcPts val="0"/>
                    </a:spcBef>
                    <a:spcAft>
                      <a:spcPts val="0"/>
                    </a:spcAft>
                    <a:defRPr/>
                  </a:pPr>
                  <a:endParaRPr lang="zh-CN" altLang="en-US" kern="0">
                    <a:solidFill>
                      <a:sysClr val="windowText" lastClr="000000"/>
                    </a:solidFill>
                    <a:latin typeface="Arial" charset="0"/>
                  </a:endParaRPr>
                </a:p>
              </p:txBody>
            </p:sp>
          </p:grpSp>
          <p:sp>
            <p:nvSpPr>
              <p:cNvPr id="18" name="Text Box 12">
                <a:extLst>
                  <a:ext uri="{FF2B5EF4-FFF2-40B4-BE49-F238E27FC236}">
                    <a16:creationId xmlns:a16="http://schemas.microsoft.com/office/drawing/2014/main" id="{4EA51F92-C3C2-4730-99F4-99ACEB7706FD}"/>
                  </a:ext>
                </a:extLst>
              </p:cNvPr>
              <p:cNvSpPr txBox="1">
                <a:spLocks noChangeArrowheads="1"/>
              </p:cNvSpPr>
              <p:nvPr/>
            </p:nvSpPr>
            <p:spPr bwMode="gray">
              <a:xfrm>
                <a:off x="647" y="2061"/>
                <a:ext cx="1189" cy="505"/>
              </a:xfrm>
              <a:prstGeom prst="rect">
                <a:avLst/>
              </a:prstGeom>
              <a:noFill/>
              <a:ln>
                <a:noFill/>
              </a:ln>
              <a:effectLst/>
            </p:spPr>
            <p:txBody>
              <a:bodyPr wrap="none">
                <a:spAutoFit/>
              </a:bodyPr>
              <a:lstStyle/>
              <a:p>
                <a:pPr algn="ctr" eaLnBrk="0" fontAlgn="auto" hangingPunct="0">
                  <a:spcBef>
                    <a:spcPts val="0"/>
                  </a:spcBef>
                  <a:spcAft>
                    <a:spcPts val="0"/>
                  </a:spcAft>
                  <a:defRPr/>
                </a:pPr>
                <a:r>
                  <a:rPr lang="zh-CN" altLang="en-US" sz="2200" kern="0" dirty="0">
                    <a:solidFill>
                      <a:srgbClr val="FFFFFF"/>
                    </a:solidFill>
                    <a:latin typeface="方正大黑简体" pitchFamily="65" charset="-122"/>
                    <a:ea typeface="方正大黑简体" pitchFamily="65" charset="-122"/>
                  </a:rPr>
                  <a:t>机密性</a:t>
                </a:r>
                <a:endParaRPr lang="en-US" altLang="zh-CN" sz="2200" kern="0" dirty="0">
                  <a:solidFill>
                    <a:srgbClr val="FFFFFF"/>
                  </a:solidFill>
                  <a:latin typeface="方正大黑简体" pitchFamily="65" charset="-122"/>
                  <a:ea typeface="方正大黑简体" pitchFamily="65" charset="-122"/>
                </a:endParaRPr>
              </a:p>
            </p:txBody>
          </p:sp>
        </p:grpSp>
        <p:sp>
          <p:nvSpPr>
            <p:cNvPr id="16" name="Oval 13">
              <a:extLst>
                <a:ext uri="{FF2B5EF4-FFF2-40B4-BE49-F238E27FC236}">
                  <a16:creationId xmlns:a16="http://schemas.microsoft.com/office/drawing/2014/main" id="{BE234911-A170-423B-AC04-8EB31766881A}"/>
                </a:ext>
              </a:extLst>
            </p:cNvPr>
            <p:cNvSpPr>
              <a:spLocks noChangeArrowheads="1"/>
            </p:cNvSpPr>
            <p:nvPr/>
          </p:nvSpPr>
          <p:spPr bwMode="gray">
            <a:xfrm>
              <a:off x="576"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fontAlgn="auto">
                <a:spcBef>
                  <a:spcPts val="0"/>
                </a:spcBef>
                <a:spcAft>
                  <a:spcPts val="0"/>
                </a:spcAft>
                <a:defRPr/>
              </a:pPr>
              <a:endParaRPr lang="zh-CN" altLang="zh-CN" kern="0">
                <a:solidFill>
                  <a:sysClr val="windowText" lastClr="000000"/>
                </a:solidFill>
                <a:latin typeface="Arial" charset="0"/>
              </a:endParaRPr>
            </a:p>
          </p:txBody>
        </p:sp>
      </p:grpSp>
      <p:grpSp>
        <p:nvGrpSpPr>
          <p:cNvPr id="21" name="Group 20">
            <a:extLst>
              <a:ext uri="{FF2B5EF4-FFF2-40B4-BE49-F238E27FC236}">
                <a16:creationId xmlns:a16="http://schemas.microsoft.com/office/drawing/2014/main" id="{C0BE3EC6-AF34-4002-987C-433E2C678AFA}"/>
              </a:ext>
            </a:extLst>
          </p:cNvPr>
          <p:cNvGrpSpPr>
            <a:grpSpLocks/>
          </p:cNvGrpSpPr>
          <p:nvPr/>
        </p:nvGrpSpPr>
        <p:grpSpPr bwMode="auto">
          <a:xfrm>
            <a:off x="4054336" y="4087844"/>
            <a:ext cx="1225313" cy="1547478"/>
            <a:chOff x="3061" y="2448"/>
            <a:chExt cx="1039" cy="1332"/>
          </a:xfrm>
        </p:grpSpPr>
        <p:grpSp>
          <p:nvGrpSpPr>
            <p:cNvPr id="22" name="Group 21">
              <a:extLst>
                <a:ext uri="{FF2B5EF4-FFF2-40B4-BE49-F238E27FC236}">
                  <a16:creationId xmlns:a16="http://schemas.microsoft.com/office/drawing/2014/main" id="{C5C93936-BF58-4009-9080-A9F6196A67B1}"/>
                </a:ext>
              </a:extLst>
            </p:cNvPr>
            <p:cNvGrpSpPr>
              <a:grpSpLocks/>
            </p:cNvGrpSpPr>
            <p:nvPr/>
          </p:nvGrpSpPr>
          <p:grpSpPr bwMode="auto">
            <a:xfrm>
              <a:off x="3069" y="2448"/>
              <a:ext cx="961" cy="958"/>
              <a:chOff x="2013" y="1920"/>
              <a:chExt cx="1683" cy="1680"/>
            </a:xfrm>
          </p:grpSpPr>
          <p:sp>
            <p:nvSpPr>
              <p:cNvPr id="25" name="Oval 22">
                <a:extLst>
                  <a:ext uri="{FF2B5EF4-FFF2-40B4-BE49-F238E27FC236}">
                    <a16:creationId xmlns:a16="http://schemas.microsoft.com/office/drawing/2014/main" id="{170EEFDC-8011-44FF-AD4D-93E8DC9F0291}"/>
                  </a:ext>
                </a:extLst>
              </p:cNvPr>
              <p:cNvSpPr>
                <a:spLocks noChangeArrowheads="1"/>
              </p:cNvSpPr>
              <p:nvPr/>
            </p:nvSpPr>
            <p:spPr bwMode="gray">
              <a:xfrm>
                <a:off x="2013" y="1920"/>
                <a:ext cx="1683" cy="1680"/>
              </a:xfrm>
              <a:prstGeom prst="ellipse">
                <a:avLst/>
              </a:prstGeom>
              <a:gradFill rotWithShape="1">
                <a:gsLst>
                  <a:gs pos="0">
                    <a:srgbClr val="229450"/>
                  </a:gs>
                  <a:gs pos="100000">
                    <a:srgbClr val="229450">
                      <a:gamma/>
                      <a:shade val="51373"/>
                      <a:invGamma/>
                    </a:srgbClr>
                  </a:gs>
                </a:gsLst>
                <a:lin ang="5400000" scaled="1"/>
              </a:gradFill>
              <a:ln>
                <a:noFill/>
              </a:ln>
              <a:effectLst/>
            </p:spPr>
            <p:txBody>
              <a:bodyPr wrap="none" anchor="ctr"/>
              <a:lstStyle/>
              <a:p>
                <a:pPr fontAlgn="auto">
                  <a:spcBef>
                    <a:spcPts val="0"/>
                  </a:spcBef>
                  <a:spcAft>
                    <a:spcPts val="0"/>
                  </a:spcAft>
                  <a:defRPr/>
                </a:pPr>
                <a:endParaRPr lang="zh-CN" altLang="en-US" kern="0">
                  <a:solidFill>
                    <a:sysClr val="windowText" lastClr="000000"/>
                  </a:solidFill>
                  <a:latin typeface="Arial" charset="0"/>
                </a:endParaRPr>
              </a:p>
            </p:txBody>
          </p:sp>
          <p:sp>
            <p:nvSpPr>
              <p:cNvPr id="26" name="Freeform 23">
                <a:extLst>
                  <a:ext uri="{FF2B5EF4-FFF2-40B4-BE49-F238E27FC236}">
                    <a16:creationId xmlns:a16="http://schemas.microsoft.com/office/drawing/2014/main" id="{5DFAD875-75B8-4ED3-B5EC-45B47079D6C1}"/>
                  </a:ext>
                </a:extLst>
              </p:cNvPr>
              <p:cNvSpPr>
                <a:spLocks/>
              </p:cNvSpPr>
              <p:nvPr/>
            </p:nvSpPr>
            <p:spPr bwMode="gray">
              <a:xfrm>
                <a:off x="2208" y="1948"/>
                <a:ext cx="1296"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229450">
                      <a:gamma/>
                      <a:tint val="0"/>
                      <a:invGamma/>
                    </a:srgbClr>
                  </a:gs>
                  <a:gs pos="100000">
                    <a:srgbClr val="229450"/>
                  </a:gs>
                </a:gsLst>
                <a:lin ang="5400000" scaled="1"/>
              </a:gradFill>
              <a:ln>
                <a:noFill/>
              </a:ln>
              <a:effectLst/>
            </p:spPr>
            <p:txBody>
              <a:bodyPr/>
              <a:lstStyle/>
              <a:p>
                <a:pPr fontAlgn="auto">
                  <a:spcBef>
                    <a:spcPts val="0"/>
                  </a:spcBef>
                  <a:spcAft>
                    <a:spcPts val="0"/>
                  </a:spcAft>
                  <a:defRPr/>
                </a:pPr>
                <a:endParaRPr lang="zh-CN" altLang="en-US" kern="0">
                  <a:solidFill>
                    <a:sysClr val="windowText" lastClr="000000"/>
                  </a:solidFill>
                  <a:latin typeface="Arial" charset="0"/>
                </a:endParaRPr>
              </a:p>
            </p:txBody>
          </p:sp>
        </p:grpSp>
        <p:sp>
          <p:nvSpPr>
            <p:cNvPr id="23" name="Text Box 24">
              <a:extLst>
                <a:ext uri="{FF2B5EF4-FFF2-40B4-BE49-F238E27FC236}">
                  <a16:creationId xmlns:a16="http://schemas.microsoft.com/office/drawing/2014/main" id="{A82074B8-FED3-4778-B858-BC1789F787B3}"/>
                </a:ext>
              </a:extLst>
            </p:cNvPr>
            <p:cNvSpPr txBox="1">
              <a:spLocks noChangeArrowheads="1"/>
            </p:cNvSpPr>
            <p:nvPr/>
          </p:nvSpPr>
          <p:spPr bwMode="gray">
            <a:xfrm>
              <a:off x="3061" y="2811"/>
              <a:ext cx="1028" cy="371"/>
            </a:xfrm>
            <a:prstGeom prst="rect">
              <a:avLst/>
            </a:prstGeom>
            <a:noFill/>
            <a:ln>
              <a:noFill/>
            </a:ln>
            <a:effectLst/>
          </p:spPr>
          <p:txBody>
            <a:bodyPr>
              <a:spAutoFit/>
            </a:bodyPr>
            <a:lstStyle/>
            <a:p>
              <a:pPr algn="ctr" eaLnBrk="0" fontAlgn="auto" hangingPunct="0">
                <a:spcBef>
                  <a:spcPts val="0"/>
                </a:spcBef>
                <a:spcAft>
                  <a:spcPts val="0"/>
                </a:spcAft>
                <a:defRPr/>
              </a:pPr>
              <a:r>
                <a:rPr lang="zh-CN" altLang="en-US" sz="2200" kern="0" dirty="0">
                  <a:solidFill>
                    <a:srgbClr val="FFFFFF"/>
                  </a:solidFill>
                  <a:latin typeface="方正大黑简体" pitchFamily="65" charset="-122"/>
                  <a:ea typeface="方正大黑简体" pitchFamily="65" charset="-122"/>
                </a:rPr>
                <a:t>完整性</a:t>
              </a:r>
              <a:endParaRPr lang="en-US" altLang="zh-CN" sz="2200" kern="0" dirty="0">
                <a:solidFill>
                  <a:srgbClr val="FFFFFF"/>
                </a:solidFill>
                <a:latin typeface="方正大黑简体" pitchFamily="65" charset="-122"/>
                <a:ea typeface="方正大黑简体" pitchFamily="65" charset="-122"/>
              </a:endParaRPr>
            </a:p>
          </p:txBody>
        </p:sp>
        <p:sp>
          <p:nvSpPr>
            <p:cNvPr id="24" name="Oval 25">
              <a:extLst>
                <a:ext uri="{FF2B5EF4-FFF2-40B4-BE49-F238E27FC236}">
                  <a16:creationId xmlns:a16="http://schemas.microsoft.com/office/drawing/2014/main" id="{8058E1AE-8B4E-47C8-AA6F-D2403802E682}"/>
                </a:ext>
              </a:extLst>
            </p:cNvPr>
            <p:cNvSpPr>
              <a:spLocks noChangeArrowheads="1"/>
            </p:cNvSpPr>
            <p:nvPr/>
          </p:nvSpPr>
          <p:spPr bwMode="gray">
            <a:xfrm>
              <a:off x="3105"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fontAlgn="auto">
                <a:spcBef>
                  <a:spcPts val="0"/>
                </a:spcBef>
                <a:spcAft>
                  <a:spcPts val="0"/>
                </a:spcAft>
                <a:defRPr/>
              </a:pPr>
              <a:endParaRPr lang="zh-CN" altLang="zh-CN" kern="0">
                <a:solidFill>
                  <a:sysClr val="windowText" lastClr="000000"/>
                </a:solidFill>
                <a:latin typeface="Arial" charset="0"/>
              </a:endParaRPr>
            </a:p>
          </p:txBody>
        </p:sp>
      </p:grpSp>
      <p:sp>
        <p:nvSpPr>
          <p:cNvPr id="33" name="文本框 5">
            <a:extLst>
              <a:ext uri="{FF2B5EF4-FFF2-40B4-BE49-F238E27FC236}">
                <a16:creationId xmlns:a16="http://schemas.microsoft.com/office/drawing/2014/main" id="{C263DB8A-426D-46A3-A34F-6A5426834216}"/>
              </a:ext>
            </a:extLst>
          </p:cNvPr>
          <p:cNvSpPr txBox="1"/>
          <p:nvPr/>
        </p:nvSpPr>
        <p:spPr>
          <a:xfrm>
            <a:off x="1151623" y="2377707"/>
            <a:ext cx="7272801" cy="523220"/>
          </a:xfrm>
          <a:prstGeom prst="rect">
            <a:avLst/>
          </a:prstGeom>
          <a:noFill/>
        </p:spPr>
        <p:txBody>
          <a:bodyPr wrap="square" rtlCol="0">
            <a:spAutoFit/>
          </a:bodyPr>
          <a:lstStyle/>
          <a:p>
            <a:r>
              <a:rPr lang="en-US" altLang="zh-CN" sz="2800" dirty="0">
                <a:solidFill>
                  <a:srgbClr val="008000"/>
                </a:solidFill>
                <a:latin typeface="微软雅黑" panose="020B0503020204020204" pitchFamily="34" charset="-122"/>
                <a:ea typeface="微软雅黑" panose="020B0503020204020204" pitchFamily="34" charset="-122"/>
              </a:rPr>
              <a:t>{</a:t>
            </a:r>
            <a:r>
              <a:rPr lang="zh-CN" altLang="en-US" sz="2800" dirty="0">
                <a:solidFill>
                  <a:srgbClr val="008000"/>
                </a:solidFill>
                <a:latin typeface="微软雅黑" panose="020B0503020204020204" pitchFamily="34" charset="-122"/>
                <a:ea typeface="微软雅黑" panose="020B0503020204020204" pitchFamily="34" charset="-122"/>
              </a:rPr>
              <a:t>明文，密文，密钥，加密算法，解密算法</a:t>
            </a:r>
            <a:r>
              <a:rPr lang="en-US" altLang="zh-CN" sz="2800" dirty="0">
                <a:solidFill>
                  <a:srgbClr val="008000"/>
                </a:solidFill>
                <a:latin typeface="微软雅黑" panose="020B0503020204020204" pitchFamily="34" charset="-122"/>
                <a:ea typeface="微软雅黑" panose="020B0503020204020204" pitchFamily="34" charset="-122"/>
              </a:rPr>
              <a:t>}</a:t>
            </a:r>
            <a:endParaRPr lang="zh-CN" altLang="en-US" sz="2800" dirty="0">
              <a:solidFill>
                <a:srgbClr val="008000"/>
              </a:solidFill>
              <a:latin typeface="微软雅黑" panose="020B0503020204020204" pitchFamily="34" charset="-122"/>
              <a:ea typeface="微软雅黑" panose="020B0503020204020204" pitchFamily="34" charset="-122"/>
            </a:endParaRPr>
          </a:p>
        </p:txBody>
      </p:sp>
      <p:grpSp>
        <p:nvGrpSpPr>
          <p:cNvPr id="34" name="Group 14">
            <a:extLst>
              <a:ext uri="{FF2B5EF4-FFF2-40B4-BE49-F238E27FC236}">
                <a16:creationId xmlns:a16="http://schemas.microsoft.com/office/drawing/2014/main" id="{A0EBF82E-953A-4CC2-8073-E4F7443198AD}"/>
              </a:ext>
            </a:extLst>
          </p:cNvPr>
          <p:cNvGrpSpPr>
            <a:grpSpLocks/>
          </p:cNvGrpSpPr>
          <p:nvPr/>
        </p:nvGrpSpPr>
        <p:grpSpPr bwMode="auto">
          <a:xfrm>
            <a:off x="6978228" y="4113076"/>
            <a:ext cx="1320000" cy="1514641"/>
            <a:chOff x="1716" y="2476"/>
            <a:chExt cx="1079" cy="1304"/>
          </a:xfrm>
        </p:grpSpPr>
        <p:grpSp>
          <p:nvGrpSpPr>
            <p:cNvPr id="35" name="Group 15">
              <a:extLst>
                <a:ext uri="{FF2B5EF4-FFF2-40B4-BE49-F238E27FC236}">
                  <a16:creationId xmlns:a16="http://schemas.microsoft.com/office/drawing/2014/main" id="{61635397-BAA5-4562-B569-72EB323BEAEA}"/>
                </a:ext>
              </a:extLst>
            </p:cNvPr>
            <p:cNvGrpSpPr>
              <a:grpSpLocks/>
            </p:cNvGrpSpPr>
            <p:nvPr/>
          </p:nvGrpSpPr>
          <p:grpSpPr bwMode="auto">
            <a:xfrm>
              <a:off x="1778" y="2476"/>
              <a:ext cx="958" cy="958"/>
              <a:chOff x="2016" y="1920"/>
              <a:chExt cx="1675" cy="1680"/>
            </a:xfrm>
          </p:grpSpPr>
          <p:sp>
            <p:nvSpPr>
              <p:cNvPr id="38" name="Oval 16">
                <a:extLst>
                  <a:ext uri="{FF2B5EF4-FFF2-40B4-BE49-F238E27FC236}">
                    <a16:creationId xmlns:a16="http://schemas.microsoft.com/office/drawing/2014/main" id="{0A17BB3F-0627-4718-8D11-1EF5673AF179}"/>
                  </a:ext>
                </a:extLst>
              </p:cNvPr>
              <p:cNvSpPr>
                <a:spLocks noChangeArrowheads="1"/>
              </p:cNvSpPr>
              <p:nvPr/>
            </p:nvSpPr>
            <p:spPr bwMode="gray">
              <a:xfrm>
                <a:off x="2016" y="1920"/>
                <a:ext cx="1675" cy="1680"/>
              </a:xfrm>
              <a:prstGeom prst="ellipse">
                <a:avLst/>
              </a:prstGeom>
              <a:gradFill rotWithShape="1">
                <a:gsLst>
                  <a:gs pos="0">
                    <a:srgbClr val="0099CC"/>
                  </a:gs>
                  <a:gs pos="100000">
                    <a:srgbClr val="0099CC">
                      <a:gamma/>
                      <a:shade val="51373"/>
                      <a:invGamma/>
                    </a:srgbClr>
                  </a:gs>
                </a:gsLst>
                <a:lin ang="5400000" scaled="1"/>
              </a:gradFill>
              <a:ln>
                <a:noFill/>
              </a:ln>
              <a:effectLst/>
            </p:spPr>
            <p:txBody>
              <a:bodyPr wrap="none" anchor="ctr"/>
              <a:lstStyle/>
              <a:p>
                <a:pPr fontAlgn="auto">
                  <a:spcBef>
                    <a:spcPts val="0"/>
                  </a:spcBef>
                  <a:spcAft>
                    <a:spcPts val="0"/>
                  </a:spcAft>
                  <a:defRPr/>
                </a:pPr>
                <a:endParaRPr lang="zh-CN" altLang="en-US" kern="0">
                  <a:solidFill>
                    <a:sysClr val="windowText" lastClr="000000"/>
                  </a:solidFill>
                  <a:latin typeface="Arial" charset="0"/>
                </a:endParaRPr>
              </a:p>
            </p:txBody>
          </p:sp>
          <p:sp>
            <p:nvSpPr>
              <p:cNvPr id="39" name="Freeform 17">
                <a:extLst>
                  <a:ext uri="{FF2B5EF4-FFF2-40B4-BE49-F238E27FC236}">
                    <a16:creationId xmlns:a16="http://schemas.microsoft.com/office/drawing/2014/main" id="{C084929C-9942-4CD6-BECB-B118406A41B6}"/>
                  </a:ext>
                </a:extLst>
              </p:cNvPr>
              <p:cNvSpPr>
                <a:spLocks/>
              </p:cNvSpPr>
              <p:nvPr/>
            </p:nvSpPr>
            <p:spPr bwMode="gray">
              <a:xfrm>
                <a:off x="2208" y="1948"/>
                <a:ext cx="1297"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0099CC">
                      <a:gamma/>
                      <a:tint val="0"/>
                      <a:invGamma/>
                    </a:srgbClr>
                  </a:gs>
                  <a:gs pos="100000">
                    <a:srgbClr val="0099CC"/>
                  </a:gs>
                </a:gsLst>
                <a:lin ang="5400000" scaled="1"/>
              </a:gradFill>
              <a:ln>
                <a:noFill/>
              </a:ln>
              <a:effectLst/>
            </p:spPr>
            <p:txBody>
              <a:bodyPr/>
              <a:lstStyle/>
              <a:p>
                <a:pPr fontAlgn="auto">
                  <a:spcBef>
                    <a:spcPts val="0"/>
                  </a:spcBef>
                  <a:spcAft>
                    <a:spcPts val="0"/>
                  </a:spcAft>
                  <a:defRPr/>
                </a:pPr>
                <a:endParaRPr lang="zh-CN" altLang="en-US" kern="0">
                  <a:solidFill>
                    <a:sysClr val="windowText" lastClr="000000"/>
                  </a:solidFill>
                  <a:latin typeface="Arial" charset="0"/>
                </a:endParaRPr>
              </a:p>
            </p:txBody>
          </p:sp>
        </p:grpSp>
        <p:sp>
          <p:nvSpPr>
            <p:cNvPr id="36" name="Text Box 18">
              <a:extLst>
                <a:ext uri="{FF2B5EF4-FFF2-40B4-BE49-F238E27FC236}">
                  <a16:creationId xmlns:a16="http://schemas.microsoft.com/office/drawing/2014/main" id="{3DEEA4BB-E001-45CE-94FA-3FF412782971}"/>
                </a:ext>
              </a:extLst>
            </p:cNvPr>
            <p:cNvSpPr txBox="1">
              <a:spLocks noChangeArrowheads="1"/>
            </p:cNvSpPr>
            <p:nvPr/>
          </p:nvSpPr>
          <p:spPr bwMode="gray">
            <a:xfrm>
              <a:off x="1716" y="2691"/>
              <a:ext cx="1070" cy="662"/>
            </a:xfrm>
            <a:prstGeom prst="rect">
              <a:avLst/>
            </a:prstGeom>
            <a:noFill/>
            <a:ln>
              <a:noFill/>
            </a:ln>
            <a:effectLst/>
          </p:spPr>
          <p:txBody>
            <a:bodyPr>
              <a:spAutoFit/>
            </a:bodyPr>
            <a:lstStyle/>
            <a:p>
              <a:pPr algn="ctr" eaLnBrk="0" fontAlgn="auto" hangingPunct="0">
                <a:spcBef>
                  <a:spcPts val="0"/>
                </a:spcBef>
                <a:spcAft>
                  <a:spcPts val="0"/>
                </a:spcAft>
                <a:defRPr/>
              </a:pPr>
              <a:r>
                <a:rPr lang="zh-CN" altLang="en-US" sz="2200" kern="0" dirty="0">
                  <a:solidFill>
                    <a:srgbClr val="FFFFFF"/>
                  </a:solidFill>
                  <a:latin typeface="方正大黑简体" pitchFamily="65" charset="-122"/>
                  <a:ea typeface="方正大黑简体" pitchFamily="65" charset="-122"/>
                </a:rPr>
                <a:t>不可否</a:t>
              </a:r>
              <a:endParaRPr lang="en-US" altLang="zh-CN" sz="2200" kern="0" dirty="0">
                <a:solidFill>
                  <a:srgbClr val="FFFFFF"/>
                </a:solidFill>
                <a:latin typeface="方正大黑简体" pitchFamily="65" charset="-122"/>
                <a:ea typeface="方正大黑简体" pitchFamily="65" charset="-122"/>
              </a:endParaRPr>
            </a:p>
            <a:p>
              <a:pPr algn="ctr" eaLnBrk="0" fontAlgn="auto" hangingPunct="0">
                <a:spcBef>
                  <a:spcPts val="0"/>
                </a:spcBef>
                <a:spcAft>
                  <a:spcPts val="0"/>
                </a:spcAft>
                <a:defRPr/>
              </a:pPr>
              <a:r>
                <a:rPr lang="zh-CN" altLang="en-US" sz="2200" kern="0" dirty="0">
                  <a:solidFill>
                    <a:srgbClr val="FFFFFF"/>
                  </a:solidFill>
                  <a:latin typeface="方正大黑简体" pitchFamily="65" charset="-122"/>
                  <a:ea typeface="方正大黑简体" pitchFamily="65" charset="-122"/>
                </a:rPr>
                <a:t>认性</a:t>
              </a:r>
              <a:endParaRPr lang="en-US" altLang="zh-CN" sz="2200" kern="0" dirty="0">
                <a:solidFill>
                  <a:srgbClr val="FFFFFF"/>
                </a:solidFill>
                <a:latin typeface="方正大黑简体" pitchFamily="65" charset="-122"/>
                <a:ea typeface="方正大黑简体" pitchFamily="65" charset="-122"/>
              </a:endParaRPr>
            </a:p>
          </p:txBody>
        </p:sp>
        <p:sp>
          <p:nvSpPr>
            <p:cNvPr id="37" name="Oval 19">
              <a:extLst>
                <a:ext uri="{FF2B5EF4-FFF2-40B4-BE49-F238E27FC236}">
                  <a16:creationId xmlns:a16="http://schemas.microsoft.com/office/drawing/2014/main" id="{93586FA1-08D2-4BD4-BE93-EB7D62293B3B}"/>
                </a:ext>
              </a:extLst>
            </p:cNvPr>
            <p:cNvSpPr>
              <a:spLocks noChangeArrowheads="1"/>
            </p:cNvSpPr>
            <p:nvPr/>
          </p:nvSpPr>
          <p:spPr bwMode="gray">
            <a:xfrm>
              <a:off x="1800"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fontAlgn="auto">
                <a:spcBef>
                  <a:spcPts val="0"/>
                </a:spcBef>
                <a:spcAft>
                  <a:spcPts val="0"/>
                </a:spcAft>
                <a:defRPr/>
              </a:pPr>
              <a:endParaRPr lang="zh-CN" altLang="zh-CN" kern="0">
                <a:solidFill>
                  <a:sysClr val="windowText" lastClr="000000"/>
                </a:solidFill>
                <a:latin typeface="Arial" charset="0"/>
              </a:endParaRPr>
            </a:p>
          </p:txBody>
        </p:sp>
      </p:grpSp>
      <p:grpSp>
        <p:nvGrpSpPr>
          <p:cNvPr id="27" name="Group 20">
            <a:extLst>
              <a:ext uri="{FF2B5EF4-FFF2-40B4-BE49-F238E27FC236}">
                <a16:creationId xmlns:a16="http://schemas.microsoft.com/office/drawing/2014/main" id="{C0BE3EC6-AF34-4002-987C-433E2C678AFA}"/>
              </a:ext>
            </a:extLst>
          </p:cNvPr>
          <p:cNvGrpSpPr>
            <a:grpSpLocks/>
          </p:cNvGrpSpPr>
          <p:nvPr/>
        </p:nvGrpSpPr>
        <p:grpSpPr bwMode="auto">
          <a:xfrm>
            <a:off x="5536891" y="4069820"/>
            <a:ext cx="1225313" cy="1547478"/>
            <a:chOff x="3061" y="2448"/>
            <a:chExt cx="1039" cy="1332"/>
          </a:xfrm>
        </p:grpSpPr>
        <p:grpSp>
          <p:nvGrpSpPr>
            <p:cNvPr id="28" name="Group 21">
              <a:extLst>
                <a:ext uri="{FF2B5EF4-FFF2-40B4-BE49-F238E27FC236}">
                  <a16:creationId xmlns:a16="http://schemas.microsoft.com/office/drawing/2014/main" id="{C5C93936-BF58-4009-9080-A9F6196A67B1}"/>
                </a:ext>
              </a:extLst>
            </p:cNvPr>
            <p:cNvGrpSpPr>
              <a:grpSpLocks/>
            </p:cNvGrpSpPr>
            <p:nvPr/>
          </p:nvGrpSpPr>
          <p:grpSpPr bwMode="auto">
            <a:xfrm>
              <a:off x="3069" y="2448"/>
              <a:ext cx="961" cy="958"/>
              <a:chOff x="2013" y="1920"/>
              <a:chExt cx="1683" cy="1680"/>
            </a:xfrm>
          </p:grpSpPr>
          <p:sp>
            <p:nvSpPr>
              <p:cNvPr id="31" name="Oval 22">
                <a:extLst>
                  <a:ext uri="{FF2B5EF4-FFF2-40B4-BE49-F238E27FC236}">
                    <a16:creationId xmlns:a16="http://schemas.microsoft.com/office/drawing/2014/main" id="{170EEFDC-8011-44FF-AD4D-93E8DC9F0291}"/>
                  </a:ext>
                </a:extLst>
              </p:cNvPr>
              <p:cNvSpPr>
                <a:spLocks noChangeArrowheads="1"/>
              </p:cNvSpPr>
              <p:nvPr/>
            </p:nvSpPr>
            <p:spPr bwMode="gray">
              <a:xfrm>
                <a:off x="2013" y="1920"/>
                <a:ext cx="1683" cy="1680"/>
              </a:xfrm>
              <a:prstGeom prst="ellipse">
                <a:avLst/>
              </a:prstGeom>
              <a:solidFill>
                <a:schemeClr val="accent6">
                  <a:lumMod val="75000"/>
                </a:schemeClr>
              </a:solidFill>
              <a:ln>
                <a:noFill/>
              </a:ln>
              <a:effectLst/>
            </p:spPr>
            <p:txBody>
              <a:bodyPr wrap="none" anchor="ctr"/>
              <a:lstStyle/>
              <a:p>
                <a:pPr fontAlgn="auto">
                  <a:spcBef>
                    <a:spcPts val="0"/>
                  </a:spcBef>
                  <a:spcAft>
                    <a:spcPts val="0"/>
                  </a:spcAft>
                  <a:defRPr/>
                </a:pPr>
                <a:endParaRPr lang="zh-CN" altLang="en-US" kern="0">
                  <a:solidFill>
                    <a:sysClr val="windowText" lastClr="000000"/>
                  </a:solidFill>
                  <a:latin typeface="Arial" charset="0"/>
                </a:endParaRPr>
              </a:p>
            </p:txBody>
          </p:sp>
          <p:sp>
            <p:nvSpPr>
              <p:cNvPr id="32" name="Freeform 23">
                <a:extLst>
                  <a:ext uri="{FF2B5EF4-FFF2-40B4-BE49-F238E27FC236}">
                    <a16:creationId xmlns:a16="http://schemas.microsoft.com/office/drawing/2014/main" id="{5DFAD875-75B8-4ED3-B5EC-45B47079D6C1}"/>
                  </a:ext>
                </a:extLst>
              </p:cNvPr>
              <p:cNvSpPr>
                <a:spLocks/>
              </p:cNvSpPr>
              <p:nvPr/>
            </p:nvSpPr>
            <p:spPr bwMode="gray">
              <a:xfrm>
                <a:off x="2208" y="1948"/>
                <a:ext cx="1296"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solidFill>
                <a:schemeClr val="accent6">
                  <a:lumMod val="40000"/>
                  <a:lumOff val="60000"/>
                </a:schemeClr>
              </a:solidFill>
              <a:ln>
                <a:noFill/>
              </a:ln>
              <a:effectLst/>
            </p:spPr>
            <p:txBody>
              <a:bodyPr/>
              <a:lstStyle/>
              <a:p>
                <a:pPr fontAlgn="auto">
                  <a:spcBef>
                    <a:spcPts val="0"/>
                  </a:spcBef>
                  <a:spcAft>
                    <a:spcPts val="0"/>
                  </a:spcAft>
                  <a:defRPr/>
                </a:pPr>
                <a:endParaRPr lang="zh-CN" altLang="en-US" kern="0">
                  <a:solidFill>
                    <a:sysClr val="windowText" lastClr="000000"/>
                  </a:solidFill>
                  <a:latin typeface="Arial" charset="0"/>
                </a:endParaRPr>
              </a:p>
            </p:txBody>
          </p:sp>
        </p:grpSp>
        <p:sp>
          <p:nvSpPr>
            <p:cNvPr id="29" name="Text Box 24">
              <a:extLst>
                <a:ext uri="{FF2B5EF4-FFF2-40B4-BE49-F238E27FC236}">
                  <a16:creationId xmlns:a16="http://schemas.microsoft.com/office/drawing/2014/main" id="{A82074B8-FED3-4778-B858-BC1789F787B3}"/>
                </a:ext>
              </a:extLst>
            </p:cNvPr>
            <p:cNvSpPr txBox="1">
              <a:spLocks noChangeArrowheads="1"/>
            </p:cNvSpPr>
            <p:nvPr/>
          </p:nvSpPr>
          <p:spPr bwMode="gray">
            <a:xfrm>
              <a:off x="3061" y="2811"/>
              <a:ext cx="1028" cy="371"/>
            </a:xfrm>
            <a:prstGeom prst="rect">
              <a:avLst/>
            </a:prstGeom>
            <a:noFill/>
            <a:ln>
              <a:noFill/>
            </a:ln>
            <a:effectLst/>
          </p:spPr>
          <p:txBody>
            <a:bodyPr>
              <a:spAutoFit/>
            </a:bodyPr>
            <a:lstStyle/>
            <a:p>
              <a:pPr algn="ctr" eaLnBrk="0" fontAlgn="auto" hangingPunct="0">
                <a:spcBef>
                  <a:spcPts val="0"/>
                </a:spcBef>
                <a:spcAft>
                  <a:spcPts val="0"/>
                </a:spcAft>
                <a:defRPr/>
              </a:pPr>
              <a:r>
                <a:rPr lang="zh-CN" altLang="en-US" sz="2200" kern="0" dirty="0">
                  <a:solidFill>
                    <a:srgbClr val="FFFFFF"/>
                  </a:solidFill>
                  <a:latin typeface="方正大黑简体" pitchFamily="65" charset="-122"/>
                  <a:ea typeface="方正大黑简体" pitchFamily="65" charset="-122"/>
                </a:rPr>
                <a:t>真实性</a:t>
              </a:r>
              <a:endParaRPr lang="en-US" altLang="zh-CN" sz="2200" kern="0" dirty="0">
                <a:solidFill>
                  <a:srgbClr val="FFFFFF"/>
                </a:solidFill>
                <a:latin typeface="方正大黑简体" pitchFamily="65" charset="-122"/>
                <a:ea typeface="方正大黑简体" pitchFamily="65" charset="-122"/>
              </a:endParaRPr>
            </a:p>
          </p:txBody>
        </p:sp>
        <p:sp>
          <p:nvSpPr>
            <p:cNvPr id="30" name="Oval 25">
              <a:extLst>
                <a:ext uri="{FF2B5EF4-FFF2-40B4-BE49-F238E27FC236}">
                  <a16:creationId xmlns:a16="http://schemas.microsoft.com/office/drawing/2014/main" id="{8058E1AE-8B4E-47C8-AA6F-D2403802E682}"/>
                </a:ext>
              </a:extLst>
            </p:cNvPr>
            <p:cNvSpPr>
              <a:spLocks noChangeArrowheads="1"/>
            </p:cNvSpPr>
            <p:nvPr/>
          </p:nvSpPr>
          <p:spPr bwMode="gray">
            <a:xfrm>
              <a:off x="3105" y="3504"/>
              <a:ext cx="995" cy="276"/>
            </a:xfrm>
            <a:prstGeom prst="ellipse">
              <a:avLst/>
            </a:prstGeom>
            <a:gradFill rotWithShape="1">
              <a:gsLst>
                <a:gs pos="0">
                  <a:srgbClr val="C0C0C0"/>
                </a:gs>
                <a:gs pos="100000">
                  <a:srgbClr val="FFFFFF"/>
                </a:gs>
              </a:gsLst>
              <a:path path="shape">
                <a:fillToRect l="50000" t="50000" r="50000" b="50000"/>
              </a:path>
            </a:gradFill>
            <a:ln>
              <a:noFill/>
            </a:ln>
            <a:effectLst/>
          </p:spPr>
          <p:txBody>
            <a:bodyPr wrap="none" anchor="ctr"/>
            <a:lstStyle/>
            <a:p>
              <a:pPr algn="ctr" fontAlgn="auto">
                <a:spcBef>
                  <a:spcPts val="0"/>
                </a:spcBef>
                <a:spcAft>
                  <a:spcPts val="0"/>
                </a:spcAft>
                <a:defRPr/>
              </a:pPr>
              <a:endParaRPr lang="zh-CN" altLang="zh-CN" kern="0">
                <a:solidFill>
                  <a:sysClr val="windowText" lastClr="000000"/>
                </a:solidFill>
                <a:latin typeface="Arial" charset="0"/>
              </a:endParaRPr>
            </a:p>
          </p:txBody>
        </p:sp>
      </p:grpSp>
      <p:pic>
        <p:nvPicPr>
          <p:cNvPr id="6" name="图片 5"/>
          <p:cNvPicPr>
            <a:picLocks noChangeAspect="1"/>
          </p:cNvPicPr>
          <p:nvPr/>
        </p:nvPicPr>
        <p:blipFill>
          <a:blip r:embed="rId5"/>
          <a:stretch>
            <a:fillRect/>
          </a:stretch>
        </p:blipFill>
        <p:spPr>
          <a:xfrm>
            <a:off x="410059" y="5474997"/>
            <a:ext cx="8440750" cy="8556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strVal val="#ppt_x"/>
                                          </p:val>
                                        </p:tav>
                                        <p:tav tm="100000">
                                          <p:val>
                                            <p:strVal val="#ppt_x"/>
                                          </p:val>
                                        </p:tav>
                                      </p:tavLst>
                                    </p:anim>
                                    <p:anim calcmode="lin" valueType="num">
                                      <p:cBhvr>
                                        <p:cTn id="3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7" name="Rectangle 3"/>
          <p:cNvSpPr>
            <a:spLocks noGrp="1" noChangeArrowheads="1"/>
          </p:cNvSpPr>
          <p:nvPr>
            <p:ph idx="1"/>
          </p:nvPr>
        </p:nvSpPr>
        <p:spPr>
          <a:xfrm>
            <a:off x="457200" y="1484784"/>
            <a:ext cx="8229600" cy="4824000"/>
          </a:xfrm>
        </p:spPr>
        <p:txBody>
          <a:bodyPr/>
          <a:lstStyle/>
          <a:p>
            <a:pPr marL="0" lvl="1" indent="0">
              <a:spcAft>
                <a:spcPts val="1800"/>
              </a:spcAft>
              <a:buNone/>
            </a:pPr>
            <a:r>
              <a:rPr lang="en-US" altLang="zh-CN" sz="3200" dirty="0">
                <a:solidFill>
                  <a:srgbClr val="FF0000"/>
                </a:solidFill>
              </a:rPr>
              <a:t>1. </a:t>
            </a:r>
            <a:r>
              <a:rPr lang="zh-CN" altLang="en-US" sz="3200" dirty="0">
                <a:solidFill>
                  <a:srgbClr val="FF0000"/>
                </a:solidFill>
              </a:rPr>
              <a:t>单表替代</a:t>
            </a:r>
            <a:r>
              <a:rPr lang="en-US" altLang="zh-CN" sz="3200" dirty="0">
                <a:solidFill>
                  <a:srgbClr val="FF0000"/>
                </a:solidFill>
              </a:rPr>
              <a:t>—</a:t>
            </a:r>
            <a:r>
              <a:rPr lang="zh-CN" altLang="en-US" sz="3200" dirty="0">
                <a:solidFill>
                  <a:srgbClr val="FF0000"/>
                </a:solidFill>
              </a:rPr>
              <a:t>密钥短语密码</a:t>
            </a:r>
            <a:endParaRPr lang="en-US" altLang="zh-CN" dirty="0"/>
          </a:p>
          <a:p>
            <a:pPr lvl="1"/>
            <a:r>
              <a:rPr lang="zh-CN" altLang="en-US" dirty="0"/>
              <a:t>基本思想：加解密使用一个固定的替换表，替</a:t>
            </a:r>
            <a:endParaRPr lang="en-US" altLang="zh-CN" dirty="0"/>
          </a:p>
          <a:p>
            <a:pPr lvl="1">
              <a:buNone/>
            </a:pPr>
            <a:r>
              <a:rPr lang="en-US" altLang="zh-CN" dirty="0"/>
              <a:t>                       </a:t>
            </a:r>
            <a:r>
              <a:rPr lang="zh-CN" altLang="en-US" dirty="0"/>
              <a:t>换表按</a:t>
            </a:r>
            <a:r>
              <a:rPr lang="zh-CN" altLang="en-US" dirty="0">
                <a:solidFill>
                  <a:srgbClr val="FF0000"/>
                </a:solidFill>
              </a:rPr>
              <a:t>密钥任意选择</a:t>
            </a:r>
            <a:r>
              <a:rPr lang="zh-CN" altLang="en-US" dirty="0"/>
              <a:t>生成</a:t>
            </a:r>
            <a:endParaRPr lang="en-US" altLang="zh-CN" dirty="0"/>
          </a:p>
          <a:p>
            <a:pPr lvl="1"/>
            <a:r>
              <a:rPr lang="zh-CN" altLang="en-US" dirty="0"/>
              <a:t>优点：密钥可以随时改变，灵活性增强，便于</a:t>
            </a:r>
            <a:endParaRPr lang="en-US" altLang="zh-CN" dirty="0"/>
          </a:p>
          <a:p>
            <a:pPr lvl="1">
              <a:buNone/>
            </a:pPr>
            <a:r>
              <a:rPr lang="en-US" altLang="zh-CN" dirty="0"/>
              <a:t>               </a:t>
            </a:r>
            <a:r>
              <a:rPr lang="zh-CN" altLang="en-US" dirty="0"/>
              <a:t>记忆；密钥量大，能抵抗穷举攻击</a:t>
            </a:r>
            <a:endParaRPr lang="en-US" altLang="zh-CN" dirty="0"/>
          </a:p>
          <a:p>
            <a:pPr lvl="1"/>
            <a:r>
              <a:rPr lang="zh-CN" altLang="en-US" dirty="0">
                <a:solidFill>
                  <a:schemeClr val="accent5">
                    <a:lumMod val="50000"/>
                  </a:schemeClr>
                </a:solidFill>
              </a:rPr>
              <a:t>缺点：明文的</a:t>
            </a:r>
            <a:r>
              <a:rPr lang="zh-CN" altLang="zh-CN" dirty="0">
                <a:solidFill>
                  <a:schemeClr val="accent5">
                    <a:lumMod val="50000"/>
                  </a:schemeClr>
                </a:solidFill>
              </a:rPr>
              <a:t>语言统计特性</a:t>
            </a:r>
            <a:r>
              <a:rPr lang="zh-CN" altLang="en-US" dirty="0">
                <a:solidFill>
                  <a:schemeClr val="accent5">
                    <a:lumMod val="50000"/>
                  </a:schemeClr>
                </a:solidFill>
              </a:rPr>
              <a:t>会反映到密文中</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3267">
                                            <p:txEl>
                                              <p:pRg st="3" end="3"/>
                                            </p:txEl>
                                          </p:spTgt>
                                        </p:tgtEl>
                                        <p:attrNameLst>
                                          <p:attrName>style.visibility</p:attrName>
                                        </p:attrNameLst>
                                      </p:cBhvr>
                                      <p:to>
                                        <p:strVal val="visible"/>
                                      </p:to>
                                    </p:set>
                                    <p:animEffect transition="in" filter="wipe(down)">
                                      <p:cBhvr>
                                        <p:cTn id="7" dur="500"/>
                                        <p:tgtEl>
                                          <p:spTgt spid="523267">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23267">
                                            <p:txEl>
                                              <p:pRg st="4" end="4"/>
                                            </p:txEl>
                                          </p:spTgt>
                                        </p:tgtEl>
                                        <p:attrNameLst>
                                          <p:attrName>style.visibility</p:attrName>
                                        </p:attrNameLst>
                                      </p:cBhvr>
                                      <p:to>
                                        <p:strVal val="visible"/>
                                      </p:to>
                                    </p:set>
                                    <p:animEffect transition="in" filter="wipe(down)">
                                      <p:cBhvr>
                                        <p:cTn id="10" dur="500"/>
                                        <p:tgtEl>
                                          <p:spTgt spid="523267">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23267">
                                            <p:txEl>
                                              <p:pRg st="5" end="5"/>
                                            </p:txEl>
                                          </p:spTgt>
                                        </p:tgtEl>
                                        <p:attrNameLst>
                                          <p:attrName>style.visibility</p:attrName>
                                        </p:attrNameLst>
                                      </p:cBhvr>
                                      <p:to>
                                        <p:strVal val="visible"/>
                                      </p:to>
                                    </p:set>
                                    <p:anim calcmode="lin" valueType="num">
                                      <p:cBhvr additive="base">
                                        <p:cTn id="15" dur="500" fill="hold"/>
                                        <p:tgtEl>
                                          <p:spTgt spid="52326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232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indent="0">
              <a:spcAft>
                <a:spcPts val="1800"/>
              </a:spcAft>
              <a:buNone/>
            </a:pPr>
            <a:r>
              <a:rPr lang="en-US" altLang="zh-CN" dirty="0">
                <a:solidFill>
                  <a:srgbClr val="FF0000"/>
                </a:solidFill>
              </a:rPr>
              <a:t>1. </a:t>
            </a:r>
            <a:r>
              <a:rPr lang="zh-CN" altLang="en-US" dirty="0">
                <a:solidFill>
                  <a:srgbClr val="FF0000"/>
                </a:solidFill>
              </a:rPr>
              <a:t>单表替代</a:t>
            </a:r>
            <a:r>
              <a:rPr lang="en-US" altLang="zh-CN" dirty="0">
                <a:solidFill>
                  <a:srgbClr val="FF0000"/>
                </a:solidFill>
              </a:rPr>
              <a:t>—</a:t>
            </a:r>
            <a:r>
              <a:rPr lang="zh-CN" altLang="en-US" dirty="0">
                <a:solidFill>
                  <a:srgbClr val="FF0000"/>
                </a:solidFill>
              </a:rPr>
              <a:t>安全性分析</a:t>
            </a:r>
          </a:p>
          <a:p>
            <a:pPr lvl="1"/>
            <a:r>
              <a:rPr lang="zh-CN" altLang="en-US" dirty="0"/>
              <a:t>单表替代密码不能抵抗频率分析攻击</a:t>
            </a:r>
            <a:endParaRPr lang="en-US" altLang="zh-CN" dirty="0"/>
          </a:p>
          <a:p>
            <a:pPr lvl="2"/>
            <a:r>
              <a:rPr lang="zh-CN" altLang="en-US" dirty="0"/>
              <a:t>频率分析攻击：</a:t>
            </a:r>
            <a:r>
              <a:rPr lang="zh-CN" altLang="zh-CN" dirty="0"/>
              <a:t>利用语言统计特性</a:t>
            </a:r>
            <a:r>
              <a:rPr lang="zh-CN" altLang="en-US" dirty="0"/>
              <a:t>，</a:t>
            </a:r>
            <a:r>
              <a:rPr lang="zh-CN" altLang="zh-CN" dirty="0"/>
              <a:t>根据字母</a:t>
            </a:r>
            <a:r>
              <a:rPr lang="zh-CN" altLang="en-US" dirty="0"/>
              <a:t>出现</a:t>
            </a:r>
            <a:r>
              <a:rPr lang="zh-CN" altLang="zh-CN" dirty="0"/>
              <a:t>频率</a:t>
            </a:r>
            <a:r>
              <a:rPr lang="zh-CN" altLang="en-US" dirty="0"/>
              <a:t>破译。</a:t>
            </a:r>
            <a:endParaRPr lang="en-US" altLang="zh-CN" dirty="0"/>
          </a:p>
          <a:p>
            <a:pPr marL="719138" lvl="1" indent="1528763">
              <a:buNone/>
            </a:pPr>
            <a:r>
              <a:rPr lang="zh-CN" altLang="en-US" dirty="0">
                <a:solidFill>
                  <a:schemeClr val="accent5">
                    <a:lumMod val="50000"/>
                  </a:schemeClr>
                </a:solidFill>
              </a:rPr>
              <a:t>英文字母相对使用频率</a:t>
            </a:r>
            <a:endParaRPr lang="en-US" altLang="zh-CN" dirty="0">
              <a:solidFill>
                <a:schemeClr val="accent5">
                  <a:lumMod val="50000"/>
                </a:schemeClr>
              </a:solidFill>
            </a:endParaRPr>
          </a:p>
        </p:txBody>
      </p:sp>
      <p:grpSp>
        <p:nvGrpSpPr>
          <p:cNvPr id="16" name="组合 15"/>
          <p:cNvGrpSpPr/>
          <p:nvPr/>
        </p:nvGrpSpPr>
        <p:grpSpPr>
          <a:xfrm>
            <a:off x="588995" y="1124744"/>
            <a:ext cx="7835433" cy="5280025"/>
            <a:chOff x="701622" y="1420785"/>
            <a:chExt cx="7835433" cy="5280025"/>
          </a:xfrm>
        </p:grpSpPr>
        <p:pic>
          <p:nvPicPr>
            <p:cNvPr id="17" name="Picture 4" descr="f26"/>
            <p:cNvPicPr>
              <a:picLocks noChangeAspect="1" noChangeArrowheads="1"/>
            </p:cNvPicPr>
            <p:nvPr/>
          </p:nvPicPr>
          <p:blipFill>
            <a:blip r:embed="rId3" cstate="print"/>
            <a:srcRect/>
            <a:stretch>
              <a:fillRect/>
            </a:stretch>
          </p:blipFill>
          <p:spPr bwMode="auto">
            <a:xfrm>
              <a:off x="899592" y="1420785"/>
              <a:ext cx="7637463" cy="5280025"/>
            </a:xfrm>
            <a:prstGeom prst="rect">
              <a:avLst/>
            </a:prstGeom>
            <a:noFill/>
            <a:ln w="9525">
              <a:noFill/>
              <a:miter lim="800000"/>
              <a:headEnd/>
              <a:tailEnd/>
            </a:ln>
          </p:spPr>
        </p:pic>
        <p:sp>
          <p:nvSpPr>
            <p:cNvPr id="18" name="矩形 17"/>
            <p:cNvSpPr/>
            <p:nvPr/>
          </p:nvSpPr>
          <p:spPr>
            <a:xfrm>
              <a:off x="701622" y="3784193"/>
              <a:ext cx="365130" cy="338554"/>
            </a:xfrm>
            <a:prstGeom prst="rect">
              <a:avLst/>
            </a:prstGeom>
          </p:spPr>
          <p:txBody>
            <a:bodyPr wrap="square">
              <a:spAutoFit/>
            </a:bodyPr>
            <a:lstStyle/>
            <a:p>
              <a:r>
                <a:rPr lang="en-US" altLang="zh-CN" sz="1600" dirty="0">
                  <a:solidFill>
                    <a:srgbClr val="000000"/>
                  </a:solidFill>
                  <a:latin typeface="Times New Roman" pitchFamily="18" charset="0"/>
                  <a:cs typeface="Times New Roman" pitchFamily="18" charset="0"/>
                </a:rPr>
                <a:t>%</a:t>
              </a:r>
              <a:endParaRPr lang="zh-CN" altLang="en-US" sz="1600" dirty="0">
                <a:solidFill>
                  <a:srgbClr val="000000"/>
                </a:solidFill>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ppt_w</p:attrName>
                                        </p:attrNameLst>
                                      </p:cBhvr>
                                      <p:tavLst>
                                        <p:tav tm="0">
                                          <p:val>
                                            <p:strVal val="#ppt_w*0.70"/>
                                          </p:val>
                                        </p:tav>
                                        <p:tav tm="100000">
                                          <p:val>
                                            <p:strVal val="#ppt_w"/>
                                          </p:val>
                                        </p:tav>
                                      </p:tavLst>
                                    </p:anim>
                                    <p:anim calcmode="lin" valueType="num">
                                      <p:cBhvr>
                                        <p:cTn id="15" dur="1000" fill="hold"/>
                                        <p:tgtEl>
                                          <p:spTgt spid="16"/>
                                        </p:tgtEl>
                                        <p:attrNameLst>
                                          <p:attrName>ppt_h</p:attrName>
                                        </p:attrNameLst>
                                      </p:cBhvr>
                                      <p:tavLst>
                                        <p:tav tm="0">
                                          <p:val>
                                            <p:strVal val="#ppt_h"/>
                                          </p:val>
                                        </p:tav>
                                        <p:tav tm="100000">
                                          <p:val>
                                            <p:strVal val="#ppt_h"/>
                                          </p:val>
                                        </p:tav>
                                      </p:tavLst>
                                    </p:anim>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p>
            <a:pPr marL="0" lvl="0" indent="0">
              <a:spcAft>
                <a:spcPts val="1800"/>
              </a:spcAft>
              <a:buClr>
                <a:srgbClr val="86D1EC"/>
              </a:buClr>
              <a:buNone/>
            </a:pPr>
            <a:r>
              <a:rPr lang="en-US" altLang="zh-CN" dirty="0">
                <a:solidFill>
                  <a:srgbClr val="FF0000"/>
                </a:solidFill>
              </a:rPr>
              <a:t>1. </a:t>
            </a:r>
            <a:r>
              <a:rPr lang="zh-CN" altLang="en-US" dirty="0">
                <a:solidFill>
                  <a:srgbClr val="FF0000"/>
                </a:solidFill>
              </a:rPr>
              <a:t>单表替代</a:t>
            </a:r>
            <a:r>
              <a:rPr lang="en-US" altLang="zh-CN" dirty="0">
                <a:solidFill>
                  <a:srgbClr val="FF0000"/>
                </a:solidFill>
              </a:rPr>
              <a:t>—</a:t>
            </a:r>
            <a:r>
              <a:rPr lang="zh-CN" altLang="en-US" dirty="0">
                <a:solidFill>
                  <a:srgbClr val="FF0000"/>
                </a:solidFill>
              </a:rPr>
              <a:t>安全性分析</a:t>
            </a:r>
            <a:endParaRPr lang="en-US" altLang="zh-CN" dirty="0">
              <a:solidFill>
                <a:srgbClr val="FF0000"/>
              </a:solidFill>
            </a:endParaRPr>
          </a:p>
          <a:p>
            <a:pPr lvl="0">
              <a:spcAft>
                <a:spcPts val="1800"/>
              </a:spcAft>
              <a:buClr>
                <a:srgbClr val="339933"/>
              </a:buClr>
              <a:buFont typeface="Wingdings" panose="05000000000000000000" pitchFamily="2" charset="2"/>
              <a:buChar char="l"/>
            </a:pPr>
            <a:r>
              <a:rPr lang="zh-CN" altLang="en-US" sz="2800" dirty="0">
                <a:solidFill>
                  <a:schemeClr val="accent4">
                    <a:lumMod val="10000"/>
                  </a:schemeClr>
                </a:solidFill>
              </a:rPr>
              <a:t>频率分析攻击</a:t>
            </a:r>
            <a:endParaRPr lang="en-US" sz="2800" dirty="0">
              <a:solidFill>
                <a:schemeClr val="accent4">
                  <a:lumMod val="10000"/>
                </a:schemeClr>
              </a:solidFill>
            </a:endParaRPr>
          </a:p>
          <a:p>
            <a:pPr lvl="0">
              <a:buClr>
                <a:srgbClr val="009900"/>
              </a:buClr>
              <a:buFont typeface="Wingdings" panose="05000000000000000000" pitchFamily="2" charset="2"/>
              <a:buChar char="ü"/>
            </a:pPr>
            <a:r>
              <a:rPr lang="en-US" sz="2400" dirty="0">
                <a:solidFill>
                  <a:schemeClr val="accent4">
                    <a:lumMod val="10000"/>
                  </a:schemeClr>
                </a:solidFill>
              </a:rPr>
              <a:t>Step1.</a:t>
            </a:r>
            <a:r>
              <a:rPr lang="zh-CN" altLang="en-US" sz="2400" dirty="0">
                <a:solidFill>
                  <a:schemeClr val="accent4">
                    <a:lumMod val="10000"/>
                  </a:schemeClr>
                </a:solidFill>
              </a:rPr>
              <a:t> 统计密文中出现的单字母频率，与英语字母标准频率分布进行对比分析，作出假设，尝试做一些替代，填入明文，寻找消息的轮廓；</a:t>
            </a:r>
            <a:endParaRPr lang="en-US" altLang="zh-CN" sz="2400" dirty="0">
              <a:solidFill>
                <a:schemeClr val="accent4">
                  <a:lumMod val="10000"/>
                </a:schemeClr>
              </a:solidFill>
            </a:endParaRPr>
          </a:p>
          <a:p>
            <a:pPr lvl="0">
              <a:buClr>
                <a:srgbClr val="009900"/>
              </a:buClr>
              <a:buFont typeface="Wingdings" panose="05000000000000000000" pitchFamily="2" charset="2"/>
              <a:buChar char="ü"/>
            </a:pPr>
            <a:r>
              <a:rPr lang="en-US" sz="2400" dirty="0">
                <a:solidFill>
                  <a:schemeClr val="accent5">
                    <a:lumMod val="50000"/>
                  </a:schemeClr>
                </a:solidFill>
              </a:rPr>
              <a:t>Step</a:t>
            </a:r>
            <a:r>
              <a:rPr lang="en-US" altLang="zh-CN" sz="2400" dirty="0">
                <a:solidFill>
                  <a:schemeClr val="accent5">
                    <a:lumMod val="50000"/>
                  </a:schemeClr>
                </a:solidFill>
              </a:rPr>
              <a:t>2</a:t>
            </a:r>
            <a:r>
              <a:rPr lang="en-US" sz="2400" dirty="0">
                <a:solidFill>
                  <a:schemeClr val="accent5">
                    <a:lumMod val="50000"/>
                  </a:schemeClr>
                </a:solidFill>
              </a:rPr>
              <a:t>. </a:t>
            </a:r>
            <a:r>
              <a:rPr lang="zh-CN" altLang="en-US" sz="2400" dirty="0">
                <a:solidFill>
                  <a:schemeClr val="accent5">
                    <a:lumMod val="50000"/>
                  </a:schemeClr>
                </a:solidFill>
              </a:rPr>
              <a:t>进一步还可通过研究双字母、三字母或者四字母的密文组合作出假设，如区分元音和辅音字母；</a:t>
            </a:r>
            <a:endParaRPr lang="en-US" altLang="zh-CN" sz="2400" dirty="0">
              <a:solidFill>
                <a:schemeClr val="accent5">
                  <a:lumMod val="50000"/>
                </a:schemeClr>
              </a:solidFill>
            </a:endParaRPr>
          </a:p>
          <a:p>
            <a:pPr lvl="0">
              <a:buClr>
                <a:srgbClr val="009900"/>
              </a:buClr>
              <a:buFont typeface="Wingdings" panose="05000000000000000000" pitchFamily="2" charset="2"/>
              <a:buChar char="ü"/>
            </a:pPr>
            <a:r>
              <a:rPr lang="en-US" sz="2400" dirty="0"/>
              <a:t>Step</a:t>
            </a:r>
            <a:r>
              <a:rPr lang="en-US" altLang="zh-CN" sz="2400" dirty="0"/>
              <a:t>3</a:t>
            </a:r>
            <a:r>
              <a:rPr lang="en-US" sz="2400" dirty="0"/>
              <a:t>. </a:t>
            </a:r>
            <a:r>
              <a:rPr lang="zh-CN" altLang="en-US" sz="2400" dirty="0"/>
              <a:t>证实步骤</a:t>
            </a:r>
            <a:r>
              <a:rPr lang="en-US" altLang="zh-CN" sz="2400" dirty="0"/>
              <a:t>1</a:t>
            </a:r>
            <a:r>
              <a:rPr lang="zh-CN" altLang="en-US" sz="2400" dirty="0"/>
              <a:t>、</a:t>
            </a:r>
            <a:r>
              <a:rPr lang="en-US" altLang="zh-CN" sz="2400" dirty="0"/>
              <a:t>2</a:t>
            </a:r>
            <a:r>
              <a:rPr lang="zh-CN" altLang="en-US" sz="2400" dirty="0"/>
              <a:t>的假设，如果不正确，继续作其它假设，分析，测试，直至得到完整明文。</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p>
            <a:pPr marL="0" lvl="0" indent="0">
              <a:spcAft>
                <a:spcPts val="1800"/>
              </a:spcAft>
              <a:buClr>
                <a:srgbClr val="86D1EC"/>
              </a:buClr>
              <a:buNone/>
            </a:pPr>
            <a:r>
              <a:rPr lang="en-US" altLang="zh-CN" dirty="0">
                <a:solidFill>
                  <a:srgbClr val="FF0000"/>
                </a:solidFill>
              </a:rPr>
              <a:t>1. </a:t>
            </a:r>
            <a:r>
              <a:rPr lang="zh-CN" altLang="en-US" dirty="0">
                <a:solidFill>
                  <a:srgbClr val="FF0000"/>
                </a:solidFill>
              </a:rPr>
              <a:t>单表替代</a:t>
            </a:r>
            <a:r>
              <a:rPr lang="en-US" altLang="zh-CN" dirty="0">
                <a:solidFill>
                  <a:srgbClr val="FF0000"/>
                </a:solidFill>
              </a:rPr>
              <a:t>—</a:t>
            </a:r>
            <a:r>
              <a:rPr lang="zh-CN" altLang="en-US" dirty="0">
                <a:solidFill>
                  <a:srgbClr val="FF0000"/>
                </a:solidFill>
              </a:rPr>
              <a:t>安全性分析</a:t>
            </a:r>
            <a:endParaRPr lang="en-US" altLang="zh-CN" dirty="0">
              <a:solidFill>
                <a:srgbClr val="FF0000"/>
              </a:solidFill>
            </a:endParaRPr>
          </a:p>
          <a:p>
            <a:pPr lvl="1"/>
            <a:r>
              <a:rPr lang="zh-CN" altLang="en-US" dirty="0"/>
              <a:t>单表替代密码不能抵抗频率分析攻击</a:t>
            </a:r>
            <a:endParaRPr lang="en-US" altLang="zh-CN" dirty="0"/>
          </a:p>
          <a:p>
            <a:pPr lvl="1"/>
            <a:r>
              <a:rPr lang="zh-CN" altLang="en-US" dirty="0">
                <a:solidFill>
                  <a:srgbClr val="FF0000"/>
                </a:solidFill>
              </a:rPr>
              <a:t>办法：隐藏明文结构在密文中的信息</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89427053"/>
              </p:ext>
            </p:extLst>
          </p:nvPr>
        </p:nvGraphicFramePr>
        <p:xfrm>
          <a:off x="292104" y="1196752"/>
          <a:ext cx="8588430" cy="5217160"/>
        </p:xfrm>
        <a:graphic>
          <a:graphicData uri="http://schemas.openxmlformats.org/drawingml/2006/table">
            <a:tbl>
              <a:tblPr firstRow="1" bandRow="1">
                <a:tableStyleId>{5C22544A-7EE6-4342-B048-85BDC9FD1C3A}</a:tableStyleId>
              </a:tblPr>
              <a:tblGrid>
                <a:gridCol w="1358856">
                  <a:extLst>
                    <a:ext uri="{9D8B030D-6E8A-4147-A177-3AD203B41FA5}">
                      <a16:colId xmlns:a16="http://schemas.microsoft.com/office/drawing/2014/main" val="20000"/>
                    </a:ext>
                  </a:extLst>
                </a:gridCol>
                <a:gridCol w="2076516">
                  <a:extLst>
                    <a:ext uri="{9D8B030D-6E8A-4147-A177-3AD203B41FA5}">
                      <a16:colId xmlns:a16="http://schemas.microsoft.com/office/drawing/2014/main" val="20001"/>
                    </a:ext>
                  </a:extLst>
                </a:gridCol>
                <a:gridCol w="1717686">
                  <a:extLst>
                    <a:ext uri="{9D8B030D-6E8A-4147-A177-3AD203B41FA5}">
                      <a16:colId xmlns:a16="http://schemas.microsoft.com/office/drawing/2014/main" val="20002"/>
                    </a:ext>
                  </a:extLst>
                </a:gridCol>
                <a:gridCol w="1717686">
                  <a:extLst>
                    <a:ext uri="{9D8B030D-6E8A-4147-A177-3AD203B41FA5}">
                      <a16:colId xmlns:a16="http://schemas.microsoft.com/office/drawing/2014/main" val="20003"/>
                    </a:ext>
                  </a:extLst>
                </a:gridCol>
                <a:gridCol w="1717686">
                  <a:extLst>
                    <a:ext uri="{9D8B030D-6E8A-4147-A177-3AD203B41FA5}">
                      <a16:colId xmlns:a16="http://schemas.microsoft.com/office/drawing/2014/main" val="20004"/>
                    </a:ext>
                  </a:extLst>
                </a:gridCol>
              </a:tblGrid>
              <a:tr h="370840">
                <a:tc>
                  <a:txBody>
                    <a:bodyPr/>
                    <a:lstStyle/>
                    <a:p>
                      <a:pPr algn="ctr"/>
                      <a:endParaRPr lang="zh-CN" altLang="en-US" dirty="0">
                        <a:latin typeface="Times New Roman" pitchFamily="18" charset="0"/>
                        <a:ea typeface="黑体" pitchFamily="49" charset="-122"/>
                        <a:cs typeface="Times New Roman" pitchFamily="18" charset="0"/>
                      </a:endParaRPr>
                    </a:p>
                  </a:txBody>
                  <a:tcPr anchor="ctr">
                    <a:solidFill>
                      <a:srgbClr val="008000"/>
                    </a:solidFill>
                  </a:tcPr>
                </a:tc>
                <a:tc>
                  <a:txBody>
                    <a:bodyPr/>
                    <a:lstStyle/>
                    <a:p>
                      <a:r>
                        <a:rPr lang="zh-CN" altLang="en-US" dirty="0">
                          <a:latin typeface="Times New Roman" pitchFamily="18" charset="0"/>
                          <a:ea typeface="黑体" pitchFamily="49" charset="-122"/>
                          <a:cs typeface="Times New Roman" pitchFamily="18" charset="0"/>
                        </a:rPr>
                        <a:t>移位密码</a:t>
                      </a:r>
                    </a:p>
                  </a:txBody>
                  <a:tcPr anchor="ctr" anchorCtr="1">
                    <a:solidFill>
                      <a:srgbClr val="008000"/>
                    </a:solidFill>
                  </a:tcPr>
                </a:tc>
                <a:tc>
                  <a:txBody>
                    <a:bodyPr/>
                    <a:lstStyle/>
                    <a:p>
                      <a:r>
                        <a:rPr lang="zh-CN" altLang="en-US" dirty="0">
                          <a:latin typeface="Times New Roman" pitchFamily="18" charset="0"/>
                          <a:ea typeface="黑体" pitchFamily="49" charset="-122"/>
                          <a:cs typeface="Times New Roman" pitchFamily="18" charset="0"/>
                        </a:rPr>
                        <a:t>仿射密码</a:t>
                      </a:r>
                    </a:p>
                  </a:txBody>
                  <a:tcPr anchor="ctr" anchorCtr="1">
                    <a:solidFill>
                      <a:srgbClr val="008000"/>
                    </a:solidFill>
                  </a:tcPr>
                </a:tc>
                <a:tc>
                  <a:txBody>
                    <a:bodyPr/>
                    <a:lstStyle/>
                    <a:p>
                      <a:pPr algn="ctr"/>
                      <a:r>
                        <a:rPr lang="en-US" altLang="zh-CN" dirty="0">
                          <a:latin typeface="Times New Roman" pitchFamily="18" charset="0"/>
                          <a:ea typeface="黑体" pitchFamily="49" charset="-122"/>
                          <a:cs typeface="Times New Roman" pitchFamily="18" charset="0"/>
                        </a:rPr>
                        <a:t>26</a:t>
                      </a:r>
                      <a:r>
                        <a:rPr lang="zh-CN" altLang="en-US" dirty="0">
                          <a:latin typeface="Times New Roman" pitchFamily="18" charset="0"/>
                          <a:ea typeface="黑体" pitchFamily="49" charset="-122"/>
                          <a:cs typeface="Times New Roman" pitchFamily="18" charset="0"/>
                        </a:rPr>
                        <a:t>字母替代</a:t>
                      </a:r>
                      <a:endParaRPr lang="en-US" altLang="zh-CN" dirty="0">
                        <a:latin typeface="Times New Roman" pitchFamily="18" charset="0"/>
                        <a:ea typeface="黑体" pitchFamily="49" charset="-122"/>
                        <a:cs typeface="Times New Roman" pitchFamily="18" charset="0"/>
                      </a:endParaRPr>
                    </a:p>
                    <a:p>
                      <a:pPr algn="ctr"/>
                      <a:r>
                        <a:rPr lang="zh-CN" altLang="en-US" dirty="0">
                          <a:latin typeface="Times New Roman" pitchFamily="18" charset="0"/>
                          <a:ea typeface="黑体" pitchFamily="49" charset="-122"/>
                          <a:cs typeface="Times New Roman" pitchFamily="18" charset="0"/>
                        </a:rPr>
                        <a:t>密码</a:t>
                      </a:r>
                    </a:p>
                  </a:txBody>
                  <a:tcPr anchor="ctr" anchorCtr="1">
                    <a:solidFill>
                      <a:srgbClr val="008000"/>
                    </a:solidFill>
                  </a:tcPr>
                </a:tc>
                <a:tc>
                  <a:txBody>
                    <a:bodyPr/>
                    <a:lstStyle/>
                    <a:p>
                      <a:r>
                        <a:rPr lang="zh-CN" altLang="en-US" dirty="0">
                          <a:latin typeface="Times New Roman" pitchFamily="18" charset="0"/>
                          <a:ea typeface="黑体" pitchFamily="49" charset="-122"/>
                          <a:cs typeface="Times New Roman" pitchFamily="18" charset="0"/>
                        </a:rPr>
                        <a:t>密钥短语密码</a:t>
                      </a:r>
                    </a:p>
                  </a:txBody>
                  <a:tcPr anchor="ctr" anchorCtr="1">
                    <a:solidFill>
                      <a:srgbClr val="008000"/>
                    </a:solidFill>
                  </a:tcPr>
                </a:tc>
                <a:extLst>
                  <a:ext uri="{0D108BD9-81ED-4DB2-BD59-A6C34878D82A}">
                    <a16:rowId xmlns:a16="http://schemas.microsoft.com/office/drawing/2014/main" val="10000"/>
                  </a:ext>
                </a:extLst>
              </a:tr>
              <a:tr h="370840">
                <a:tc>
                  <a:txBody>
                    <a:bodyPr/>
                    <a:lstStyle/>
                    <a:p>
                      <a:r>
                        <a:rPr lang="zh-CN" altLang="en-US" dirty="0">
                          <a:latin typeface="Times New Roman" pitchFamily="18" charset="0"/>
                          <a:ea typeface="黑体" pitchFamily="49" charset="-122"/>
                          <a:cs typeface="Times New Roman" pitchFamily="18" charset="0"/>
                        </a:rPr>
                        <a:t>基本思想</a:t>
                      </a:r>
                    </a:p>
                  </a:txBody>
                  <a:tcPr anchor="ctr" anchorCtr="1"/>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替换表按</a:t>
                      </a:r>
                      <a:r>
                        <a:rPr lang="zh-CN" altLang="en-US" sz="1800" kern="1200" dirty="0">
                          <a:solidFill>
                            <a:srgbClr val="FF0000"/>
                          </a:solidFill>
                          <a:latin typeface="Times New Roman" pitchFamily="18" charset="0"/>
                          <a:ea typeface="黑体" pitchFamily="49" charset="-122"/>
                          <a:cs typeface="Times New Roman" pitchFamily="18" charset="0"/>
                        </a:rPr>
                        <a:t>移位规律</a:t>
                      </a:r>
                      <a:r>
                        <a:rPr lang="zh-CN" altLang="en-US" sz="1800" kern="1200" dirty="0">
                          <a:solidFill>
                            <a:schemeClr val="dk1"/>
                          </a:solidFill>
                          <a:latin typeface="Times New Roman" pitchFamily="18" charset="0"/>
                          <a:ea typeface="黑体" pitchFamily="49" charset="-122"/>
                          <a:cs typeface="Times New Roman" pitchFamily="18" charset="0"/>
                        </a:rPr>
                        <a:t>生成</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替换表按</a:t>
                      </a:r>
                      <a:r>
                        <a:rPr lang="zh-CN" altLang="en-US" sz="1800" kern="1200" dirty="0">
                          <a:solidFill>
                            <a:srgbClr val="FF0000"/>
                          </a:solidFill>
                          <a:latin typeface="Times New Roman" pitchFamily="18" charset="0"/>
                          <a:ea typeface="黑体" pitchFamily="49" charset="-122"/>
                          <a:cs typeface="Times New Roman" pitchFamily="18" charset="0"/>
                        </a:rPr>
                        <a:t>仿射变换</a:t>
                      </a:r>
                      <a:r>
                        <a:rPr lang="zh-CN" altLang="en-US" sz="1800" kern="1200" dirty="0">
                          <a:solidFill>
                            <a:schemeClr val="dk1"/>
                          </a:solidFill>
                          <a:latin typeface="Times New Roman" pitchFamily="18" charset="0"/>
                          <a:ea typeface="黑体" pitchFamily="49" charset="-122"/>
                          <a:cs typeface="Times New Roman" pitchFamily="18" charset="0"/>
                        </a:rPr>
                        <a:t>规律生成。</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替换表按</a:t>
                      </a:r>
                      <a:r>
                        <a:rPr lang="zh-CN" altLang="en-US" sz="1800" kern="1200" dirty="0">
                          <a:solidFill>
                            <a:srgbClr val="FF0000"/>
                          </a:solidFill>
                          <a:latin typeface="Times New Roman" pitchFamily="18" charset="0"/>
                          <a:ea typeface="黑体" pitchFamily="49" charset="-122"/>
                          <a:cs typeface="Times New Roman" pitchFamily="18" charset="0"/>
                        </a:rPr>
                        <a:t>随机规律</a:t>
                      </a:r>
                      <a:r>
                        <a:rPr lang="zh-CN" altLang="en-US" sz="1800" kern="1200" dirty="0">
                          <a:solidFill>
                            <a:schemeClr val="dk1"/>
                          </a:solidFill>
                          <a:latin typeface="Times New Roman" pitchFamily="18" charset="0"/>
                          <a:ea typeface="黑体" pitchFamily="49" charset="-122"/>
                          <a:cs typeface="Times New Roman" pitchFamily="18" charset="0"/>
                        </a:rPr>
                        <a:t>生成</a:t>
                      </a:r>
                      <a:endParaRPr lang="zh-CN" altLang="en-US" dirty="0">
                        <a:latin typeface="Times New Roman" pitchFamily="18" charset="0"/>
                        <a:ea typeface="黑体" pitchFamily="49" charset="-122"/>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Times New Roman" pitchFamily="18" charset="0"/>
                          <a:ea typeface="黑体" pitchFamily="49" charset="-122"/>
                          <a:cs typeface="Times New Roman" pitchFamily="18" charset="0"/>
                        </a:rPr>
                        <a:t>替换表按</a:t>
                      </a:r>
                      <a:r>
                        <a:rPr lang="zh-CN" altLang="en-US" sz="1800" kern="1200" dirty="0">
                          <a:solidFill>
                            <a:srgbClr val="FF0000"/>
                          </a:solidFill>
                          <a:latin typeface="Times New Roman" pitchFamily="18" charset="0"/>
                          <a:ea typeface="黑体" pitchFamily="49" charset="-122"/>
                          <a:cs typeface="Times New Roman" pitchFamily="18" charset="0"/>
                        </a:rPr>
                        <a:t>密钥任意选择</a:t>
                      </a:r>
                      <a:r>
                        <a:rPr lang="zh-CN" altLang="en-US" sz="1800" kern="1200" dirty="0">
                          <a:solidFill>
                            <a:schemeClr val="dk1"/>
                          </a:solidFill>
                          <a:latin typeface="Times New Roman" pitchFamily="18" charset="0"/>
                          <a:ea typeface="黑体" pitchFamily="49" charset="-122"/>
                          <a:cs typeface="Times New Roman" pitchFamily="18" charset="0"/>
                        </a:rPr>
                        <a:t>生成</a:t>
                      </a:r>
                    </a:p>
                  </a:txBody>
                  <a:tcPr anchor="ctr"/>
                </a:tc>
                <a:extLst>
                  <a:ext uri="{0D108BD9-81ED-4DB2-BD59-A6C34878D82A}">
                    <a16:rowId xmlns:a16="http://schemas.microsoft.com/office/drawing/2014/main" val="10001"/>
                  </a:ext>
                </a:extLst>
              </a:tr>
              <a:tr h="370840">
                <a:tc>
                  <a:txBody>
                    <a:bodyPr/>
                    <a:lstStyle/>
                    <a:p>
                      <a:r>
                        <a:rPr lang="zh-CN" altLang="en-US" dirty="0">
                          <a:latin typeface="Times New Roman" pitchFamily="18" charset="0"/>
                          <a:ea typeface="黑体" pitchFamily="49" charset="-122"/>
                          <a:cs typeface="Times New Roman" pitchFamily="18" charset="0"/>
                        </a:rPr>
                        <a:t>优点</a:t>
                      </a:r>
                      <a:endParaRPr lang="en-US" altLang="zh-CN" dirty="0">
                        <a:latin typeface="Times New Roman" pitchFamily="18" charset="0"/>
                        <a:ea typeface="黑体" pitchFamily="49" charset="-122"/>
                        <a:cs typeface="Times New Roman" pitchFamily="18" charset="0"/>
                      </a:endParaRPr>
                    </a:p>
                  </a:txBody>
                  <a:tcPr anchor="ctr" anchorCtr="1"/>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便于记忆</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计算简单</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密钥量急剧增大</a:t>
                      </a:r>
                      <a:r>
                        <a:rPr lang="en-US" sz="1800" kern="1200" dirty="0">
                          <a:solidFill>
                            <a:schemeClr val="dk1"/>
                          </a:solidFill>
                          <a:latin typeface="Times New Roman" pitchFamily="18" charset="0"/>
                          <a:ea typeface="黑体" pitchFamily="49" charset="-122"/>
                          <a:cs typeface="Times New Roman" pitchFamily="18" charset="0"/>
                        </a:rPr>
                        <a:t>|K| =4×10</a:t>
                      </a:r>
                      <a:r>
                        <a:rPr lang="en-US" sz="1800" kern="1200" baseline="30000" dirty="0">
                          <a:solidFill>
                            <a:schemeClr val="dk1"/>
                          </a:solidFill>
                          <a:latin typeface="Times New Roman" pitchFamily="18" charset="0"/>
                          <a:ea typeface="黑体" pitchFamily="49" charset="-122"/>
                          <a:cs typeface="Times New Roman" pitchFamily="18" charset="0"/>
                        </a:rPr>
                        <a:t>26</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密钥随时改变，灵活性增强，便于记忆；密钥量大，能抵抗穷举攻击</a:t>
                      </a:r>
                      <a:endParaRPr lang="zh-CN" altLang="en-US"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2"/>
                  </a:ext>
                </a:extLst>
              </a:tr>
              <a:tr h="370840">
                <a:tc>
                  <a:txBody>
                    <a:bodyPr/>
                    <a:lstStyle/>
                    <a:p>
                      <a:r>
                        <a:rPr lang="zh-CN" altLang="en-US" dirty="0">
                          <a:latin typeface="Times New Roman" pitchFamily="18" charset="0"/>
                          <a:ea typeface="黑体" pitchFamily="49" charset="-122"/>
                          <a:cs typeface="Times New Roman" pitchFamily="18" charset="0"/>
                        </a:rPr>
                        <a:t>缺点</a:t>
                      </a:r>
                      <a:endParaRPr lang="en-US" altLang="zh-CN" dirty="0">
                        <a:latin typeface="Times New Roman" pitchFamily="18" charset="0"/>
                        <a:ea typeface="黑体" pitchFamily="49" charset="-122"/>
                        <a:cs typeface="Times New Roman" pitchFamily="18" charset="0"/>
                      </a:endParaRPr>
                    </a:p>
                  </a:txBody>
                  <a:tcPr anchor="ctr" anchorCtr="1"/>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密钥量小，穷举攻击可行</a:t>
                      </a:r>
                      <a:r>
                        <a:rPr lang="en-US" sz="1800" kern="1200" dirty="0">
                          <a:solidFill>
                            <a:schemeClr val="dk1"/>
                          </a:solidFill>
                          <a:latin typeface="Times New Roman" pitchFamily="18" charset="0"/>
                          <a:ea typeface="黑体" pitchFamily="49" charset="-122"/>
                          <a:cs typeface="Times New Roman" pitchFamily="18" charset="0"/>
                        </a:rPr>
                        <a:t>|K| = 25</a:t>
                      </a:r>
                      <a:endParaRPr lang="zh-CN" altLang="en-US" dirty="0">
                        <a:latin typeface="Times New Roman" pitchFamily="18" charset="0"/>
                        <a:ea typeface="黑体" pitchFamily="49" charset="-122"/>
                        <a:cs typeface="Times New Roman"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Times New Roman" pitchFamily="18" charset="0"/>
                          <a:ea typeface="黑体" pitchFamily="49" charset="-122"/>
                          <a:cs typeface="Times New Roman" pitchFamily="18" charset="0"/>
                        </a:rPr>
                        <a:t>密钥量小，穷举攻击可行</a:t>
                      </a:r>
                      <a:endParaRPr lang="en-US" altLang="zh-CN" sz="1800" kern="1200" dirty="0">
                        <a:solidFill>
                          <a:schemeClr val="dk1"/>
                        </a:solidFill>
                        <a:latin typeface="Times New Roman" pitchFamily="18" charset="0"/>
                        <a:ea typeface="黑体" pitchFamily="49" charset="-122"/>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Times New Roman" pitchFamily="18" charset="0"/>
                          <a:ea typeface="黑体" pitchFamily="49" charset="-122"/>
                          <a:cs typeface="Times New Roman" pitchFamily="18" charset="0"/>
                        </a:rPr>
                        <a:t>|K| = 311</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密钥不便记忆</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明文的语言统计特性会反映到密文中</a:t>
                      </a:r>
                      <a:endParaRPr lang="zh-CN" altLang="en-US"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3"/>
                  </a:ext>
                </a:extLst>
              </a:tr>
              <a:tr h="370840">
                <a:tc>
                  <a:txBody>
                    <a:bodyPr/>
                    <a:lstStyle/>
                    <a:p>
                      <a:r>
                        <a:rPr lang="zh-CN" altLang="en-US" dirty="0">
                          <a:latin typeface="Times New Roman" pitchFamily="18" charset="0"/>
                          <a:ea typeface="黑体" pitchFamily="49" charset="-122"/>
                          <a:cs typeface="Times New Roman" pitchFamily="18" charset="0"/>
                        </a:rPr>
                        <a:t>解决思路</a:t>
                      </a:r>
                      <a:endParaRPr lang="en-US" altLang="zh-CN" dirty="0">
                        <a:latin typeface="Times New Roman" pitchFamily="18" charset="0"/>
                        <a:ea typeface="黑体" pitchFamily="49" charset="-122"/>
                        <a:cs typeface="Times New Roman" pitchFamily="18" charset="0"/>
                      </a:endParaRPr>
                    </a:p>
                  </a:txBody>
                  <a:tcPr anchor="ctr" anchorCtr="1"/>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改变替换规律</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加大密钥量</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不减少密钥量的情况下，克服密钥不便记忆的缺点。</a:t>
                      </a:r>
                      <a:endParaRPr lang="zh-CN" altLang="en-US" dirty="0">
                        <a:latin typeface="Times New Roman" pitchFamily="18" charset="0"/>
                        <a:ea typeface="黑体" pitchFamily="49" charset="-122"/>
                        <a:cs typeface="Times New Roman" pitchFamily="18" charset="0"/>
                      </a:endParaRPr>
                    </a:p>
                  </a:txBody>
                  <a:tcPr anchor="ctr"/>
                </a:tc>
                <a:tc>
                  <a:txBody>
                    <a:bodyPr/>
                    <a:lstStyle/>
                    <a:p>
                      <a:r>
                        <a:rPr lang="zh-CN" altLang="en-US" sz="1800" kern="1200" dirty="0">
                          <a:solidFill>
                            <a:schemeClr val="dk1"/>
                          </a:solidFill>
                          <a:latin typeface="Times New Roman" pitchFamily="18" charset="0"/>
                          <a:ea typeface="黑体" pitchFamily="49" charset="-122"/>
                          <a:cs typeface="Times New Roman" pitchFamily="18" charset="0"/>
                        </a:rPr>
                        <a:t>隐藏明文结构在密文中的信息</a:t>
                      </a:r>
                      <a:endParaRPr lang="zh-CN" altLang="en-US" dirty="0">
                        <a:latin typeface="Times New Roman" pitchFamily="18" charset="0"/>
                        <a:ea typeface="黑体" pitchFamily="49" charset="-122"/>
                        <a:cs typeface="Times New Roman" pitchFamily="18" charset="0"/>
                      </a:endParaRPr>
                    </a:p>
                  </a:txBody>
                  <a:tcPr anchor="ctr"/>
                </a:tc>
                <a:extLst>
                  <a:ext uri="{0D108BD9-81ED-4DB2-BD59-A6C34878D82A}">
                    <a16:rowId xmlns:a16="http://schemas.microsoft.com/office/drawing/2014/main" val="10004"/>
                  </a:ext>
                </a:extLst>
              </a:tr>
              <a:tr h="370840">
                <a:tc>
                  <a:txBody>
                    <a:bodyPr/>
                    <a:lstStyle/>
                    <a:p>
                      <a:r>
                        <a:rPr lang="zh-CN" altLang="en-US" dirty="0">
                          <a:latin typeface="Times New Roman" pitchFamily="18" charset="0"/>
                          <a:ea typeface="黑体" pitchFamily="49" charset="-122"/>
                          <a:cs typeface="Times New Roman" pitchFamily="18" charset="0"/>
                        </a:rPr>
                        <a:t>安全性分析</a:t>
                      </a:r>
                    </a:p>
                  </a:txBody>
                  <a:tcPr anchor="ctr" anchorCtr="1"/>
                </a:tc>
                <a:tc gridSpan="4">
                  <a:txBody>
                    <a:bodyPr/>
                    <a:lstStyle/>
                    <a:p>
                      <a:pPr algn="ctr"/>
                      <a:r>
                        <a:rPr lang="zh-CN" altLang="en-US" dirty="0">
                          <a:latin typeface="Times New Roman" pitchFamily="18" charset="0"/>
                          <a:ea typeface="黑体" pitchFamily="49" charset="-122"/>
                          <a:cs typeface="Times New Roman" pitchFamily="18" charset="0"/>
                        </a:rPr>
                        <a:t>不能抵抗频率分析攻击</a:t>
                      </a: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spcAft>
                <a:spcPts val="1800"/>
              </a:spcAft>
              <a:buNone/>
            </a:pPr>
            <a:r>
              <a:rPr lang="en-US" altLang="zh-CN" dirty="0">
                <a:solidFill>
                  <a:srgbClr val="FF0000"/>
                </a:solidFill>
              </a:rPr>
              <a:t>2. </a:t>
            </a:r>
            <a:r>
              <a:rPr lang="zh-CN" altLang="en-US" dirty="0">
                <a:solidFill>
                  <a:srgbClr val="FF0000"/>
                </a:solidFill>
              </a:rPr>
              <a:t>同音替代</a:t>
            </a:r>
            <a:endParaRPr lang="en-US" altLang="zh-CN" dirty="0">
              <a:solidFill>
                <a:srgbClr val="FF0000"/>
              </a:solidFill>
            </a:endParaRPr>
          </a:p>
          <a:p>
            <a:r>
              <a:rPr lang="zh-CN" altLang="en-US" sz="2800" dirty="0">
                <a:solidFill>
                  <a:schemeClr val="accent4">
                    <a:lumMod val="10000"/>
                  </a:schemeClr>
                </a:solidFill>
              </a:rPr>
              <a:t>基本思想：</a:t>
            </a:r>
            <a:r>
              <a:rPr lang="zh-CN" altLang="en-US" sz="2800" dirty="0">
                <a:solidFill>
                  <a:srgbClr val="FF0000"/>
                </a:solidFill>
              </a:rPr>
              <a:t>隐藏明文结构在密文中的信息</a:t>
            </a:r>
            <a:endParaRPr lang="en-US" altLang="zh-CN" sz="2800" dirty="0">
              <a:solidFill>
                <a:srgbClr val="FF0000"/>
              </a:solidFill>
            </a:endParaRPr>
          </a:p>
          <a:p>
            <a:pPr lvl="1"/>
            <a:r>
              <a:rPr lang="zh-CN" altLang="en-US" dirty="0"/>
              <a:t>把明文字符替换成不同的密文字符，就像一个读音可以代表多个单词的同音词一样。</a:t>
            </a:r>
            <a:endParaRPr lang="en-US" altLang="zh-CN" dirty="0"/>
          </a:p>
          <a:p>
            <a:pPr lvl="2"/>
            <a:r>
              <a:rPr lang="zh-CN" altLang="en-US" dirty="0">
                <a:solidFill>
                  <a:schemeClr val="accent4">
                    <a:lumMod val="10000"/>
                  </a:schemeClr>
                </a:solidFill>
              </a:rPr>
              <a:t>如：</a:t>
            </a:r>
            <a:r>
              <a:rPr lang="zh-CN" altLang="zh-CN" dirty="0">
                <a:solidFill>
                  <a:schemeClr val="accent4">
                    <a:lumMod val="10000"/>
                  </a:schemeClr>
                </a:solidFill>
              </a:rPr>
              <a:t>A可能</a:t>
            </a:r>
            <a:r>
              <a:rPr lang="zh-CN" altLang="en-US" dirty="0">
                <a:solidFill>
                  <a:schemeClr val="accent4">
                    <a:lumMod val="10000"/>
                  </a:schemeClr>
                </a:solidFill>
              </a:rPr>
              <a:t>替换成</a:t>
            </a:r>
            <a:r>
              <a:rPr lang="en-US" altLang="zh-CN" dirty="0">
                <a:solidFill>
                  <a:schemeClr val="accent4">
                    <a:lumMod val="10000"/>
                  </a:schemeClr>
                </a:solidFill>
              </a:rPr>
              <a:t>5</a:t>
            </a:r>
            <a:r>
              <a:rPr lang="zh-CN" altLang="zh-CN" dirty="0">
                <a:solidFill>
                  <a:schemeClr val="accent4">
                    <a:lumMod val="10000"/>
                  </a:schemeClr>
                </a:solidFill>
              </a:rPr>
              <a:t>、</a:t>
            </a:r>
            <a:r>
              <a:rPr lang="en-US" altLang="zh-CN" dirty="0">
                <a:solidFill>
                  <a:schemeClr val="accent4">
                    <a:lumMod val="10000"/>
                  </a:schemeClr>
                </a:solidFill>
              </a:rPr>
              <a:t>13</a:t>
            </a:r>
            <a:r>
              <a:rPr lang="zh-CN" altLang="zh-CN" dirty="0">
                <a:solidFill>
                  <a:schemeClr val="accent4">
                    <a:lumMod val="10000"/>
                  </a:schemeClr>
                </a:solidFill>
              </a:rPr>
              <a:t>、</a:t>
            </a:r>
            <a:r>
              <a:rPr lang="en-US" altLang="zh-CN" dirty="0">
                <a:solidFill>
                  <a:schemeClr val="accent4">
                    <a:lumMod val="10000"/>
                  </a:schemeClr>
                </a:solidFill>
              </a:rPr>
              <a:t>25</a:t>
            </a:r>
            <a:r>
              <a:rPr lang="zh-CN" altLang="en-US" dirty="0">
                <a:solidFill>
                  <a:schemeClr val="accent4">
                    <a:lumMod val="10000"/>
                  </a:schemeClr>
                </a:solidFill>
              </a:rPr>
              <a:t>，循环或随机地选取其中的一个</a:t>
            </a:r>
            <a:endParaRPr lang="en-US" altLang="zh-CN" dirty="0">
              <a:solidFill>
                <a:schemeClr val="accent4">
                  <a:lumMod val="10000"/>
                </a:schemeClr>
              </a:solidFill>
            </a:endParaRPr>
          </a:p>
          <a:p>
            <a:pPr lvl="1"/>
            <a:r>
              <a:rPr lang="zh-CN" altLang="en-US" dirty="0"/>
              <a:t>使明文字符替换的密文字符个数与明文字符使用频率成比例，破坏明文使用频率信息。</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229600" cy="4824000"/>
          </a:xfrm>
        </p:spPr>
        <p:txBody>
          <a:bodyPr/>
          <a:lstStyle/>
          <a:p>
            <a:pPr marL="0" lvl="0" indent="0">
              <a:spcAft>
                <a:spcPts val="1800"/>
              </a:spcAft>
              <a:buClr>
                <a:srgbClr val="86D1EC"/>
              </a:buClr>
              <a:buNone/>
            </a:pPr>
            <a:r>
              <a:rPr lang="en-US" altLang="zh-CN" dirty="0">
                <a:solidFill>
                  <a:srgbClr val="FF0000"/>
                </a:solidFill>
              </a:rPr>
              <a:t>2. </a:t>
            </a:r>
            <a:r>
              <a:rPr lang="zh-CN" altLang="en-US" dirty="0">
                <a:solidFill>
                  <a:srgbClr val="FF0000"/>
                </a:solidFill>
              </a:rPr>
              <a:t>同音替代</a:t>
            </a:r>
            <a:endParaRPr lang="en-US" altLang="zh-TW" sz="2800" dirty="0"/>
          </a:p>
          <a:p>
            <a:r>
              <a:rPr lang="zh-TW" altLang="en-US" sz="2800" dirty="0"/>
              <a:t>英文</a:t>
            </a:r>
            <a:r>
              <a:rPr lang="zh-CN" altLang="en-US" sz="2800" dirty="0"/>
              <a:t>字母相对使用频率</a:t>
            </a:r>
            <a:endParaRPr lang="en-US" altLang="zh-CN" sz="2800" dirty="0"/>
          </a:p>
          <a:p>
            <a:pPr marL="450000" lvl="1" indent="0">
              <a:buNone/>
            </a:pPr>
            <a:endParaRPr lang="en-US" altLang="zh-TW" sz="2000" dirty="0"/>
          </a:p>
          <a:p>
            <a:endParaRPr lang="en-US" altLang="zh-CN" sz="2800" dirty="0"/>
          </a:p>
          <a:p>
            <a:r>
              <a:rPr lang="zh-CN" altLang="en-US" sz="2800" dirty="0"/>
              <a:t>同音替代表</a:t>
            </a:r>
            <a:endParaRPr lang="en-US" altLang="zh-CN" sz="2800" dirty="0"/>
          </a:p>
        </p:txBody>
      </p:sp>
      <p:graphicFrame>
        <p:nvGraphicFramePr>
          <p:cNvPr id="5" name="Group 321"/>
          <p:cNvGraphicFramePr>
            <a:graphicFrameLocks noGrp="1"/>
          </p:cNvGraphicFramePr>
          <p:nvPr>
            <p:extLst>
              <p:ext uri="{D42A27DB-BD31-4B8C-83A1-F6EECF244321}">
                <p14:modId xmlns:p14="http://schemas.microsoft.com/office/powerpoint/2010/main" val="2506437724"/>
              </p:ext>
            </p:extLst>
          </p:nvPr>
        </p:nvGraphicFramePr>
        <p:xfrm>
          <a:off x="0" y="3010700"/>
          <a:ext cx="9144000" cy="922356"/>
        </p:xfrm>
        <a:graphic>
          <a:graphicData uri="http://schemas.openxmlformats.org/drawingml/2006/table">
            <a:tbl>
              <a:tblPr/>
              <a:tblGrid>
                <a:gridCol w="336492">
                  <a:extLst>
                    <a:ext uri="{9D8B030D-6E8A-4147-A177-3AD203B41FA5}">
                      <a16:colId xmlns:a16="http://schemas.microsoft.com/office/drawing/2014/main" val="20000"/>
                    </a:ext>
                  </a:extLst>
                </a:gridCol>
                <a:gridCol w="292104">
                  <a:extLst>
                    <a:ext uri="{9D8B030D-6E8A-4147-A177-3AD203B41FA5}">
                      <a16:colId xmlns:a16="http://schemas.microsoft.com/office/drawing/2014/main" val="20001"/>
                    </a:ext>
                  </a:extLst>
                </a:gridCol>
                <a:gridCol w="328617">
                  <a:extLst>
                    <a:ext uri="{9D8B030D-6E8A-4147-A177-3AD203B41FA5}">
                      <a16:colId xmlns:a16="http://schemas.microsoft.com/office/drawing/2014/main" val="20002"/>
                    </a:ext>
                  </a:extLst>
                </a:gridCol>
                <a:gridCol w="365130">
                  <a:extLst>
                    <a:ext uri="{9D8B030D-6E8A-4147-A177-3AD203B41FA5}">
                      <a16:colId xmlns:a16="http://schemas.microsoft.com/office/drawing/2014/main" val="20003"/>
                    </a:ext>
                  </a:extLst>
                </a:gridCol>
                <a:gridCol w="404857">
                  <a:extLst>
                    <a:ext uri="{9D8B030D-6E8A-4147-A177-3AD203B41FA5}">
                      <a16:colId xmlns:a16="http://schemas.microsoft.com/office/drawing/2014/main" val="20004"/>
                    </a:ext>
                  </a:extLst>
                </a:gridCol>
                <a:gridCol w="382588">
                  <a:extLst>
                    <a:ext uri="{9D8B030D-6E8A-4147-A177-3AD203B41FA5}">
                      <a16:colId xmlns:a16="http://schemas.microsoft.com/office/drawing/2014/main" val="20005"/>
                    </a:ext>
                  </a:extLst>
                </a:gridCol>
                <a:gridCol w="352425">
                  <a:extLst>
                    <a:ext uri="{9D8B030D-6E8A-4147-A177-3AD203B41FA5}">
                      <a16:colId xmlns:a16="http://schemas.microsoft.com/office/drawing/2014/main" val="20006"/>
                    </a:ext>
                  </a:extLst>
                </a:gridCol>
                <a:gridCol w="350837">
                  <a:extLst>
                    <a:ext uri="{9D8B030D-6E8A-4147-A177-3AD203B41FA5}">
                      <a16:colId xmlns:a16="http://schemas.microsoft.com/office/drawing/2014/main" val="20007"/>
                    </a:ext>
                  </a:extLst>
                </a:gridCol>
                <a:gridCol w="352425">
                  <a:extLst>
                    <a:ext uri="{9D8B030D-6E8A-4147-A177-3AD203B41FA5}">
                      <a16:colId xmlns:a16="http://schemas.microsoft.com/office/drawing/2014/main" val="20008"/>
                    </a:ext>
                  </a:extLst>
                </a:gridCol>
                <a:gridCol w="350838">
                  <a:extLst>
                    <a:ext uri="{9D8B030D-6E8A-4147-A177-3AD203B41FA5}">
                      <a16:colId xmlns:a16="http://schemas.microsoft.com/office/drawing/2014/main" val="20009"/>
                    </a:ext>
                  </a:extLst>
                </a:gridCol>
                <a:gridCol w="352425">
                  <a:extLst>
                    <a:ext uri="{9D8B030D-6E8A-4147-A177-3AD203B41FA5}">
                      <a16:colId xmlns:a16="http://schemas.microsoft.com/office/drawing/2014/main" val="20010"/>
                    </a:ext>
                  </a:extLst>
                </a:gridCol>
                <a:gridCol w="350837">
                  <a:extLst>
                    <a:ext uri="{9D8B030D-6E8A-4147-A177-3AD203B41FA5}">
                      <a16:colId xmlns:a16="http://schemas.microsoft.com/office/drawing/2014/main" val="20011"/>
                    </a:ext>
                  </a:extLst>
                </a:gridCol>
                <a:gridCol w="352425">
                  <a:extLst>
                    <a:ext uri="{9D8B030D-6E8A-4147-A177-3AD203B41FA5}">
                      <a16:colId xmlns:a16="http://schemas.microsoft.com/office/drawing/2014/main" val="20012"/>
                    </a:ext>
                  </a:extLst>
                </a:gridCol>
                <a:gridCol w="352425">
                  <a:extLst>
                    <a:ext uri="{9D8B030D-6E8A-4147-A177-3AD203B41FA5}">
                      <a16:colId xmlns:a16="http://schemas.microsoft.com/office/drawing/2014/main" val="20013"/>
                    </a:ext>
                  </a:extLst>
                </a:gridCol>
                <a:gridCol w="350838">
                  <a:extLst>
                    <a:ext uri="{9D8B030D-6E8A-4147-A177-3AD203B41FA5}">
                      <a16:colId xmlns:a16="http://schemas.microsoft.com/office/drawing/2014/main" val="20014"/>
                    </a:ext>
                  </a:extLst>
                </a:gridCol>
                <a:gridCol w="352425">
                  <a:extLst>
                    <a:ext uri="{9D8B030D-6E8A-4147-A177-3AD203B41FA5}">
                      <a16:colId xmlns:a16="http://schemas.microsoft.com/office/drawing/2014/main" val="20015"/>
                    </a:ext>
                  </a:extLst>
                </a:gridCol>
                <a:gridCol w="350837">
                  <a:extLst>
                    <a:ext uri="{9D8B030D-6E8A-4147-A177-3AD203B41FA5}">
                      <a16:colId xmlns:a16="http://schemas.microsoft.com/office/drawing/2014/main" val="20016"/>
                    </a:ext>
                  </a:extLst>
                </a:gridCol>
                <a:gridCol w="352425">
                  <a:extLst>
                    <a:ext uri="{9D8B030D-6E8A-4147-A177-3AD203B41FA5}">
                      <a16:colId xmlns:a16="http://schemas.microsoft.com/office/drawing/2014/main" val="20017"/>
                    </a:ext>
                  </a:extLst>
                </a:gridCol>
                <a:gridCol w="350838">
                  <a:extLst>
                    <a:ext uri="{9D8B030D-6E8A-4147-A177-3AD203B41FA5}">
                      <a16:colId xmlns:a16="http://schemas.microsoft.com/office/drawing/2014/main" val="20018"/>
                    </a:ext>
                  </a:extLst>
                </a:gridCol>
                <a:gridCol w="352425">
                  <a:extLst>
                    <a:ext uri="{9D8B030D-6E8A-4147-A177-3AD203B41FA5}">
                      <a16:colId xmlns:a16="http://schemas.microsoft.com/office/drawing/2014/main" val="20019"/>
                    </a:ext>
                  </a:extLst>
                </a:gridCol>
                <a:gridCol w="350837">
                  <a:extLst>
                    <a:ext uri="{9D8B030D-6E8A-4147-A177-3AD203B41FA5}">
                      <a16:colId xmlns:a16="http://schemas.microsoft.com/office/drawing/2014/main" val="20020"/>
                    </a:ext>
                  </a:extLst>
                </a:gridCol>
                <a:gridCol w="352425">
                  <a:extLst>
                    <a:ext uri="{9D8B030D-6E8A-4147-A177-3AD203B41FA5}">
                      <a16:colId xmlns:a16="http://schemas.microsoft.com/office/drawing/2014/main" val="20021"/>
                    </a:ext>
                  </a:extLst>
                </a:gridCol>
                <a:gridCol w="350838">
                  <a:extLst>
                    <a:ext uri="{9D8B030D-6E8A-4147-A177-3AD203B41FA5}">
                      <a16:colId xmlns:a16="http://schemas.microsoft.com/office/drawing/2014/main" val="20022"/>
                    </a:ext>
                  </a:extLst>
                </a:gridCol>
                <a:gridCol w="352425">
                  <a:extLst>
                    <a:ext uri="{9D8B030D-6E8A-4147-A177-3AD203B41FA5}">
                      <a16:colId xmlns:a16="http://schemas.microsoft.com/office/drawing/2014/main" val="20023"/>
                    </a:ext>
                  </a:extLst>
                </a:gridCol>
                <a:gridCol w="350837">
                  <a:extLst>
                    <a:ext uri="{9D8B030D-6E8A-4147-A177-3AD203B41FA5}">
                      <a16:colId xmlns:a16="http://schemas.microsoft.com/office/drawing/2014/main" val="20024"/>
                    </a:ext>
                  </a:extLst>
                </a:gridCol>
                <a:gridCol w="352425">
                  <a:extLst>
                    <a:ext uri="{9D8B030D-6E8A-4147-A177-3AD203B41FA5}">
                      <a16:colId xmlns:a16="http://schemas.microsoft.com/office/drawing/2014/main" val="20025"/>
                    </a:ext>
                  </a:extLst>
                </a:gridCol>
              </a:tblGrid>
              <a:tr h="43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A</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B</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C</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D</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E</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F</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G</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H</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I</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J</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K</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L</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M</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N</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O</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P</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Q</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R</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000000"/>
                          </a:solidFill>
                          <a:effectLst/>
                          <a:latin typeface="Times New Roman" pitchFamily="18" charset="0"/>
                          <a:ea typeface="標楷體" pitchFamily="65" charset="-120"/>
                        </a:rPr>
                        <a:t>S</a:t>
                      </a:r>
                      <a:endParaRPr kumimoji="1" lang="en-US" altLang="zh-TW" sz="1800" b="1" i="0" u="none" strike="noStrike" cap="none" normalizeH="0" baseline="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T</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U</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V</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W</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X</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Y</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Z</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4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8.2</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1.5</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2.8</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4.3</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12.7</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2.2</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6.1</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7.0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0.2</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0.8</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4.0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2.4</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6.7</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7.5</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1.9</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0.1</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6.0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6.3</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9.1</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2.8</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1.0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2.4</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0.2</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2.0</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0.1</a:t>
                      </a:r>
                      <a:endParaRPr kumimoji="1" lang="en-US" altLang="zh-TW" sz="18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graphicFrame>
        <p:nvGraphicFramePr>
          <p:cNvPr id="8" name="Group 90"/>
          <p:cNvGraphicFramePr>
            <a:graphicFrameLocks noGrp="1"/>
          </p:cNvGraphicFramePr>
          <p:nvPr>
            <p:extLst>
              <p:ext uri="{D42A27DB-BD31-4B8C-83A1-F6EECF244321}">
                <p14:modId xmlns:p14="http://schemas.microsoft.com/office/powerpoint/2010/main" val="2686325683"/>
              </p:ext>
            </p:extLst>
          </p:nvPr>
        </p:nvGraphicFramePr>
        <p:xfrm>
          <a:off x="0" y="3969395"/>
          <a:ext cx="9144008" cy="2932380"/>
        </p:xfrm>
        <a:graphic>
          <a:graphicData uri="http://schemas.openxmlformats.org/drawingml/2006/table">
            <a:tbl>
              <a:tblPr/>
              <a:tblGrid>
                <a:gridCol w="352425">
                  <a:extLst>
                    <a:ext uri="{9D8B030D-6E8A-4147-A177-3AD203B41FA5}">
                      <a16:colId xmlns:a16="http://schemas.microsoft.com/office/drawing/2014/main" val="20000"/>
                    </a:ext>
                  </a:extLst>
                </a:gridCol>
                <a:gridCol w="312683">
                  <a:extLst>
                    <a:ext uri="{9D8B030D-6E8A-4147-A177-3AD203B41FA5}">
                      <a16:colId xmlns:a16="http://schemas.microsoft.com/office/drawing/2014/main" val="20001"/>
                    </a:ext>
                  </a:extLst>
                </a:gridCol>
                <a:gridCol w="328617">
                  <a:extLst>
                    <a:ext uri="{9D8B030D-6E8A-4147-A177-3AD203B41FA5}">
                      <a16:colId xmlns:a16="http://schemas.microsoft.com/office/drawing/2014/main" val="20002"/>
                    </a:ext>
                  </a:extLst>
                </a:gridCol>
                <a:gridCol w="365129">
                  <a:extLst>
                    <a:ext uri="{9D8B030D-6E8A-4147-A177-3AD203B41FA5}">
                      <a16:colId xmlns:a16="http://schemas.microsoft.com/office/drawing/2014/main" val="20003"/>
                    </a:ext>
                  </a:extLst>
                </a:gridCol>
                <a:gridCol w="400094">
                  <a:extLst>
                    <a:ext uri="{9D8B030D-6E8A-4147-A177-3AD203B41FA5}">
                      <a16:colId xmlns:a16="http://schemas.microsoft.com/office/drawing/2014/main" val="20004"/>
                    </a:ext>
                  </a:extLst>
                </a:gridCol>
                <a:gridCol w="349251">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49251">
                  <a:extLst>
                    <a:ext uri="{9D8B030D-6E8A-4147-A177-3AD203B41FA5}">
                      <a16:colId xmlns:a16="http://schemas.microsoft.com/office/drawing/2014/main" val="20007"/>
                    </a:ext>
                  </a:extLst>
                </a:gridCol>
                <a:gridCol w="352425">
                  <a:extLst>
                    <a:ext uri="{9D8B030D-6E8A-4147-A177-3AD203B41FA5}">
                      <a16:colId xmlns:a16="http://schemas.microsoft.com/office/drawing/2014/main" val="20008"/>
                    </a:ext>
                  </a:extLst>
                </a:gridCol>
                <a:gridCol w="349251">
                  <a:extLst>
                    <a:ext uri="{9D8B030D-6E8A-4147-A177-3AD203B41FA5}">
                      <a16:colId xmlns:a16="http://schemas.microsoft.com/office/drawing/2014/main" val="20009"/>
                    </a:ext>
                  </a:extLst>
                </a:gridCol>
                <a:gridCol w="355600">
                  <a:extLst>
                    <a:ext uri="{9D8B030D-6E8A-4147-A177-3AD203B41FA5}">
                      <a16:colId xmlns:a16="http://schemas.microsoft.com/office/drawing/2014/main" val="20010"/>
                    </a:ext>
                  </a:extLst>
                </a:gridCol>
                <a:gridCol w="349251">
                  <a:extLst>
                    <a:ext uri="{9D8B030D-6E8A-4147-A177-3AD203B41FA5}">
                      <a16:colId xmlns:a16="http://schemas.microsoft.com/office/drawing/2014/main" val="20011"/>
                    </a:ext>
                  </a:extLst>
                </a:gridCol>
                <a:gridCol w="352425">
                  <a:extLst>
                    <a:ext uri="{9D8B030D-6E8A-4147-A177-3AD203B41FA5}">
                      <a16:colId xmlns:a16="http://schemas.microsoft.com/office/drawing/2014/main" val="20012"/>
                    </a:ext>
                  </a:extLst>
                </a:gridCol>
                <a:gridCol w="352425">
                  <a:extLst>
                    <a:ext uri="{9D8B030D-6E8A-4147-A177-3AD203B41FA5}">
                      <a16:colId xmlns:a16="http://schemas.microsoft.com/office/drawing/2014/main" val="20013"/>
                    </a:ext>
                  </a:extLst>
                </a:gridCol>
                <a:gridCol w="349251">
                  <a:extLst>
                    <a:ext uri="{9D8B030D-6E8A-4147-A177-3AD203B41FA5}">
                      <a16:colId xmlns:a16="http://schemas.microsoft.com/office/drawing/2014/main" val="20014"/>
                    </a:ext>
                  </a:extLst>
                </a:gridCol>
                <a:gridCol w="355600">
                  <a:extLst>
                    <a:ext uri="{9D8B030D-6E8A-4147-A177-3AD203B41FA5}">
                      <a16:colId xmlns:a16="http://schemas.microsoft.com/office/drawing/2014/main" val="20015"/>
                    </a:ext>
                  </a:extLst>
                </a:gridCol>
                <a:gridCol w="349251">
                  <a:extLst>
                    <a:ext uri="{9D8B030D-6E8A-4147-A177-3AD203B41FA5}">
                      <a16:colId xmlns:a16="http://schemas.microsoft.com/office/drawing/2014/main" val="20016"/>
                    </a:ext>
                  </a:extLst>
                </a:gridCol>
                <a:gridCol w="352425">
                  <a:extLst>
                    <a:ext uri="{9D8B030D-6E8A-4147-A177-3AD203B41FA5}">
                      <a16:colId xmlns:a16="http://schemas.microsoft.com/office/drawing/2014/main" val="20017"/>
                    </a:ext>
                  </a:extLst>
                </a:gridCol>
                <a:gridCol w="349251">
                  <a:extLst>
                    <a:ext uri="{9D8B030D-6E8A-4147-A177-3AD203B41FA5}">
                      <a16:colId xmlns:a16="http://schemas.microsoft.com/office/drawing/2014/main" val="20018"/>
                    </a:ext>
                  </a:extLst>
                </a:gridCol>
                <a:gridCol w="355600">
                  <a:extLst>
                    <a:ext uri="{9D8B030D-6E8A-4147-A177-3AD203B41FA5}">
                      <a16:colId xmlns:a16="http://schemas.microsoft.com/office/drawing/2014/main" val="20019"/>
                    </a:ext>
                  </a:extLst>
                </a:gridCol>
                <a:gridCol w="349251">
                  <a:extLst>
                    <a:ext uri="{9D8B030D-6E8A-4147-A177-3AD203B41FA5}">
                      <a16:colId xmlns:a16="http://schemas.microsoft.com/office/drawing/2014/main" val="20020"/>
                    </a:ext>
                  </a:extLst>
                </a:gridCol>
                <a:gridCol w="352425">
                  <a:extLst>
                    <a:ext uri="{9D8B030D-6E8A-4147-A177-3AD203B41FA5}">
                      <a16:colId xmlns:a16="http://schemas.microsoft.com/office/drawing/2014/main" val="20021"/>
                    </a:ext>
                  </a:extLst>
                </a:gridCol>
                <a:gridCol w="349251">
                  <a:extLst>
                    <a:ext uri="{9D8B030D-6E8A-4147-A177-3AD203B41FA5}">
                      <a16:colId xmlns:a16="http://schemas.microsoft.com/office/drawing/2014/main" val="20022"/>
                    </a:ext>
                  </a:extLst>
                </a:gridCol>
                <a:gridCol w="355600">
                  <a:extLst>
                    <a:ext uri="{9D8B030D-6E8A-4147-A177-3AD203B41FA5}">
                      <a16:colId xmlns:a16="http://schemas.microsoft.com/office/drawing/2014/main" val="20023"/>
                    </a:ext>
                  </a:extLst>
                </a:gridCol>
                <a:gridCol w="349251">
                  <a:extLst>
                    <a:ext uri="{9D8B030D-6E8A-4147-A177-3AD203B41FA5}">
                      <a16:colId xmlns:a16="http://schemas.microsoft.com/office/drawing/2014/main" val="20024"/>
                    </a:ext>
                  </a:extLst>
                </a:gridCol>
                <a:gridCol w="352425">
                  <a:extLst>
                    <a:ext uri="{9D8B030D-6E8A-4147-A177-3AD203B41FA5}">
                      <a16:colId xmlns:a16="http://schemas.microsoft.com/office/drawing/2014/main" val="20025"/>
                    </a:ext>
                  </a:extLst>
                </a:gridCol>
              </a:tblGrid>
              <a:tr h="37206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A</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B</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C</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D</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E</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F</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G</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H</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I</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J</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K</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L</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M</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N</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O</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P</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Q</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R</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S</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T</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U</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V</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W</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X</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Y</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dirty="0">
                          <a:ln>
                            <a:noFill/>
                          </a:ln>
                          <a:solidFill>
                            <a:srgbClr val="000000"/>
                          </a:solidFill>
                          <a:effectLst/>
                          <a:latin typeface="Times New Roman" pitchFamily="18" charset="0"/>
                          <a:ea typeface="標楷體" pitchFamily="65" charset="-120"/>
                        </a:rPr>
                        <a:t>Z</a:t>
                      </a:r>
                      <a:endParaRPr kumimoji="1" lang="en-US" altLang="zh-TW" sz="18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2544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06</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53</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40</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77</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16</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49</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13</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03</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73</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07</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83</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20</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47</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94</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30</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97</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91</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34</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60</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41</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74</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43</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33</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52</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32</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21</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00</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14</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39</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45</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19</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63</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11</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70</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87</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38</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44</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18</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80</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69</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27</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35</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10</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02</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24</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75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90</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89</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23</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93</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85</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64</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54</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01</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65</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46</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04</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37</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84</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68</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12</a:t>
                      </a:r>
                      <a:endParaRPr kumimoji="1" lang="en-US" altLang="zh-TW" sz="1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58</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17</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36</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50</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28</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67</a:t>
                      </a:r>
                      <a:endParaRPr kumimoji="1" lang="en-US" altLang="zh-TW" sz="14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57</a:t>
                      </a:r>
                      <a:endParaRPr kumimoji="1" lang="en-US" altLang="zh-TW" sz="1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rgbClr val="000000"/>
                          </a:solidFill>
                          <a:effectLst/>
                          <a:latin typeface="Times New Roman" pitchFamily="18" charset="0"/>
                          <a:ea typeface="標楷體" pitchFamily="65" charset="-120"/>
                        </a:rPr>
                        <a:t>05</a:t>
                      </a:r>
                      <a:endParaRPr kumimoji="1" lang="en-US" altLang="zh-TW" sz="14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0">
              <a:spcAft>
                <a:spcPts val="1800"/>
              </a:spcAft>
              <a:buClr>
                <a:srgbClr val="86D1EC"/>
              </a:buClr>
              <a:buNone/>
            </a:pPr>
            <a:r>
              <a:rPr lang="en-US" altLang="zh-CN" dirty="0">
                <a:solidFill>
                  <a:srgbClr val="FF0000"/>
                </a:solidFill>
              </a:rPr>
              <a:t>2. </a:t>
            </a:r>
            <a:r>
              <a:rPr lang="zh-CN" altLang="en-US" dirty="0">
                <a:solidFill>
                  <a:srgbClr val="FF0000"/>
                </a:solidFill>
              </a:rPr>
              <a:t>同音替代</a:t>
            </a:r>
            <a:endParaRPr lang="en-US" altLang="zh-CN" dirty="0"/>
          </a:p>
          <a:p>
            <a:pPr lvl="1"/>
            <a:r>
              <a:rPr lang="zh-CN" altLang="en-US" sz="2400" dirty="0"/>
              <a:t>例</a:t>
            </a:r>
            <a:r>
              <a:rPr lang="en-US" altLang="zh-CN" sz="2400" dirty="0"/>
              <a:t>8</a:t>
            </a:r>
            <a:r>
              <a:rPr lang="zh-CN" altLang="en-US" sz="2400" dirty="0"/>
              <a:t>：</a:t>
            </a:r>
            <a:endParaRPr lang="en-US" altLang="zh-CN" sz="2400" dirty="0"/>
          </a:p>
          <a:p>
            <a:pPr marL="719138" lvl="1" indent="-6350">
              <a:buNone/>
            </a:pPr>
            <a:r>
              <a:rPr lang="zh-CN" altLang="en-US" sz="2400" dirty="0"/>
              <a:t>明文</a:t>
            </a:r>
            <a:endParaRPr lang="en-US" altLang="zh-CN" sz="2400" dirty="0"/>
          </a:p>
          <a:p>
            <a:pPr lvl="1">
              <a:buNone/>
            </a:pPr>
            <a:r>
              <a:rPr lang="en-US" altLang="zh-TW" sz="2400" dirty="0"/>
              <a:t>CRYPTOGRAPHY  </a:t>
            </a:r>
            <a:r>
              <a:rPr lang="en-US" altLang="zh-TW" sz="2400" dirty="0">
                <a:solidFill>
                  <a:srgbClr val="FF0000"/>
                </a:solidFill>
              </a:rPr>
              <a:t>I</a:t>
            </a:r>
            <a:r>
              <a:rPr lang="en-US" altLang="zh-TW" sz="2400" dirty="0"/>
              <a:t>S  VERY  </a:t>
            </a:r>
            <a:r>
              <a:rPr lang="en-US" altLang="zh-TW" sz="2400" dirty="0">
                <a:solidFill>
                  <a:srgbClr val="FF0000"/>
                </a:solidFill>
              </a:rPr>
              <a:t>I</a:t>
            </a:r>
            <a:r>
              <a:rPr lang="en-US" altLang="zh-TW" sz="2400" dirty="0"/>
              <a:t>NTEREST</a:t>
            </a:r>
            <a:r>
              <a:rPr lang="en-US" altLang="zh-TW" sz="2400" dirty="0">
                <a:solidFill>
                  <a:srgbClr val="FF0000"/>
                </a:solidFill>
              </a:rPr>
              <a:t>I</a:t>
            </a:r>
            <a:r>
              <a:rPr lang="en-US" altLang="zh-TW" sz="2400" dirty="0"/>
              <a:t>NG</a:t>
            </a:r>
          </a:p>
          <a:p>
            <a:pPr marL="719138" lvl="1" indent="-6350">
              <a:buNone/>
            </a:pPr>
            <a:r>
              <a:rPr lang="zh-CN" altLang="en-US" sz="2400" dirty="0"/>
              <a:t>密文</a:t>
            </a:r>
            <a:endParaRPr lang="en-US" altLang="zh-CN" sz="2400" dirty="0"/>
          </a:p>
          <a:p>
            <a:pPr marL="450850" lvl="1" indent="-1588">
              <a:buNone/>
            </a:pPr>
            <a:r>
              <a:rPr lang="en-US" altLang="zh-TW" sz="2400" dirty="0"/>
              <a:t>13 24 67 35 64 44 41 86 06 10 43 67</a:t>
            </a:r>
          </a:p>
          <a:p>
            <a:pPr marL="450850" lvl="1" indent="-1588">
              <a:buNone/>
            </a:pPr>
            <a:r>
              <a:rPr lang="en-US" altLang="zh-TW" sz="2400" dirty="0">
                <a:solidFill>
                  <a:srgbClr val="FF0000"/>
                </a:solidFill>
              </a:rPr>
              <a:t>	32 </a:t>
            </a:r>
            <a:r>
              <a:rPr lang="en-US" altLang="zh-TW" sz="2400" dirty="0"/>
              <a:t>89	17 20 31 57</a:t>
            </a:r>
          </a:p>
          <a:p>
            <a:pPr marL="450850" lvl="1" indent="-1588">
              <a:buNone/>
            </a:pPr>
            <a:r>
              <a:rPr lang="en-US" altLang="zh-TW" sz="2400" dirty="0">
                <a:solidFill>
                  <a:srgbClr val="FF0000"/>
                </a:solidFill>
              </a:rPr>
              <a:t>99</a:t>
            </a:r>
            <a:r>
              <a:rPr lang="en-US" altLang="zh-TW" sz="2400" dirty="0"/>
              <a:t> 11 54 47 75 56 23 01 </a:t>
            </a:r>
            <a:r>
              <a:rPr lang="en-US" altLang="zh-TW" sz="2400" dirty="0">
                <a:solidFill>
                  <a:srgbClr val="FF0000"/>
                </a:solidFill>
              </a:rPr>
              <a:t>78</a:t>
            </a:r>
            <a:r>
              <a:rPr lang="en-US" altLang="zh-TW" sz="2400" dirty="0"/>
              <a:t> 79 74</a:t>
            </a:r>
            <a:endParaRPr lang="zh-TW" altLang="en-US" sz="2400" dirty="0"/>
          </a:p>
          <a:p>
            <a:endParaRPr lang="en-US" altLang="zh-CN" dirty="0"/>
          </a:p>
          <a:p>
            <a:pPr lvl="2"/>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2461060988"/>
              </p:ext>
            </p:extLst>
          </p:nvPr>
        </p:nvGraphicFramePr>
        <p:xfrm>
          <a:off x="7776356" y="3465513"/>
          <a:ext cx="693747" cy="2982595"/>
        </p:xfrm>
        <a:graphic>
          <a:graphicData uri="http://schemas.openxmlformats.org/drawingml/2006/table">
            <a:tbl>
              <a:tblPr/>
              <a:tblGrid>
                <a:gridCol w="693747">
                  <a:extLst>
                    <a:ext uri="{9D8B030D-6E8A-4147-A177-3AD203B41FA5}">
                      <a16:colId xmlns:a16="http://schemas.microsoft.com/office/drawing/2014/main" val="20000"/>
                    </a:ext>
                  </a:extLst>
                </a:gridCol>
              </a:tblGrid>
              <a:tr h="4222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I</a:t>
                      </a:r>
                      <a:endParaRPr kumimoji="1" lang="en-US" altLang="zh-TW" sz="24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18510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FF0000"/>
                          </a:solidFill>
                          <a:effectLst/>
                          <a:latin typeface="Times New Roman" pitchFamily="18" charset="0"/>
                          <a:ea typeface="標楷體" pitchFamily="65" charset="-120"/>
                        </a:rPr>
                        <a:t>32</a:t>
                      </a:r>
                      <a:endParaRPr kumimoji="1" lang="en-US" altLang="zh-TW" sz="2400" b="1" i="0" u="none" strike="noStrike" cap="none" normalizeH="0" baseline="0" dirty="0">
                        <a:ln>
                          <a:noFill/>
                        </a:ln>
                        <a:solidFill>
                          <a:srgbClr val="FF0000"/>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FF0000"/>
                          </a:solidFill>
                          <a:effectLst/>
                          <a:latin typeface="Times New Roman" pitchFamily="18" charset="0"/>
                          <a:ea typeface="標楷體" pitchFamily="65" charset="-120"/>
                        </a:rPr>
                        <a:t>99</a:t>
                      </a:r>
                      <a:endParaRPr kumimoji="1" lang="en-US" altLang="zh-TW" sz="2400" b="1" i="0" u="none" strike="noStrike" cap="none" normalizeH="0" baseline="0" dirty="0">
                        <a:ln>
                          <a:noFill/>
                        </a:ln>
                        <a:solidFill>
                          <a:srgbClr val="FF0000"/>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FF0000"/>
                          </a:solidFill>
                          <a:effectLst/>
                          <a:latin typeface="Times New Roman" pitchFamily="18" charset="0"/>
                          <a:ea typeface="標楷體" pitchFamily="65" charset="-120"/>
                        </a:rPr>
                        <a:t>78</a:t>
                      </a:r>
                      <a:endParaRPr kumimoji="1" lang="en-US" altLang="zh-TW" sz="2400" b="1" i="0" u="none" strike="noStrike" cap="none" normalizeH="0" baseline="0" dirty="0">
                        <a:ln>
                          <a:noFill/>
                        </a:ln>
                        <a:solidFill>
                          <a:srgbClr val="FF0000"/>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96</a:t>
                      </a:r>
                      <a:endParaRPr kumimoji="1" lang="en-US" altLang="zh-TW" sz="2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71</a:t>
                      </a:r>
                      <a:endParaRPr kumimoji="1" lang="en-US" altLang="zh-TW" sz="2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59</a:t>
                      </a:r>
                      <a:endParaRPr kumimoji="1" lang="en-US" altLang="zh-TW" sz="24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21</a:t>
                      </a:r>
                      <a:endParaRPr kumimoji="1" lang="en-US" altLang="zh-TW" sz="24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866508842"/>
              </p:ext>
            </p:extLst>
          </p:nvPr>
        </p:nvGraphicFramePr>
        <p:xfrm>
          <a:off x="7767194" y="1822428"/>
          <a:ext cx="657234" cy="922356"/>
        </p:xfrm>
        <a:graphic>
          <a:graphicData uri="http://schemas.openxmlformats.org/drawingml/2006/table">
            <a:tbl>
              <a:tblPr/>
              <a:tblGrid>
                <a:gridCol w="657234">
                  <a:extLst>
                    <a:ext uri="{9D8B030D-6E8A-4147-A177-3AD203B41FA5}">
                      <a16:colId xmlns:a16="http://schemas.microsoft.com/office/drawing/2014/main" val="20000"/>
                    </a:ext>
                  </a:extLst>
                </a:gridCol>
              </a:tblGrid>
              <a:tr h="43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I</a:t>
                      </a:r>
                      <a:endParaRPr kumimoji="1" lang="en-US" altLang="zh-TW" sz="24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4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400" b="1" i="0" u="none" strike="noStrike" cap="none" normalizeH="0" baseline="0" dirty="0">
                          <a:ln>
                            <a:noFill/>
                          </a:ln>
                          <a:solidFill>
                            <a:srgbClr val="000000"/>
                          </a:solidFill>
                          <a:effectLst/>
                          <a:latin typeface="Times New Roman" pitchFamily="18" charset="0"/>
                          <a:ea typeface="標楷體" pitchFamily="65" charset="-120"/>
                        </a:rPr>
                        <a:t>7.0</a:t>
                      </a:r>
                      <a:endParaRPr kumimoji="1" lang="en-US" altLang="zh-TW" sz="24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2. </a:t>
            </a:r>
            <a:r>
              <a:rPr lang="zh-CN" altLang="en-US" dirty="0">
                <a:solidFill>
                  <a:srgbClr val="FF0000"/>
                </a:solidFill>
              </a:rPr>
              <a:t>同音替代</a:t>
            </a:r>
            <a:endParaRPr lang="en-US" altLang="zh-CN" dirty="0"/>
          </a:p>
          <a:p>
            <a:r>
              <a:rPr lang="zh-CN" altLang="en-US" sz="2800" dirty="0"/>
              <a:t>安全性分析</a:t>
            </a:r>
            <a:endParaRPr lang="en-US" altLang="zh-CN" sz="2800" dirty="0"/>
          </a:p>
          <a:p>
            <a:pPr lvl="1"/>
            <a:r>
              <a:rPr lang="zh-CN" altLang="en-US" sz="2400" dirty="0"/>
              <a:t>同音替代密码能较好地抵抗频率分析攻击</a:t>
            </a:r>
            <a:endParaRPr lang="en-US" altLang="zh-CN" sz="2400" dirty="0"/>
          </a:p>
          <a:p>
            <a:pPr lvl="1"/>
            <a:r>
              <a:rPr lang="zh-CN" altLang="en-US" sz="2400" dirty="0"/>
              <a:t>问题：多字母语法模式仍然残留在密文中，</a:t>
            </a:r>
            <a:endParaRPr lang="en-US" altLang="zh-CN" sz="2400" dirty="0"/>
          </a:p>
          <a:p>
            <a:pPr marL="450000" lvl="1" indent="0">
              <a:buNone/>
            </a:pPr>
            <a:r>
              <a:rPr lang="en-US" altLang="zh-CN" sz="2400" dirty="0"/>
              <a:t>                </a:t>
            </a:r>
            <a:r>
              <a:rPr lang="zh-CN" altLang="en-US" sz="2400" dirty="0"/>
              <a:t>降低了密码分析的难度</a:t>
            </a:r>
            <a:endParaRPr lang="en-US" altLang="zh-CN" sz="2400" dirty="0"/>
          </a:p>
          <a:p>
            <a:pPr lvl="2">
              <a:lnSpc>
                <a:spcPct val="100000"/>
              </a:lnSpc>
            </a:pPr>
            <a:r>
              <a:rPr lang="zh-CN" altLang="en-US" dirty="0"/>
              <a:t>如：双字母频率，</a:t>
            </a:r>
            <a:r>
              <a:rPr lang="en-US" altLang="zh-CN" dirty="0"/>
              <a:t>Q</a:t>
            </a:r>
            <a:r>
              <a:rPr lang="zh-CN" altLang="en-US" dirty="0"/>
              <a:t>后面基本只接</a:t>
            </a:r>
            <a:r>
              <a:rPr lang="en-US" altLang="zh-CN" dirty="0"/>
              <a:t>U</a:t>
            </a:r>
          </a:p>
        </p:txBody>
      </p:sp>
      <p:graphicFrame>
        <p:nvGraphicFramePr>
          <p:cNvPr id="4" name="表格 3"/>
          <p:cNvGraphicFramePr>
            <a:graphicFrameLocks noGrp="1"/>
          </p:cNvGraphicFramePr>
          <p:nvPr>
            <p:extLst>
              <p:ext uri="{D42A27DB-BD31-4B8C-83A1-F6EECF244321}">
                <p14:modId xmlns:p14="http://schemas.microsoft.com/office/powerpoint/2010/main" val="2690738962"/>
              </p:ext>
            </p:extLst>
          </p:nvPr>
        </p:nvGraphicFramePr>
        <p:xfrm>
          <a:off x="2708351" y="5263760"/>
          <a:ext cx="350837" cy="922356"/>
        </p:xfrm>
        <a:graphic>
          <a:graphicData uri="http://schemas.openxmlformats.org/drawingml/2006/table">
            <a:tbl>
              <a:tblPr/>
              <a:tblGrid>
                <a:gridCol w="350837">
                  <a:extLst>
                    <a:ext uri="{9D8B030D-6E8A-4147-A177-3AD203B41FA5}">
                      <a16:colId xmlns:a16="http://schemas.microsoft.com/office/drawing/2014/main" val="20000"/>
                    </a:ext>
                  </a:extLst>
                </a:gridCol>
              </a:tblGrid>
              <a:tr h="43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Q</a:t>
                      </a:r>
                      <a:endParaRPr kumimoji="1" lang="en-US" altLang="zh-TW" sz="20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4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0.1</a:t>
                      </a:r>
                      <a:endParaRPr kumimoji="1" lang="en-US" altLang="zh-TW" sz="20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532018306"/>
              </p:ext>
            </p:extLst>
          </p:nvPr>
        </p:nvGraphicFramePr>
        <p:xfrm>
          <a:off x="4608614" y="5085184"/>
          <a:ext cx="349250" cy="1283497"/>
        </p:xfrm>
        <a:graphic>
          <a:graphicData uri="http://schemas.openxmlformats.org/drawingml/2006/table">
            <a:tbl>
              <a:tblPr/>
              <a:tblGrid>
                <a:gridCol w="349250">
                  <a:extLst>
                    <a:ext uri="{9D8B030D-6E8A-4147-A177-3AD203B41FA5}">
                      <a16:colId xmlns:a16="http://schemas.microsoft.com/office/drawing/2014/main" val="20000"/>
                    </a:ext>
                  </a:extLst>
                </a:gridCol>
              </a:tblGrid>
              <a:tr h="2992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Q</a:t>
                      </a:r>
                      <a:endParaRPr kumimoji="1" lang="en-US" altLang="zh-TW" sz="20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97869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02</a:t>
                      </a:r>
                      <a:endParaRPr kumimoji="1" lang="en-US" altLang="zh-TW" sz="2000" b="1" i="0" u="none" strike="noStrike" cap="none" normalizeH="0" baseline="0" dirty="0">
                        <a:ln>
                          <a:noFill/>
                        </a:ln>
                        <a:solidFill>
                          <a:schemeClr val="tx1"/>
                        </a:solidFill>
                        <a:effectLst/>
                        <a:latin typeface="Arial" pitchFamily="34" charset="0"/>
                        <a:ea typeface="標楷體" pitchFamily="65"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56115106"/>
              </p:ext>
            </p:extLst>
          </p:nvPr>
        </p:nvGraphicFramePr>
        <p:xfrm>
          <a:off x="3402098" y="5263760"/>
          <a:ext cx="350837" cy="922356"/>
        </p:xfrm>
        <a:graphic>
          <a:graphicData uri="http://schemas.openxmlformats.org/drawingml/2006/table">
            <a:tbl>
              <a:tblPr/>
              <a:tblGrid>
                <a:gridCol w="350837">
                  <a:extLst>
                    <a:ext uri="{9D8B030D-6E8A-4147-A177-3AD203B41FA5}">
                      <a16:colId xmlns:a16="http://schemas.microsoft.com/office/drawing/2014/main" val="20000"/>
                    </a:ext>
                  </a:extLst>
                </a:gridCol>
              </a:tblGrid>
              <a:tr h="43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U</a:t>
                      </a:r>
                      <a:endParaRPr kumimoji="1" lang="en-US" altLang="zh-TW" sz="20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484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2.8</a:t>
                      </a:r>
                      <a:endParaRPr kumimoji="1" lang="en-US" altLang="zh-TW" sz="2000" b="1" i="0" u="none" strike="noStrike" cap="none" normalizeH="0" baseline="0" dirty="0">
                        <a:ln>
                          <a:noFill/>
                        </a:ln>
                        <a:solidFill>
                          <a:schemeClr val="tx1"/>
                        </a:solidFill>
                        <a:effectLst/>
                        <a:latin typeface="Arial"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336563872"/>
              </p:ext>
            </p:extLst>
          </p:nvPr>
        </p:nvGraphicFramePr>
        <p:xfrm>
          <a:off x="5338874" y="5085184"/>
          <a:ext cx="349250" cy="1281964"/>
        </p:xfrm>
        <a:graphic>
          <a:graphicData uri="http://schemas.openxmlformats.org/drawingml/2006/table">
            <a:tbl>
              <a:tblPr/>
              <a:tblGrid>
                <a:gridCol w="349250">
                  <a:extLst>
                    <a:ext uri="{9D8B030D-6E8A-4147-A177-3AD203B41FA5}">
                      <a16:colId xmlns:a16="http://schemas.microsoft.com/office/drawing/2014/main" val="20000"/>
                    </a:ext>
                  </a:extLst>
                </a:gridCol>
              </a:tblGrid>
              <a:tr h="30079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U</a:t>
                      </a:r>
                      <a:endParaRPr kumimoji="1" lang="en-US" altLang="zh-TW" sz="2000" b="1" i="0" u="none" strike="noStrike" cap="none" normalizeH="0" baseline="0" dirty="0">
                        <a:ln>
                          <a:noFill/>
                        </a:ln>
                        <a:solidFill>
                          <a:schemeClr val="tx1"/>
                        </a:solidFill>
                        <a:effectLst/>
                        <a:latin typeface="Arial" pitchFamily="34" charset="0"/>
                        <a:ea typeface="標楷體" pitchFamily="65" charset="-120"/>
                      </a:endParaRPr>
                    </a:p>
                  </a:txBody>
                  <a:tcPr marL="0" marR="0" marT="0" marB="0" anchor="ctr"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97716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68</a:t>
                      </a:r>
                      <a:endParaRPr kumimoji="1" lang="en-US" altLang="zh-TW" sz="2000" b="1" i="0" u="none" strike="noStrike" cap="none" normalizeH="0" baseline="0" dirty="0">
                        <a:ln>
                          <a:noFill/>
                        </a:ln>
                        <a:solidFill>
                          <a:schemeClr val="tx1"/>
                        </a:solidFill>
                        <a:effectLst/>
                        <a:latin typeface="Tahoma" pitchFamily="34" charset="0"/>
                        <a:ea typeface="標楷體" pitchFamily="65"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12</a:t>
                      </a:r>
                      <a:endParaRPr kumimoji="1" lang="en-US" altLang="zh-TW" sz="2000" b="1" i="0" u="none" strike="noStrike" cap="none" normalizeH="0" baseline="0" dirty="0">
                        <a:ln>
                          <a:noFill/>
                        </a:ln>
                        <a:solidFill>
                          <a:schemeClr val="tx1"/>
                        </a:solidFill>
                        <a:effectLst/>
                        <a:latin typeface="Tahoma" pitchFamily="34" charset="0"/>
                        <a:ea typeface="PMingLiU" pitchFamily="18" charset="-12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TW" sz="2000" b="1" i="0" u="none" strike="noStrike" cap="none" normalizeH="0" baseline="0" dirty="0">
                          <a:ln>
                            <a:noFill/>
                          </a:ln>
                          <a:solidFill>
                            <a:srgbClr val="000000"/>
                          </a:solidFill>
                          <a:effectLst/>
                          <a:latin typeface="Times New Roman" pitchFamily="18" charset="0"/>
                          <a:ea typeface="標楷體" pitchFamily="65" charset="-120"/>
                        </a:rPr>
                        <a:t>58</a:t>
                      </a:r>
                      <a:endParaRPr kumimoji="1" lang="en-US" altLang="zh-TW" sz="2000" b="1" i="0" u="none" strike="noStrike" cap="none" normalizeH="0" baseline="0" dirty="0">
                        <a:ln>
                          <a:noFill/>
                        </a:ln>
                        <a:solidFill>
                          <a:schemeClr val="tx1"/>
                        </a:solidFill>
                        <a:effectLst/>
                        <a:latin typeface="Arial" pitchFamily="34" charset="0"/>
                        <a:ea typeface="PMingLiU" pitchFamily="18" charset="-120"/>
                      </a:endParaRPr>
                    </a:p>
                  </a:txBody>
                  <a:tcPr marL="0" marR="0" marT="0" marB="0" horzOverflow="overflow">
                    <a:lnL w="19050" cap="flat" cmpd="sng" algn="ctr">
                      <a:solidFill>
                        <a:schemeClr val="accent4">
                          <a:lumMod val="10000"/>
                        </a:schemeClr>
                      </a:solidFill>
                      <a:prstDash val="solid"/>
                      <a:round/>
                      <a:headEnd type="none" w="med" len="med"/>
                      <a:tailEnd type="none" w="med" len="med"/>
                    </a:lnL>
                    <a:lnR w="19050" cap="flat" cmpd="sng" algn="ctr">
                      <a:solidFill>
                        <a:schemeClr val="accent4">
                          <a:lumMod val="10000"/>
                        </a:schemeClr>
                      </a:solidFill>
                      <a:prstDash val="solid"/>
                      <a:round/>
                      <a:headEnd type="none" w="med" len="med"/>
                      <a:tailEnd type="none" w="med" len="med"/>
                    </a:lnR>
                    <a:lnT w="19050" cap="flat" cmpd="sng" algn="ctr">
                      <a:solidFill>
                        <a:schemeClr val="accent4">
                          <a:lumMod val="10000"/>
                        </a:schemeClr>
                      </a:solidFill>
                      <a:prstDash val="solid"/>
                      <a:round/>
                      <a:headEnd type="none" w="med" len="med"/>
                      <a:tailEnd type="none" w="med" len="med"/>
                    </a:lnT>
                    <a:lnB w="19050" cap="flat" cmpd="sng" algn="ctr">
                      <a:solidFill>
                        <a:schemeClr val="accent4">
                          <a:lumMod val="10000"/>
                        </a:schemeClr>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8" fill="hold" nodeType="withEffect">
                                  <p:stCondLst>
                                    <p:cond delay="50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left)">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111244" cy="4824000"/>
          </a:xfrm>
        </p:spPr>
        <p:txBody>
          <a:bodyPr/>
          <a:lstStyle/>
          <a:p>
            <a:pPr marL="0" indent="0">
              <a:spcAft>
                <a:spcPts val="1800"/>
              </a:spcAft>
              <a:buNone/>
            </a:pPr>
            <a:r>
              <a:rPr lang="en-US" altLang="zh-CN" dirty="0">
                <a:solidFill>
                  <a:srgbClr val="FF0000"/>
                </a:solidFill>
              </a:rPr>
              <a:t>3. </a:t>
            </a:r>
            <a:r>
              <a:rPr lang="zh-CN" altLang="en-US" dirty="0">
                <a:solidFill>
                  <a:srgbClr val="FF0000"/>
                </a:solidFill>
              </a:rPr>
              <a:t>多元替代</a:t>
            </a:r>
            <a:endParaRPr lang="en-US" altLang="zh-CN" dirty="0">
              <a:solidFill>
                <a:srgbClr val="FF0000"/>
              </a:solidFill>
            </a:endParaRPr>
          </a:p>
          <a:p>
            <a:r>
              <a:rPr lang="zh-CN" altLang="en-US" sz="2800" dirty="0"/>
              <a:t>基本思路：</a:t>
            </a:r>
            <a:r>
              <a:rPr lang="zh-CN" altLang="en-US" sz="2800" dirty="0">
                <a:solidFill>
                  <a:srgbClr val="FF0000"/>
                </a:solidFill>
              </a:rPr>
              <a:t>隐藏明文结构在密文中的信息</a:t>
            </a:r>
            <a:endParaRPr lang="en-US" altLang="zh-CN" sz="2800" dirty="0">
              <a:solidFill>
                <a:srgbClr val="FF0000"/>
              </a:solidFill>
            </a:endParaRPr>
          </a:p>
          <a:p>
            <a:pPr lvl="1"/>
            <a:r>
              <a:rPr lang="zh-CN" altLang="en-US" sz="2400" dirty="0"/>
              <a:t>对明文中的多个字符一起加密，相同的明文字符能被加密成不同的密文字符，隐藏单字母的频率。</a:t>
            </a:r>
            <a:endParaRPr lang="en-US" altLang="zh-CN" sz="2400" dirty="0"/>
          </a:p>
          <a:p>
            <a:pPr lvl="1"/>
            <a:r>
              <a:rPr lang="en-US" altLang="zh-CN" sz="2400" dirty="0"/>
              <a:t>Hill</a:t>
            </a:r>
            <a:r>
              <a:rPr lang="zh-CN" altLang="en-US" sz="2400" dirty="0"/>
              <a:t>密码</a:t>
            </a:r>
            <a:endParaRPr lang="en-US" altLang="zh-CN" sz="2400" dirty="0"/>
          </a:p>
          <a:p>
            <a:pPr lvl="2"/>
            <a:r>
              <a:rPr lang="en-US" altLang="zh-CN" dirty="0"/>
              <a:t>1929</a:t>
            </a:r>
            <a:r>
              <a:rPr lang="zh-CN" altLang="en-US" dirty="0"/>
              <a:t>年，数学家</a:t>
            </a:r>
            <a:r>
              <a:rPr lang="en-US" altLang="zh-CN" dirty="0"/>
              <a:t>Lester Hill</a:t>
            </a:r>
            <a:r>
              <a:rPr lang="zh-CN" altLang="en-US" dirty="0"/>
              <a:t>发明。</a:t>
            </a:r>
            <a:endParaRPr lang="en-US" altLang="zh-CN" dirty="0"/>
          </a:p>
          <a:p>
            <a:pPr lvl="2"/>
            <a:r>
              <a:rPr lang="zh-CN" altLang="en-US" dirty="0"/>
              <a:t>将</a:t>
            </a:r>
            <a:r>
              <a:rPr lang="en-US" altLang="zh-CN" i="1" dirty="0" err="1"/>
              <a:t>i</a:t>
            </a:r>
            <a:r>
              <a:rPr lang="zh-CN" altLang="en-US" dirty="0"/>
              <a:t>个连续的明文字母通过线性变换转换为</a:t>
            </a:r>
            <a:r>
              <a:rPr lang="en-US" altLang="zh-CN" i="1" dirty="0" err="1"/>
              <a:t>i</a:t>
            </a:r>
            <a:r>
              <a:rPr lang="zh-CN" altLang="en-US" dirty="0"/>
              <a:t>个密文字母。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490757" y="2698740"/>
            <a:ext cx="4089458" cy="581025"/>
            <a:chOff x="1375683" y="2060848"/>
            <a:chExt cx="4089458" cy="581025"/>
          </a:xfrm>
        </p:grpSpPr>
        <p:sp>
          <p:nvSpPr>
            <p:cNvPr id="39" name="Rectangle 4"/>
            <p:cNvSpPr>
              <a:spLocks noChangeArrowheads="1"/>
            </p:cNvSpPr>
            <p:nvPr/>
          </p:nvSpPr>
          <p:spPr bwMode="auto">
            <a:xfrm>
              <a:off x="1375683" y="2060848"/>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40" name="AutoShape 5"/>
            <p:cNvSpPr>
              <a:spLocks noChangeArrowheads="1"/>
            </p:cNvSpPr>
            <p:nvPr/>
          </p:nvSpPr>
          <p:spPr bwMode="auto">
            <a:xfrm>
              <a:off x="2229470" y="2060848"/>
              <a:ext cx="3235671" cy="581025"/>
            </a:xfrm>
            <a:prstGeom prst="roundRect">
              <a:avLst>
                <a:gd name="adj" fmla="val 0"/>
              </a:avLst>
            </a:prstGeom>
            <a:noFill/>
            <a:ln w="3175">
              <a:solidFill>
                <a:srgbClr val="C0C0C0"/>
              </a:solidFill>
              <a:round/>
              <a:headEnd/>
              <a:tailEnd/>
            </a:ln>
          </p:spPr>
          <p:txBody>
            <a:bodyPr anchor="ctr"/>
            <a:lstStyle/>
            <a:p>
              <a:pPr>
                <a:defRPr/>
              </a:pPr>
              <a:r>
                <a:rPr lang="zh-CN" altLang="en-US" sz="3200" kern="0" dirty="0">
                  <a:solidFill>
                    <a:schemeClr val="accent5">
                      <a:lumMod val="10000"/>
                    </a:schemeClr>
                  </a:solidFill>
                  <a:latin typeface="黑体" pitchFamily="49" charset="-122"/>
                  <a:ea typeface="黑体" pitchFamily="49" charset="-122"/>
                </a:rPr>
                <a:t>密码学简史</a:t>
              </a:r>
            </a:p>
          </p:txBody>
        </p:sp>
      </p:grpSp>
      <p:grpSp>
        <p:nvGrpSpPr>
          <p:cNvPr id="3" name="组合 43"/>
          <p:cNvGrpSpPr/>
          <p:nvPr/>
        </p:nvGrpSpPr>
        <p:grpSpPr>
          <a:xfrm>
            <a:off x="2490757" y="3645891"/>
            <a:ext cx="4125971" cy="581025"/>
            <a:chOff x="1375683" y="4149080"/>
            <a:chExt cx="4125971" cy="581025"/>
          </a:xfrm>
        </p:grpSpPr>
        <p:sp>
          <p:nvSpPr>
            <p:cNvPr id="45" name="AutoShape 7"/>
            <p:cNvSpPr>
              <a:spLocks noChangeArrowheads="1"/>
            </p:cNvSpPr>
            <p:nvPr/>
          </p:nvSpPr>
          <p:spPr bwMode="auto">
            <a:xfrm>
              <a:off x="2229470" y="4149080"/>
              <a:ext cx="3272184"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密码学基本概念</a:t>
              </a:r>
              <a:endParaRPr lang="zh-CN" altLang="en-US" sz="3200" dirty="0">
                <a:solidFill>
                  <a:prstClr val="black"/>
                </a:solidFill>
                <a:latin typeface="黑体" pitchFamily="49" charset="-122"/>
                <a:ea typeface="黑体" pitchFamily="49" charset="-122"/>
              </a:endParaRPr>
            </a:p>
          </p:txBody>
        </p:sp>
        <p:sp>
          <p:nvSpPr>
            <p:cNvPr id="46"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7" name="矩形 46"/>
          <p:cNvSpPr/>
          <p:nvPr/>
        </p:nvSpPr>
        <p:spPr>
          <a:xfrm>
            <a:off x="3405767" y="1566837"/>
            <a:ext cx="2371162" cy="707886"/>
          </a:xfrm>
          <a:prstGeom prst="rect">
            <a:avLst/>
          </a:prstGeom>
          <a:ln>
            <a:noFill/>
          </a:ln>
        </p:spPr>
        <p:txBody>
          <a:bodyPr wrap="none">
            <a:spAutoFit/>
          </a:bodyPr>
          <a:lstStyle/>
          <a:p>
            <a:r>
              <a:rPr lang="zh-CN" altLang="en-US" sz="4000" b="1" dirty="0">
                <a:solidFill>
                  <a:srgbClr val="008000"/>
                </a:solidFill>
                <a:latin typeface="方正大黑简体" pitchFamily="65" charset="-122"/>
                <a:ea typeface="方正大黑简体" pitchFamily="65" charset="-122"/>
              </a:rPr>
              <a:t>主要内容</a:t>
            </a:r>
            <a:r>
              <a:rPr lang="en-US" altLang="zh-CN" sz="4000" b="1" dirty="0">
                <a:solidFill>
                  <a:srgbClr val="008000"/>
                </a:solidFill>
                <a:latin typeface="方正大黑简体" pitchFamily="65" charset="-122"/>
                <a:ea typeface="方正大黑简体" pitchFamily="65" charset="-122"/>
              </a:rPr>
              <a:t> </a:t>
            </a:r>
          </a:p>
        </p:txBody>
      </p:sp>
      <p:grpSp>
        <p:nvGrpSpPr>
          <p:cNvPr id="4" name="组合 47"/>
          <p:cNvGrpSpPr/>
          <p:nvPr/>
        </p:nvGrpSpPr>
        <p:grpSpPr>
          <a:xfrm>
            <a:off x="2490759" y="4508070"/>
            <a:ext cx="4125969" cy="581025"/>
            <a:chOff x="1375683" y="4149080"/>
            <a:chExt cx="4125969" cy="581025"/>
          </a:xfrm>
        </p:grpSpPr>
        <p:sp>
          <p:nvSpPr>
            <p:cNvPr id="49" name="AutoShape 7"/>
            <p:cNvSpPr>
              <a:spLocks noChangeArrowheads="1"/>
            </p:cNvSpPr>
            <p:nvPr/>
          </p:nvSpPr>
          <p:spPr bwMode="auto">
            <a:xfrm>
              <a:off x="2229470" y="4149080"/>
              <a:ext cx="3272182"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古典加密技术</a:t>
              </a:r>
              <a:endParaRPr lang="zh-CN" altLang="en-US" sz="3200" dirty="0">
                <a:solidFill>
                  <a:prstClr val="black"/>
                </a:solidFill>
                <a:latin typeface="黑体" pitchFamily="49" charset="-122"/>
                <a:ea typeface="黑体" pitchFamily="49" charset="-122"/>
              </a:endParaRPr>
            </a:p>
          </p:txBody>
        </p:sp>
        <p:sp>
          <p:nvSpPr>
            <p:cNvPr id="50"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多元替代</a:t>
            </a:r>
            <a:endParaRPr lang="en-US" altLang="zh-CN" dirty="0"/>
          </a:p>
          <a:p>
            <a:r>
              <a:rPr lang="zh-CN" altLang="zh-CN" sz="2800" dirty="0"/>
              <a:t>Hill密码</a:t>
            </a:r>
          </a:p>
          <a:p>
            <a:pPr lvl="1"/>
            <a:r>
              <a:rPr lang="en-US" altLang="zh-CN" sz="2400" dirty="0"/>
              <a:t>M </a:t>
            </a:r>
            <a:r>
              <a:rPr lang="zh-CN" altLang="zh-CN" sz="2400" dirty="0"/>
              <a:t>=</a:t>
            </a:r>
            <a:r>
              <a:rPr lang="en-US" altLang="zh-CN" sz="2400" dirty="0"/>
              <a:t> </a:t>
            </a:r>
            <a:r>
              <a:rPr lang="zh-CN" altLang="zh-CN" sz="2400" dirty="0"/>
              <a:t>C</a:t>
            </a:r>
            <a:r>
              <a:rPr lang="en-US" altLang="zh-CN" sz="2400" dirty="0"/>
              <a:t> </a:t>
            </a:r>
            <a:r>
              <a:rPr lang="zh-CN" altLang="zh-CN" sz="2400" dirty="0"/>
              <a:t>=</a:t>
            </a:r>
            <a:r>
              <a:rPr lang="en-US" altLang="zh-CN" sz="2400" dirty="0"/>
              <a:t> </a:t>
            </a:r>
            <a:r>
              <a:rPr lang="zh-CN" altLang="zh-CN" sz="2400" dirty="0"/>
              <a:t>({0,1,...25})</a:t>
            </a:r>
            <a:r>
              <a:rPr lang="en-US" altLang="zh-CN" sz="2400" i="1" baseline="30000" dirty="0" err="1"/>
              <a:t>i</a:t>
            </a:r>
            <a:r>
              <a:rPr lang="en-US" altLang="zh-CN" sz="2400" dirty="0"/>
              <a:t> </a:t>
            </a:r>
            <a:r>
              <a:rPr lang="zh-CN" altLang="zh-CN" sz="2400" dirty="0"/>
              <a:t>，</a:t>
            </a:r>
            <a:r>
              <a:rPr lang="en-US" altLang="zh-CN" sz="2400" i="1" dirty="0" err="1"/>
              <a:t>i</a:t>
            </a:r>
            <a:r>
              <a:rPr lang="zh-CN" altLang="zh-CN" sz="2400" dirty="0"/>
              <a:t>为正整数</a:t>
            </a:r>
            <a:endParaRPr lang="zh-CN" altLang="en-US" sz="2400" dirty="0"/>
          </a:p>
          <a:p>
            <a:pPr marL="719138" lvl="1" indent="-6350">
              <a:buNone/>
            </a:pPr>
            <a:r>
              <a:rPr lang="zh-CN" altLang="zh-CN" sz="2400" dirty="0"/>
              <a:t>K</a:t>
            </a:r>
            <a:r>
              <a:rPr lang="en-US" altLang="zh-CN" sz="2400" dirty="0"/>
              <a:t> </a:t>
            </a:r>
            <a:r>
              <a:rPr lang="zh-CN" altLang="zh-CN" sz="2400" dirty="0"/>
              <a:t>=</a:t>
            </a:r>
            <a:r>
              <a:rPr lang="en-US" altLang="zh-CN" sz="2400" dirty="0"/>
              <a:t> </a:t>
            </a:r>
            <a:r>
              <a:rPr lang="zh-CN" altLang="zh-CN" sz="2400" dirty="0"/>
              <a:t>{{0,1,...25}上的</a:t>
            </a:r>
            <a:r>
              <a:rPr lang="en-US" altLang="zh-CN" sz="2400" dirty="0"/>
              <a:t> </a:t>
            </a:r>
            <a:r>
              <a:rPr lang="en-US" altLang="zh-CN" sz="2400" i="1" dirty="0" err="1"/>
              <a:t>i</a:t>
            </a:r>
            <a:r>
              <a:rPr lang="en-US" altLang="zh-CN" sz="2400" dirty="0"/>
              <a:t> </a:t>
            </a:r>
            <a:r>
              <a:rPr lang="zh-CN" altLang="en-US" sz="2400" dirty="0"/>
              <a:t>阶</a:t>
            </a:r>
            <a:r>
              <a:rPr lang="zh-CN" altLang="zh-CN" sz="2400" dirty="0"/>
              <a:t>可逆</a:t>
            </a:r>
            <a:r>
              <a:rPr lang="zh-CN" altLang="en-US" sz="2400" dirty="0"/>
              <a:t>方阵</a:t>
            </a:r>
            <a:r>
              <a:rPr lang="zh-CN" altLang="zh-CN" sz="2400" dirty="0"/>
              <a:t>}</a:t>
            </a:r>
            <a:endParaRPr lang="en-US" altLang="zh-CN" sz="2400" dirty="0"/>
          </a:p>
          <a:p>
            <a:pPr lvl="1"/>
            <a:r>
              <a:rPr lang="zh-CN" altLang="zh-CN" sz="2400" dirty="0"/>
              <a:t>对</a:t>
            </a:r>
            <a:r>
              <a:rPr lang="en-US" altLang="zh-CN" sz="2400" i="1" dirty="0"/>
              <a:t>m</a:t>
            </a:r>
            <a:r>
              <a:rPr lang="zh-CN" altLang="zh-CN" sz="2400" dirty="0"/>
              <a:t>∈</a:t>
            </a:r>
            <a:r>
              <a:rPr lang="en-US" altLang="zh-CN" sz="2400" dirty="0"/>
              <a:t>M, </a:t>
            </a:r>
            <a:r>
              <a:rPr lang="en-US" altLang="zh-CN" sz="2400" i="1" dirty="0"/>
              <a:t>c</a:t>
            </a:r>
            <a:r>
              <a:rPr lang="zh-CN" altLang="zh-CN" sz="2400" dirty="0"/>
              <a:t>∈C</a:t>
            </a:r>
            <a:r>
              <a:rPr lang="en-US" altLang="zh-CN" sz="2400" dirty="0"/>
              <a:t>,</a:t>
            </a:r>
            <a:r>
              <a:rPr lang="zh-CN" altLang="zh-CN" sz="2400" dirty="0"/>
              <a:t> </a:t>
            </a:r>
            <a:r>
              <a:rPr lang="en-US" altLang="zh-CN" sz="2400" i="1" dirty="0"/>
              <a:t>K</a:t>
            </a:r>
            <a:r>
              <a:rPr lang="zh-CN" altLang="zh-CN" sz="2400" dirty="0"/>
              <a:t>∈K</a:t>
            </a:r>
            <a:r>
              <a:rPr lang="en-US" altLang="zh-CN" sz="2400" dirty="0"/>
              <a:t>,</a:t>
            </a:r>
            <a:endParaRPr lang="zh-CN" altLang="zh-CN" sz="2400" dirty="0"/>
          </a:p>
          <a:p>
            <a:pPr marL="1079500" lvl="2" indent="534988">
              <a:lnSpc>
                <a:spcPct val="100000"/>
              </a:lnSpc>
              <a:spcBef>
                <a:spcPts val="0"/>
              </a:spcBef>
              <a:buNone/>
            </a:pPr>
            <a:r>
              <a:rPr lang="zh-CN" altLang="en-US" dirty="0"/>
              <a:t>       </a:t>
            </a:r>
            <a:r>
              <a:rPr lang="zh-CN" altLang="zh-CN" i="1" dirty="0"/>
              <a:t>E</a:t>
            </a:r>
            <a:r>
              <a:rPr lang="en-US" altLang="zh-CN" i="1" baseline="-25000" dirty="0"/>
              <a:t>K</a:t>
            </a:r>
            <a:r>
              <a:rPr lang="zh-CN" altLang="zh-CN" dirty="0"/>
              <a:t>(</a:t>
            </a:r>
            <a:r>
              <a:rPr lang="en-US" altLang="zh-CN" i="1" dirty="0"/>
              <a:t>m</a:t>
            </a:r>
            <a:r>
              <a:rPr lang="zh-CN" altLang="zh-CN" dirty="0"/>
              <a:t>)</a:t>
            </a:r>
            <a:r>
              <a:rPr lang="en-US" altLang="zh-CN" dirty="0"/>
              <a:t> </a:t>
            </a:r>
            <a:r>
              <a:rPr lang="zh-CN" altLang="zh-CN" dirty="0"/>
              <a:t>=</a:t>
            </a:r>
            <a:r>
              <a:rPr lang="en-US" altLang="zh-CN" dirty="0"/>
              <a:t> </a:t>
            </a:r>
            <a:r>
              <a:rPr lang="en-US" altLang="zh-CN" i="1" dirty="0"/>
              <a:t>m</a:t>
            </a:r>
            <a:r>
              <a:rPr lang="zh-CN" altLang="zh-CN" i="1" dirty="0"/>
              <a:t>K</a:t>
            </a:r>
            <a:r>
              <a:rPr lang="en-US" altLang="zh-CN" dirty="0"/>
              <a:t> </a:t>
            </a:r>
            <a:r>
              <a:rPr lang="zh-CN" altLang="zh-CN" dirty="0"/>
              <a:t>(mod 26)</a:t>
            </a:r>
            <a:r>
              <a:rPr lang="en-US" altLang="zh-CN" dirty="0"/>
              <a:t> = </a:t>
            </a:r>
            <a:r>
              <a:rPr lang="en-US" altLang="zh-CN" i="1" dirty="0"/>
              <a:t>c</a:t>
            </a:r>
            <a:endParaRPr lang="zh-CN" altLang="zh-CN" i="1" dirty="0"/>
          </a:p>
          <a:p>
            <a:pPr marL="1079500" lvl="2" indent="534988">
              <a:lnSpc>
                <a:spcPct val="100000"/>
              </a:lnSpc>
              <a:buNone/>
            </a:pPr>
            <a:r>
              <a:rPr lang="en-US" altLang="zh-CN" dirty="0"/>
              <a:t>       </a:t>
            </a:r>
            <a:r>
              <a:rPr lang="zh-CN" altLang="zh-CN" i="1" dirty="0"/>
              <a:t>D</a:t>
            </a:r>
            <a:r>
              <a:rPr lang="en-US" altLang="zh-CN" i="1" baseline="-25000" dirty="0"/>
              <a:t>K</a:t>
            </a:r>
            <a:r>
              <a:rPr lang="zh-CN" altLang="zh-CN" dirty="0"/>
              <a:t>(</a:t>
            </a:r>
            <a:r>
              <a:rPr lang="en-US" altLang="zh-CN" i="1" dirty="0"/>
              <a:t>c</a:t>
            </a:r>
            <a:r>
              <a:rPr lang="zh-CN" altLang="zh-CN" dirty="0"/>
              <a:t>)</a:t>
            </a:r>
            <a:r>
              <a:rPr lang="en-US" altLang="zh-CN" dirty="0"/>
              <a:t> </a:t>
            </a:r>
            <a:r>
              <a:rPr lang="zh-CN" altLang="zh-CN" dirty="0"/>
              <a:t>=</a:t>
            </a:r>
            <a:r>
              <a:rPr lang="en-US" altLang="zh-CN" dirty="0"/>
              <a:t> </a:t>
            </a:r>
            <a:r>
              <a:rPr lang="en-US" altLang="zh-CN" i="1" dirty="0"/>
              <a:t>c</a:t>
            </a:r>
            <a:r>
              <a:rPr lang="zh-CN" altLang="zh-CN" i="1" dirty="0"/>
              <a:t>K</a:t>
            </a:r>
            <a:r>
              <a:rPr lang="zh-CN" altLang="zh-CN" baseline="30000" dirty="0"/>
              <a:t>-1</a:t>
            </a:r>
            <a:r>
              <a:rPr lang="zh-CN" altLang="zh-CN" dirty="0"/>
              <a:t>(mod 26)</a:t>
            </a:r>
            <a:r>
              <a:rPr lang="en-US" altLang="zh-CN" dirty="0"/>
              <a:t> = </a:t>
            </a:r>
            <a:r>
              <a:rPr lang="en-US" altLang="zh-CN" i="1" dirty="0"/>
              <a:t>m</a:t>
            </a:r>
            <a:endParaRPr lang="zh-CN" altLang="zh-CN" i="1" dirty="0"/>
          </a:p>
          <a:p>
            <a:pPr lvl="2"/>
            <a:r>
              <a:rPr lang="zh-CN" altLang="zh-CN" i="1" dirty="0"/>
              <a:t>K</a:t>
            </a:r>
            <a:r>
              <a:rPr lang="zh-CN" altLang="zh-CN" baseline="30000" dirty="0"/>
              <a:t>-1</a:t>
            </a:r>
            <a:r>
              <a:rPr lang="en-US" altLang="zh-CN" baseline="30000" dirty="0"/>
              <a:t> </a:t>
            </a:r>
            <a:r>
              <a:rPr lang="zh-CN" altLang="zh-CN" dirty="0"/>
              <a:t>：</a:t>
            </a:r>
            <a:r>
              <a:rPr lang="en-US" altLang="zh-CN" i="1" dirty="0"/>
              <a:t>K</a:t>
            </a:r>
            <a:r>
              <a:rPr lang="zh-CN" altLang="en-US" dirty="0"/>
              <a:t>的</a:t>
            </a:r>
            <a:r>
              <a:rPr lang="zh-CN" altLang="zh-CN" dirty="0"/>
              <a:t>逆矩阵</a:t>
            </a:r>
            <a:r>
              <a:rPr lang="zh-CN" altLang="en-US" dirty="0"/>
              <a:t>，满足</a:t>
            </a:r>
            <a:r>
              <a:rPr lang="en-US" altLang="zh-CN" i="1" dirty="0"/>
              <a:t>K</a:t>
            </a:r>
            <a:r>
              <a:rPr lang="en-US" altLang="zh-CN" dirty="0"/>
              <a:t>·</a:t>
            </a:r>
            <a:r>
              <a:rPr lang="zh-CN" altLang="zh-CN" i="1" dirty="0"/>
              <a:t>K</a:t>
            </a:r>
            <a:r>
              <a:rPr lang="zh-CN" altLang="zh-CN" baseline="30000" dirty="0"/>
              <a:t>-1</a:t>
            </a:r>
            <a:r>
              <a:rPr lang="en-US" altLang="zh-CN" baseline="30000" dirty="0"/>
              <a:t> </a:t>
            </a:r>
            <a:r>
              <a:rPr lang="en-US" altLang="zh-CN" dirty="0"/>
              <a:t>= </a:t>
            </a:r>
            <a:r>
              <a:rPr lang="en-US" altLang="zh-CN" i="1" dirty="0"/>
              <a:t>I</a:t>
            </a:r>
            <a:r>
              <a:rPr lang="zh-CN" altLang="en-US" dirty="0"/>
              <a:t>，</a:t>
            </a:r>
            <a:r>
              <a:rPr lang="zh-CN" altLang="zh-CN" dirty="0"/>
              <a:t> </a:t>
            </a:r>
            <a:r>
              <a:rPr lang="zh-CN" altLang="zh-CN" i="1" dirty="0"/>
              <a:t>K</a:t>
            </a:r>
            <a:r>
              <a:rPr lang="zh-CN" altLang="zh-CN" baseline="30000" dirty="0"/>
              <a:t>-1</a:t>
            </a:r>
            <a:r>
              <a:rPr lang="zh-CN" altLang="en-US" dirty="0"/>
              <a:t>存在的</a:t>
            </a:r>
            <a:r>
              <a:rPr lang="zh-CN" altLang="zh-CN" dirty="0"/>
              <a:t>条件gcd(</a:t>
            </a:r>
            <a:r>
              <a:rPr lang="en-US" altLang="zh-CN" dirty="0" err="1"/>
              <a:t>det</a:t>
            </a:r>
            <a:r>
              <a:rPr lang="en-US" altLang="zh-CN" dirty="0"/>
              <a:t>(</a:t>
            </a:r>
            <a:r>
              <a:rPr lang="zh-CN" altLang="zh-CN" i="1" dirty="0"/>
              <a:t>K</a:t>
            </a:r>
            <a:r>
              <a:rPr lang="en-US" altLang="zh-CN" dirty="0"/>
              <a:t>)</a:t>
            </a:r>
            <a:r>
              <a:rPr lang="zh-CN" altLang="zh-CN" dirty="0"/>
              <a:t>,</a:t>
            </a:r>
            <a:r>
              <a:rPr lang="en-US" altLang="zh-CN" dirty="0"/>
              <a:t> </a:t>
            </a:r>
            <a:r>
              <a:rPr lang="zh-CN" altLang="zh-CN" dirty="0"/>
              <a:t>26)=1</a:t>
            </a:r>
            <a:r>
              <a:rPr lang="zh-CN" altLang="en-US" dirty="0"/>
              <a:t>。</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多元替代</a:t>
            </a:r>
            <a:endParaRPr lang="en-US" altLang="zh-CN" dirty="0"/>
          </a:p>
          <a:p>
            <a:r>
              <a:rPr lang="zh-CN" altLang="zh-CN" sz="2800" dirty="0"/>
              <a:t>Hill密码</a:t>
            </a:r>
          </a:p>
          <a:p>
            <a:pPr lvl="1">
              <a:spcAft>
                <a:spcPts val="600"/>
              </a:spcAft>
            </a:pPr>
            <a:r>
              <a:rPr lang="zh-CN" altLang="en-US" sz="2400" dirty="0"/>
              <a:t>例</a:t>
            </a:r>
            <a:r>
              <a:rPr lang="en-US" altLang="zh-CN" sz="2400" dirty="0"/>
              <a:t>9</a:t>
            </a:r>
            <a:r>
              <a:rPr lang="zh-CN" altLang="en-US" sz="2400" dirty="0"/>
              <a:t>：</a:t>
            </a:r>
            <a:r>
              <a:rPr lang="zh-CN" altLang="zh-CN" sz="2400" dirty="0"/>
              <a:t>明文</a:t>
            </a:r>
            <a:r>
              <a:rPr lang="zh-CN" altLang="en-US" sz="2400" dirty="0"/>
              <a:t> </a:t>
            </a:r>
            <a:r>
              <a:rPr lang="zh-CN" altLang="zh-CN" sz="2400" dirty="0"/>
              <a:t>july</a:t>
            </a:r>
            <a:r>
              <a:rPr lang="zh-CN" altLang="en-US" sz="2400" dirty="0"/>
              <a:t>，加密密钥                    ，求密文？</a:t>
            </a:r>
          </a:p>
          <a:p>
            <a:pPr marL="1436688" lvl="1" indent="-723900">
              <a:spcBef>
                <a:spcPts val="1200"/>
              </a:spcBef>
              <a:spcAft>
                <a:spcPts val="0"/>
              </a:spcAft>
              <a:buNone/>
              <a:tabLst>
                <a:tab pos="1436688" algn="l"/>
              </a:tabLst>
            </a:pPr>
            <a:r>
              <a:rPr lang="zh-CN" altLang="en-US" sz="2400" dirty="0"/>
              <a:t>解：根据密钥矩阵阶数，将明文</a:t>
            </a:r>
            <a:r>
              <a:rPr lang="zh-CN" altLang="zh-CN" sz="2400" dirty="0"/>
              <a:t>分成2</a:t>
            </a:r>
            <a:r>
              <a:rPr lang="zh-CN" altLang="en-US" sz="2400" dirty="0"/>
              <a:t>组</a:t>
            </a:r>
            <a:r>
              <a:rPr lang="zh-CN" altLang="zh-CN" sz="2400" dirty="0"/>
              <a:t>ju</a:t>
            </a:r>
            <a:r>
              <a:rPr lang="zh-CN" altLang="en-US" sz="2400" dirty="0"/>
              <a:t>、</a:t>
            </a:r>
            <a:r>
              <a:rPr lang="zh-CN" altLang="zh-CN" sz="2400" dirty="0"/>
              <a:t>ly</a:t>
            </a:r>
            <a:r>
              <a:rPr lang="zh-CN" altLang="en-US" sz="2400" dirty="0"/>
              <a:t>，转换成</a:t>
            </a:r>
            <a:r>
              <a:rPr lang="en-US" altLang="zh-CN" sz="2400" dirty="0"/>
              <a:t>(</a:t>
            </a:r>
            <a:r>
              <a:rPr lang="zh-CN" altLang="zh-CN" sz="2400" dirty="0"/>
              <a:t>9</a:t>
            </a:r>
            <a:r>
              <a:rPr lang="zh-CN" altLang="en-US" sz="2400" dirty="0"/>
              <a:t>  </a:t>
            </a:r>
            <a:r>
              <a:rPr lang="zh-CN" altLang="zh-CN" sz="2400" dirty="0"/>
              <a:t>20</a:t>
            </a:r>
            <a:r>
              <a:rPr lang="en-US" altLang="zh-CN" sz="2400" dirty="0"/>
              <a:t>)</a:t>
            </a:r>
            <a:r>
              <a:rPr lang="zh-CN" altLang="en-US" sz="2400" dirty="0"/>
              <a:t>、</a:t>
            </a:r>
            <a:r>
              <a:rPr lang="en-US" altLang="zh-CN" sz="2400" dirty="0"/>
              <a:t>(</a:t>
            </a:r>
            <a:r>
              <a:rPr lang="zh-CN" altLang="zh-CN" sz="2400" dirty="0"/>
              <a:t>11</a:t>
            </a:r>
            <a:r>
              <a:rPr lang="zh-CN" altLang="en-US" sz="2400" dirty="0"/>
              <a:t>  </a:t>
            </a:r>
            <a:r>
              <a:rPr lang="zh-CN" altLang="zh-CN" sz="2400" dirty="0"/>
              <a:t>24</a:t>
            </a:r>
            <a:r>
              <a:rPr lang="en-US" altLang="zh-CN" sz="2400" dirty="0"/>
              <a:t>)</a:t>
            </a:r>
            <a:r>
              <a:rPr lang="zh-CN" altLang="en-US" sz="2400" dirty="0"/>
              <a:t>，加密</a:t>
            </a:r>
            <a:endParaRPr lang="en-US" altLang="zh-CN" sz="2400" dirty="0"/>
          </a:p>
          <a:p>
            <a:pPr lvl="1"/>
            <a:endParaRPr lang="en-US" altLang="zh-CN" sz="2400" dirty="0"/>
          </a:p>
          <a:p>
            <a:pPr lvl="1"/>
            <a:endParaRPr lang="en-US" altLang="zh-CN" sz="2400" dirty="0"/>
          </a:p>
          <a:p>
            <a:pPr lvl="1"/>
            <a:endParaRPr lang="en-US" altLang="zh-CN" sz="2400" dirty="0"/>
          </a:p>
          <a:p>
            <a:pPr lvl="1">
              <a:buNone/>
            </a:pPr>
            <a:r>
              <a:rPr lang="en-US" altLang="zh-CN" sz="2400" dirty="0"/>
              <a:t>                             </a:t>
            </a:r>
            <a:endParaRPr lang="zh-CN" altLang="zh-CN" sz="2400" dirty="0">
              <a:solidFill>
                <a:srgbClr val="FF0000"/>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78522004"/>
              </p:ext>
            </p:extLst>
          </p:nvPr>
        </p:nvGraphicFramePr>
        <p:xfrm>
          <a:off x="751213" y="5555120"/>
          <a:ext cx="7304087" cy="974725"/>
        </p:xfrm>
        <a:graphic>
          <a:graphicData uri="http://schemas.openxmlformats.org/presentationml/2006/ole">
            <mc:AlternateContent xmlns:mc="http://schemas.openxmlformats.org/markup-compatibility/2006">
              <mc:Choice xmlns:v="urn:schemas-microsoft-com:vml" Requires="v">
                <p:oleObj name="公式" r:id="rId3" imgW="3517560" imgH="469800" progId="Equation.3">
                  <p:embed/>
                </p:oleObj>
              </mc:Choice>
              <mc:Fallback>
                <p:oleObj name="公式" r:id="rId3" imgW="3517560" imgH="4698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13" y="5555120"/>
                        <a:ext cx="7304087"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6"/>
          <p:cNvGraphicFramePr>
            <a:graphicFrameLocks noChangeAspect="1"/>
          </p:cNvGraphicFramePr>
          <p:nvPr>
            <p:extLst>
              <p:ext uri="{D42A27DB-BD31-4B8C-83A1-F6EECF244321}">
                <p14:modId xmlns:p14="http://schemas.microsoft.com/office/powerpoint/2010/main" val="3351896997"/>
              </p:ext>
            </p:extLst>
          </p:nvPr>
        </p:nvGraphicFramePr>
        <p:xfrm>
          <a:off x="882290" y="4578511"/>
          <a:ext cx="6750050" cy="974725"/>
        </p:xfrm>
        <a:graphic>
          <a:graphicData uri="http://schemas.openxmlformats.org/presentationml/2006/ole">
            <mc:AlternateContent xmlns:mc="http://schemas.openxmlformats.org/markup-compatibility/2006">
              <mc:Choice xmlns:v="urn:schemas-microsoft-com:vml" Requires="v">
                <p:oleObj name="公式" r:id="rId5" imgW="3251160" imgH="469800" progId="Equation.3">
                  <p:embed/>
                </p:oleObj>
              </mc:Choice>
              <mc:Fallback>
                <p:oleObj name="公式" r:id="rId5" imgW="3251160" imgH="4698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90" y="4578511"/>
                        <a:ext cx="6750050" cy="97472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44622424"/>
              </p:ext>
            </p:extLst>
          </p:nvPr>
        </p:nvGraphicFramePr>
        <p:xfrm>
          <a:off x="4752020" y="2852936"/>
          <a:ext cx="1492630" cy="836691"/>
        </p:xfrm>
        <a:graphic>
          <a:graphicData uri="http://schemas.openxmlformats.org/presentationml/2006/ole">
            <mc:AlternateContent xmlns:mc="http://schemas.openxmlformats.org/markup-compatibility/2006">
              <mc:Choice xmlns:v="urn:schemas-microsoft-com:vml" Requires="v">
                <p:oleObj name="公式" r:id="rId7" imgW="838080" imgH="469800" progId="Equation.3">
                  <p:embed/>
                </p:oleObj>
              </mc:Choice>
              <mc:Fallback>
                <p:oleObj name="公式" r:id="rId7" imgW="838080" imgH="4698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2020" y="2852936"/>
                        <a:ext cx="1492630" cy="836691"/>
                      </a:xfrm>
                      <a:prstGeom prst="rect">
                        <a:avLst/>
                      </a:prstGeom>
                      <a:noFill/>
                    </p:spPr>
                  </p:pic>
                </p:oleObj>
              </mc:Fallback>
            </mc:AlternateContent>
          </a:graphicData>
        </a:graphic>
      </p:graphicFrame>
      <p:sp>
        <p:nvSpPr>
          <p:cNvPr id="7" name="矩形 6"/>
          <p:cNvSpPr/>
          <p:nvPr/>
        </p:nvSpPr>
        <p:spPr>
          <a:xfrm>
            <a:off x="7631740" y="4797152"/>
            <a:ext cx="492443" cy="461665"/>
          </a:xfrm>
          <a:prstGeom prst="rect">
            <a:avLst/>
          </a:prstGeom>
        </p:spPr>
        <p:txBody>
          <a:bodyPr wrap="none">
            <a:spAutoFit/>
          </a:bodyPr>
          <a:lstStyle/>
          <a:p>
            <a:r>
              <a:rPr lang="en-US" altLang="zh-CN" sz="2400" dirty="0">
                <a:solidFill>
                  <a:schemeClr val="bg1">
                    <a:lumMod val="60000"/>
                    <a:lumOff val="40000"/>
                  </a:schemeClr>
                </a:solidFill>
                <a:latin typeface="Times New Roman" pitchFamily="18" charset="0"/>
                <a:cs typeface="Times New Roman" pitchFamily="18" charset="0"/>
              </a:rPr>
              <a:t>de</a:t>
            </a:r>
            <a:endParaRPr lang="zh-CN" altLang="en-US" sz="2400" dirty="0">
              <a:solidFill>
                <a:schemeClr val="bg1">
                  <a:lumMod val="60000"/>
                  <a:lumOff val="40000"/>
                </a:schemeClr>
              </a:solidFill>
              <a:latin typeface="Times New Roman" pitchFamily="18" charset="0"/>
              <a:cs typeface="Times New Roman" pitchFamily="18" charset="0"/>
            </a:endParaRPr>
          </a:p>
        </p:txBody>
      </p:sp>
      <p:sp>
        <p:nvSpPr>
          <p:cNvPr id="8" name="矩形 7"/>
          <p:cNvSpPr/>
          <p:nvPr/>
        </p:nvSpPr>
        <p:spPr>
          <a:xfrm>
            <a:off x="8065132" y="5811651"/>
            <a:ext cx="492443" cy="461665"/>
          </a:xfrm>
          <a:prstGeom prst="rect">
            <a:avLst/>
          </a:prstGeom>
        </p:spPr>
        <p:txBody>
          <a:bodyPr wrap="none">
            <a:spAutoFit/>
          </a:bodyPr>
          <a:lstStyle/>
          <a:p>
            <a:r>
              <a:rPr lang="en-US" altLang="zh-CN" sz="2400" dirty="0" err="1">
                <a:solidFill>
                  <a:schemeClr val="bg1">
                    <a:lumMod val="60000"/>
                    <a:lumOff val="40000"/>
                  </a:schemeClr>
                </a:solidFill>
                <a:latin typeface="Times New Roman" pitchFamily="18" charset="0"/>
                <a:cs typeface="Times New Roman" pitchFamily="18" charset="0"/>
              </a:rPr>
              <a:t>lw</a:t>
            </a:r>
            <a:endParaRPr lang="zh-CN" altLang="en-US" sz="2400" dirty="0">
              <a:solidFill>
                <a:schemeClr val="bg1">
                  <a:lumMod val="60000"/>
                  <a:lumOff val="4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dissolve">
                                      <p:cBhvr>
                                        <p:cTn id="12" dur="1000"/>
                                        <p:tgtEl>
                                          <p:spTgt spid="3078"/>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0" fill="hold"/>
                                        <p:tgtEl>
                                          <p:spTgt spid="7"/>
                                        </p:tgtEl>
                                        <p:attrNameLst>
                                          <p:attrName>ppt_x</p:attrName>
                                        </p:attrNameLst>
                                      </p:cBhvr>
                                      <p:tavLst>
                                        <p:tav tm="0">
                                          <p:val>
                                            <p:strVal val="1+#ppt_w/2"/>
                                          </p:val>
                                        </p:tav>
                                        <p:tav tm="100000">
                                          <p:val>
                                            <p:strVal val="#ppt_x"/>
                                          </p:val>
                                        </p:tav>
                                      </p:tavLst>
                                    </p:anim>
                                    <p:anim calcmode="lin" valueType="num">
                                      <p:cBhvr additive="base">
                                        <p:cTn id="22" dur="20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0" fill="hold"/>
                                        <p:tgtEl>
                                          <p:spTgt spid="8"/>
                                        </p:tgtEl>
                                        <p:attrNameLst>
                                          <p:attrName>ppt_x</p:attrName>
                                        </p:attrNameLst>
                                      </p:cBhvr>
                                      <p:tavLst>
                                        <p:tav tm="0">
                                          <p:val>
                                            <p:strVal val="1+#ppt_w/2"/>
                                          </p:val>
                                        </p:tav>
                                        <p:tav tm="100000">
                                          <p:val>
                                            <p:strVal val="#ppt_x"/>
                                          </p:val>
                                        </p:tav>
                                      </p:tavLst>
                                    </p:anim>
                                    <p:anim calcmode="lin" valueType="num">
                                      <p:cBhvr additive="base">
                                        <p:cTn id="27" dur="2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5320"/>
            <a:ext cx="8686800" cy="4824000"/>
          </a:xfrm>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多元替代</a:t>
            </a:r>
            <a:endParaRPr lang="en-US" altLang="zh-CN" dirty="0"/>
          </a:p>
          <a:p>
            <a:r>
              <a:rPr lang="zh-CN" altLang="zh-CN" sz="2800" dirty="0"/>
              <a:t>Hill密码</a:t>
            </a:r>
          </a:p>
          <a:p>
            <a:pPr lvl="1">
              <a:spcAft>
                <a:spcPts val="600"/>
              </a:spcAft>
            </a:pPr>
            <a:r>
              <a:rPr lang="zh-CN" altLang="en-US" sz="2400" dirty="0"/>
              <a:t>例</a:t>
            </a:r>
            <a:r>
              <a:rPr lang="en-US" altLang="zh-CN" sz="2400" dirty="0"/>
              <a:t>9</a:t>
            </a:r>
            <a:r>
              <a:rPr lang="zh-CN" altLang="en-US" sz="2400" dirty="0"/>
              <a:t>：密</a:t>
            </a:r>
            <a:r>
              <a:rPr lang="zh-CN" altLang="zh-CN" sz="2400" dirty="0"/>
              <a:t>文</a:t>
            </a:r>
            <a:r>
              <a:rPr lang="en-US" altLang="zh-CN" sz="2400" dirty="0" err="1"/>
              <a:t>delw</a:t>
            </a:r>
            <a:r>
              <a:rPr lang="zh-CN" altLang="en-US" sz="2400" dirty="0"/>
              <a:t>，解密密钥                       ，求明文？</a:t>
            </a:r>
            <a:endParaRPr lang="en-US" altLang="zh-CN" sz="2400" dirty="0"/>
          </a:p>
          <a:p>
            <a:pPr marL="1436688" lvl="2" indent="-723900">
              <a:spcBef>
                <a:spcPts val="1200"/>
              </a:spcBef>
              <a:buNone/>
            </a:pPr>
            <a:r>
              <a:rPr lang="zh-CN" altLang="en-US" dirty="0"/>
              <a:t>解：根据密钥矩阵阶数，密文</a:t>
            </a:r>
            <a:r>
              <a:rPr lang="zh-CN" altLang="zh-CN" dirty="0"/>
              <a:t>分成2</a:t>
            </a:r>
            <a:r>
              <a:rPr lang="zh-CN" altLang="en-US" dirty="0"/>
              <a:t>组</a:t>
            </a:r>
            <a:r>
              <a:rPr lang="zh-CN" altLang="zh-CN" dirty="0"/>
              <a:t>元素</a:t>
            </a:r>
            <a:r>
              <a:rPr lang="en-US" altLang="zh-CN" dirty="0"/>
              <a:t>de</a:t>
            </a:r>
            <a:r>
              <a:rPr lang="zh-CN" altLang="en-US" dirty="0"/>
              <a:t>、</a:t>
            </a:r>
            <a:r>
              <a:rPr lang="en-US" altLang="zh-CN" dirty="0" err="1"/>
              <a:t>lw</a:t>
            </a:r>
            <a:r>
              <a:rPr lang="zh-CN" altLang="en-US" dirty="0"/>
              <a:t>，转换成</a:t>
            </a:r>
            <a:r>
              <a:rPr lang="en-US" altLang="zh-CN" dirty="0"/>
              <a:t>(3  4)</a:t>
            </a:r>
            <a:r>
              <a:rPr lang="zh-CN" altLang="en-US" dirty="0"/>
              <a:t>、</a:t>
            </a:r>
            <a:r>
              <a:rPr lang="en-US" altLang="zh-CN" dirty="0"/>
              <a:t>(</a:t>
            </a:r>
            <a:r>
              <a:rPr lang="zh-CN" altLang="zh-CN" dirty="0"/>
              <a:t>11</a:t>
            </a:r>
            <a:r>
              <a:rPr lang="en-US" altLang="zh-CN" dirty="0"/>
              <a:t>  22)</a:t>
            </a:r>
            <a:r>
              <a:rPr lang="zh-CN" altLang="en-US" dirty="0"/>
              <a:t>，解密</a:t>
            </a:r>
            <a:endParaRPr lang="en-US" altLang="zh-CN" dirty="0"/>
          </a:p>
          <a:p>
            <a:pPr lvl="2"/>
            <a:endParaRPr lang="zh-CN" altLang="en-US" dirty="0"/>
          </a:p>
          <a:p>
            <a:pPr lvl="2"/>
            <a:endParaRPr lang="zh-CN" altLang="en-US" dirty="0"/>
          </a:p>
          <a:p>
            <a:pPr lvl="2"/>
            <a:endParaRPr lang="en-US" altLang="zh-CN" dirty="0"/>
          </a:p>
          <a:p>
            <a:pPr lvl="2">
              <a:buNone/>
            </a:pPr>
            <a:r>
              <a:rPr lang="en-US" altLang="zh-CN" dirty="0"/>
              <a:t>                              </a:t>
            </a:r>
            <a:endParaRPr lang="zh-CN" altLang="zh-CN" dirty="0"/>
          </a:p>
        </p:txBody>
      </p:sp>
      <p:graphicFrame>
        <p:nvGraphicFramePr>
          <p:cNvPr id="4101" name="Object 5"/>
          <p:cNvGraphicFramePr>
            <a:graphicFrameLocks noChangeAspect="1"/>
          </p:cNvGraphicFramePr>
          <p:nvPr>
            <p:extLst>
              <p:ext uri="{D42A27DB-BD31-4B8C-83A1-F6EECF244321}">
                <p14:modId xmlns:p14="http://schemas.microsoft.com/office/powerpoint/2010/main" val="3822951117"/>
              </p:ext>
            </p:extLst>
          </p:nvPr>
        </p:nvGraphicFramePr>
        <p:xfrm>
          <a:off x="4792439" y="2852936"/>
          <a:ext cx="1795785" cy="810412"/>
        </p:xfrm>
        <a:graphic>
          <a:graphicData uri="http://schemas.openxmlformats.org/presentationml/2006/ole">
            <mc:AlternateContent xmlns:mc="http://schemas.openxmlformats.org/markup-compatibility/2006">
              <mc:Choice xmlns:v="urn:schemas-microsoft-com:vml" Requires="v">
                <p:oleObj name="公式" r:id="rId3" imgW="1041120" imgH="469800" progId="Equation.3">
                  <p:embed/>
                </p:oleObj>
              </mc:Choice>
              <mc:Fallback>
                <p:oleObj name="公式" r:id="rId3" imgW="1041120" imgH="4698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439" y="2852936"/>
                        <a:ext cx="1795785" cy="810412"/>
                      </a:xfrm>
                      <a:prstGeom prst="rect">
                        <a:avLst/>
                      </a:prstGeom>
                      <a:noFill/>
                    </p:spPr>
                  </p:pic>
                </p:oleObj>
              </mc:Fallback>
            </mc:AlternateContent>
          </a:graphicData>
        </a:graphic>
      </p:graphicFrame>
      <p:graphicFrame>
        <p:nvGraphicFramePr>
          <p:cNvPr id="4102" name="Object 6"/>
          <p:cNvGraphicFramePr>
            <a:graphicFrameLocks noChangeAspect="1"/>
          </p:cNvGraphicFramePr>
          <p:nvPr>
            <p:extLst>
              <p:ext uri="{D42A27DB-BD31-4B8C-83A1-F6EECF244321}">
                <p14:modId xmlns:p14="http://schemas.microsoft.com/office/powerpoint/2010/main" val="1362286371"/>
              </p:ext>
            </p:extLst>
          </p:nvPr>
        </p:nvGraphicFramePr>
        <p:xfrm>
          <a:off x="1026306" y="4473116"/>
          <a:ext cx="6750050" cy="974725"/>
        </p:xfrm>
        <a:graphic>
          <a:graphicData uri="http://schemas.openxmlformats.org/presentationml/2006/ole">
            <mc:AlternateContent xmlns:mc="http://schemas.openxmlformats.org/markup-compatibility/2006">
              <mc:Choice xmlns:v="urn:schemas-microsoft-com:vml" Requires="v">
                <p:oleObj name="公式" r:id="rId5" imgW="3251160" imgH="469800" progId="Equation.3">
                  <p:embed/>
                </p:oleObj>
              </mc:Choice>
              <mc:Fallback>
                <p:oleObj name="公式" r:id="rId5" imgW="3251160" imgH="4698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306" y="4473116"/>
                        <a:ext cx="675005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extLst>
              <p:ext uri="{D42A27DB-BD31-4B8C-83A1-F6EECF244321}">
                <p14:modId xmlns:p14="http://schemas.microsoft.com/office/powerpoint/2010/main" val="3395643216"/>
              </p:ext>
            </p:extLst>
          </p:nvPr>
        </p:nvGraphicFramePr>
        <p:xfrm>
          <a:off x="761174" y="5416118"/>
          <a:ext cx="7591246" cy="965210"/>
        </p:xfrm>
        <a:graphic>
          <a:graphicData uri="http://schemas.openxmlformats.org/presentationml/2006/ole">
            <mc:AlternateContent xmlns:mc="http://schemas.openxmlformats.org/markup-compatibility/2006">
              <mc:Choice xmlns:v="urn:schemas-microsoft-com:vml" Requires="v">
                <p:oleObj name="公式" r:id="rId7" imgW="3695400" imgH="469800" progId="Equation.3">
                  <p:embed/>
                </p:oleObj>
              </mc:Choice>
              <mc:Fallback>
                <p:oleObj name="公式" r:id="rId7" imgW="3695400" imgH="469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174" y="5416118"/>
                        <a:ext cx="7591246" cy="965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矩形 6"/>
          <p:cNvSpPr/>
          <p:nvPr/>
        </p:nvSpPr>
        <p:spPr>
          <a:xfrm>
            <a:off x="8304724" y="4695527"/>
            <a:ext cx="458780" cy="461665"/>
          </a:xfrm>
          <a:prstGeom prst="rect">
            <a:avLst/>
          </a:prstGeom>
        </p:spPr>
        <p:txBody>
          <a:bodyPr wrap="none">
            <a:spAutoFit/>
          </a:bodyPr>
          <a:lstStyle/>
          <a:p>
            <a:r>
              <a:rPr lang="en-US" altLang="zh-CN" sz="2400" dirty="0" err="1">
                <a:solidFill>
                  <a:srgbClr val="FF0000"/>
                </a:solidFill>
                <a:latin typeface="Times New Roman" pitchFamily="18" charset="0"/>
                <a:cs typeface="Times New Roman" pitchFamily="18" charset="0"/>
              </a:rPr>
              <a:t>ju</a:t>
            </a:r>
            <a:endParaRPr lang="zh-CN" altLang="en-US" sz="2400" dirty="0">
              <a:solidFill>
                <a:srgbClr val="FF0000"/>
              </a:solidFill>
              <a:latin typeface="Times New Roman" pitchFamily="18" charset="0"/>
              <a:cs typeface="Times New Roman" pitchFamily="18" charset="0"/>
            </a:endParaRPr>
          </a:p>
        </p:txBody>
      </p:sp>
      <p:sp>
        <p:nvSpPr>
          <p:cNvPr id="8" name="矩形 7"/>
          <p:cNvSpPr/>
          <p:nvPr/>
        </p:nvSpPr>
        <p:spPr>
          <a:xfrm>
            <a:off x="8360954" y="5667635"/>
            <a:ext cx="423514" cy="461665"/>
          </a:xfrm>
          <a:prstGeom prst="rect">
            <a:avLst/>
          </a:prstGeom>
        </p:spPr>
        <p:txBody>
          <a:bodyPr wrap="none">
            <a:spAutoFit/>
          </a:bodyPr>
          <a:lstStyle/>
          <a:p>
            <a:r>
              <a:rPr lang="en-US" altLang="zh-CN" sz="2400" dirty="0" err="1">
                <a:solidFill>
                  <a:srgbClr val="FF0000"/>
                </a:solidFill>
                <a:latin typeface="Times New Roman" pitchFamily="18" charset="0"/>
                <a:cs typeface="Times New Roman" pitchFamily="18" charset="0"/>
              </a:rPr>
              <a:t>ly</a:t>
            </a:r>
            <a:endParaRPr lang="zh-CN" altLang="en-US" sz="24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barn(inVertical)">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barn(inVertical)">
                                      <p:cBhvr>
                                        <p:cTn id="17" dur="500"/>
                                        <p:tgtEl>
                                          <p:spTgt spid="41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多元替代</a:t>
            </a:r>
            <a:endParaRPr lang="en-US" altLang="zh-CN" dirty="0"/>
          </a:p>
          <a:p>
            <a:r>
              <a:rPr lang="zh-CN" altLang="zh-CN" sz="2800" dirty="0"/>
              <a:t>Hill密码</a:t>
            </a:r>
          </a:p>
          <a:p>
            <a:pPr lvl="1"/>
            <a:r>
              <a:rPr lang="zh-CN" altLang="en-US" sz="2400" dirty="0"/>
              <a:t>例</a:t>
            </a:r>
            <a:r>
              <a:rPr lang="en-US" altLang="zh-CN" sz="2400" dirty="0"/>
              <a:t>10</a:t>
            </a:r>
            <a:r>
              <a:rPr lang="zh-CN" altLang="en-US" sz="2400" dirty="0"/>
              <a:t>：</a:t>
            </a:r>
            <a:r>
              <a:rPr lang="zh-CN" altLang="zh-CN" sz="2400" dirty="0"/>
              <a:t>明文</a:t>
            </a:r>
            <a:r>
              <a:rPr lang="en-US" altLang="zh-CN" sz="2400" dirty="0"/>
              <a:t>hill</a:t>
            </a:r>
            <a:r>
              <a:rPr lang="zh-CN" altLang="en-US" sz="2400" dirty="0"/>
              <a:t>，加密密钥</a:t>
            </a:r>
            <a:endParaRPr lang="en-US" altLang="zh-CN" sz="2400" dirty="0"/>
          </a:p>
          <a:p>
            <a:pPr lvl="1"/>
            <a:endParaRPr lang="zh-CN" altLang="en-US" sz="2400" dirty="0"/>
          </a:p>
          <a:p>
            <a:pPr lvl="1">
              <a:buNone/>
            </a:pPr>
            <a:r>
              <a:rPr lang="zh-CN" altLang="en-US" sz="2400" dirty="0"/>
              <a:t>  </a:t>
            </a:r>
            <a:endParaRPr lang="en-US" altLang="zh-CN" sz="2400" dirty="0"/>
          </a:p>
          <a:p>
            <a:pPr lvl="1">
              <a:buNone/>
            </a:pPr>
            <a:r>
              <a:rPr lang="zh-CN" altLang="en-US" sz="2400" dirty="0"/>
              <a:t> </a:t>
            </a:r>
            <a:endParaRPr lang="en-US" altLang="zh-CN" sz="2400" dirty="0"/>
          </a:p>
          <a:p>
            <a:pPr marL="1436688" lvl="1" indent="-723900">
              <a:buNone/>
            </a:pPr>
            <a:r>
              <a:rPr lang="zh-CN" altLang="en-US" sz="2400" dirty="0"/>
              <a:t>解：将明文</a:t>
            </a:r>
            <a:r>
              <a:rPr lang="zh-CN" altLang="zh-CN" sz="2400" dirty="0"/>
              <a:t>分成</a:t>
            </a:r>
            <a:r>
              <a:rPr lang="en-US" altLang="zh-CN" sz="2400" dirty="0"/>
              <a:t>1</a:t>
            </a:r>
            <a:r>
              <a:rPr lang="zh-CN" altLang="en-US" sz="2400" dirty="0"/>
              <a:t>组</a:t>
            </a:r>
            <a:r>
              <a:rPr lang="en-US" altLang="zh-CN" sz="2400" dirty="0"/>
              <a:t>hi</a:t>
            </a:r>
            <a:r>
              <a:rPr lang="en-US" altLang="zh-CN" sz="2400" dirty="0">
                <a:solidFill>
                  <a:srgbClr val="FF0000"/>
                </a:solidFill>
              </a:rPr>
              <a:t>ll</a:t>
            </a:r>
            <a:r>
              <a:rPr lang="zh-CN" altLang="en-US" sz="2400" dirty="0"/>
              <a:t>，转换成</a:t>
            </a:r>
            <a:r>
              <a:rPr lang="en-US" altLang="zh-CN" sz="2400" dirty="0"/>
              <a:t>(7</a:t>
            </a:r>
            <a:r>
              <a:rPr lang="zh-CN" altLang="en-US" sz="2400" dirty="0"/>
              <a:t>  </a:t>
            </a:r>
            <a:r>
              <a:rPr lang="en-US" altLang="zh-CN" sz="2400" dirty="0"/>
              <a:t>8 11 11)</a:t>
            </a:r>
            <a:r>
              <a:rPr lang="zh-CN" altLang="en-US" sz="2400" dirty="0"/>
              <a:t>，加密后</a:t>
            </a:r>
            <a:endParaRPr lang="en-US" altLang="zh-CN" sz="2400" dirty="0"/>
          </a:p>
          <a:p>
            <a:pPr marL="1436688" lvl="1" indent="-723900">
              <a:buNone/>
            </a:pPr>
            <a:r>
              <a:rPr lang="en-US" altLang="zh-CN" sz="2400" dirty="0"/>
              <a:t>        (9</a:t>
            </a:r>
            <a:r>
              <a:rPr lang="zh-CN" altLang="en-US" sz="2400" dirty="0"/>
              <a:t>  </a:t>
            </a:r>
            <a:r>
              <a:rPr lang="en-US" altLang="zh-CN" sz="2400" dirty="0"/>
              <a:t>8  8 24)</a:t>
            </a:r>
            <a:r>
              <a:rPr lang="zh-CN" altLang="en-US" sz="2400" dirty="0"/>
              <a:t>，</a:t>
            </a:r>
            <a:r>
              <a:rPr lang="zh-CN" altLang="zh-CN" sz="2400" dirty="0"/>
              <a:t>密</a:t>
            </a:r>
            <a:r>
              <a:rPr lang="zh-CN" altLang="en-US" sz="2400" dirty="0"/>
              <a:t>文</a:t>
            </a:r>
            <a:r>
              <a:rPr lang="en-US" altLang="zh-CN" sz="2400" dirty="0" err="1">
                <a:solidFill>
                  <a:schemeClr val="accent4">
                    <a:lumMod val="10000"/>
                  </a:schemeClr>
                </a:solidFill>
              </a:rPr>
              <a:t>ji</a:t>
            </a:r>
            <a:r>
              <a:rPr lang="en-US" altLang="zh-CN" sz="2400" dirty="0" err="1">
                <a:solidFill>
                  <a:schemeClr val="accent5">
                    <a:lumMod val="50000"/>
                  </a:schemeClr>
                </a:solidFill>
              </a:rPr>
              <a:t>iy</a:t>
            </a:r>
            <a:endParaRPr lang="zh-CN" altLang="zh-CN" sz="2400" dirty="0">
              <a:solidFill>
                <a:schemeClr val="accent5">
                  <a:lumMod val="50000"/>
                </a:schemeClr>
              </a:solidFill>
            </a:endParaRPr>
          </a:p>
        </p:txBody>
      </p:sp>
      <p:graphicFrame>
        <p:nvGraphicFramePr>
          <p:cNvPr id="6147" name="Object 3"/>
          <p:cNvGraphicFramePr>
            <a:graphicFrameLocks noChangeAspect="1"/>
          </p:cNvGraphicFramePr>
          <p:nvPr>
            <p:extLst>
              <p:ext uri="{D42A27DB-BD31-4B8C-83A1-F6EECF244321}">
                <p14:modId xmlns:p14="http://schemas.microsoft.com/office/powerpoint/2010/main" val="2047626585"/>
              </p:ext>
            </p:extLst>
          </p:nvPr>
        </p:nvGraphicFramePr>
        <p:xfrm>
          <a:off x="3347864" y="3429000"/>
          <a:ext cx="2495712" cy="1641324"/>
        </p:xfrm>
        <a:graphic>
          <a:graphicData uri="http://schemas.openxmlformats.org/presentationml/2006/ole">
            <mc:AlternateContent xmlns:mc="http://schemas.openxmlformats.org/markup-compatibility/2006">
              <mc:Choice xmlns:v="urn:schemas-microsoft-com:vml" Requires="v">
                <p:oleObj name="公式" r:id="rId3" imgW="1409400" imgH="927000" progId="Equation.3">
                  <p:embed/>
                </p:oleObj>
              </mc:Choice>
              <mc:Fallback>
                <p:oleObj name="公式" r:id="rId3" imgW="1409400" imgH="9270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3429000"/>
                        <a:ext cx="2495712" cy="1641324"/>
                      </a:xfrm>
                      <a:prstGeom prst="rect">
                        <a:avLst/>
                      </a:prstGeom>
                      <a:noFill/>
                      <a:ln>
                        <a:noFill/>
                      </a:ln>
                      <a:effec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3. </a:t>
            </a:r>
            <a:r>
              <a:rPr lang="zh-CN" altLang="en-US" dirty="0">
                <a:solidFill>
                  <a:srgbClr val="FF0000"/>
                </a:solidFill>
              </a:rPr>
              <a:t>多元替代</a:t>
            </a:r>
            <a:endParaRPr lang="en-US" altLang="zh-CN" dirty="0"/>
          </a:p>
          <a:p>
            <a:r>
              <a:rPr lang="zh-CN" altLang="en-US" sz="2800" dirty="0"/>
              <a:t>安全性分析</a:t>
            </a:r>
            <a:endParaRPr lang="zh-CN" altLang="zh-CN" sz="2800" dirty="0"/>
          </a:p>
          <a:p>
            <a:pPr lvl="1"/>
            <a:r>
              <a:rPr lang="zh-CN" altLang="en-US" sz="2400" dirty="0"/>
              <a:t>多元替代密码完全隐藏了单字母的频率特性，能抗频率分析攻击。</a:t>
            </a:r>
            <a:endParaRPr lang="en-US" altLang="zh-CN" sz="2400" dirty="0"/>
          </a:p>
          <a:p>
            <a:pPr lvl="1"/>
            <a:r>
              <a:rPr lang="en-US" altLang="zh-CN" sz="2400" dirty="0">
                <a:solidFill>
                  <a:srgbClr val="FF0000"/>
                </a:solidFill>
              </a:rPr>
              <a:t>Hill</a:t>
            </a:r>
            <a:r>
              <a:rPr lang="zh-CN" altLang="en-US" sz="2400" dirty="0">
                <a:solidFill>
                  <a:srgbClr val="FF0000"/>
                </a:solidFill>
              </a:rPr>
              <a:t>密码不能抵抗已知明文攻击</a:t>
            </a:r>
          </a:p>
          <a:p>
            <a:pPr lvl="2"/>
            <a:r>
              <a:rPr lang="zh-CN" altLang="en-US" dirty="0"/>
              <a:t>对于密钥方阵为</a:t>
            </a:r>
            <a:r>
              <a:rPr lang="en-US" i="1" dirty="0" err="1"/>
              <a:t>n</a:t>
            </a:r>
            <a:r>
              <a:rPr lang="en-US" altLang="zh-CN" dirty="0" err="1"/>
              <a:t>×</a:t>
            </a:r>
            <a:r>
              <a:rPr lang="en-US" i="1" dirty="0" err="1"/>
              <a:t>n</a:t>
            </a:r>
            <a:r>
              <a:rPr lang="zh-CN" altLang="en-US" dirty="0"/>
              <a:t>的</a:t>
            </a:r>
            <a:r>
              <a:rPr lang="en-US" dirty="0"/>
              <a:t>Hill</a:t>
            </a:r>
            <a:r>
              <a:rPr lang="zh-CN" altLang="en-US" dirty="0"/>
              <a:t>密码，如果获得</a:t>
            </a:r>
            <a:r>
              <a:rPr lang="en-US" i="1" dirty="0"/>
              <a:t>n</a:t>
            </a:r>
            <a:r>
              <a:rPr lang="zh-CN" altLang="en-US" dirty="0"/>
              <a:t>个明</a:t>
            </a:r>
            <a:r>
              <a:rPr lang="en-US" dirty="0"/>
              <a:t>-</a:t>
            </a:r>
            <a:r>
              <a:rPr lang="zh-CN" altLang="en-US" dirty="0"/>
              <a:t>密文对，每个长度都是</a:t>
            </a:r>
            <a:r>
              <a:rPr lang="en-US" i="1" dirty="0"/>
              <a:t>n</a:t>
            </a:r>
            <a:r>
              <a:rPr lang="zh-CN" altLang="zh-CN" dirty="0"/>
              <a:t>，可计算出</a:t>
            </a:r>
            <a:r>
              <a:rPr lang="en-US" altLang="zh-CN" dirty="0"/>
              <a:t> </a:t>
            </a:r>
            <a:r>
              <a:rPr lang="zh-CN" altLang="zh-CN" i="1" dirty="0"/>
              <a:t>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ircle(in)">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ircle(in)">
                                      <p:cBhvr>
                                        <p:cTn id="1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indent="0">
              <a:spcAft>
                <a:spcPts val="1800"/>
              </a:spcAft>
              <a:buNone/>
            </a:pPr>
            <a:r>
              <a:rPr lang="en-US" altLang="zh-CN" dirty="0">
                <a:solidFill>
                  <a:srgbClr val="FF0000"/>
                </a:solidFill>
              </a:rPr>
              <a:t>4. </a:t>
            </a:r>
            <a:r>
              <a:rPr lang="zh-CN" altLang="en-US" dirty="0">
                <a:solidFill>
                  <a:srgbClr val="FF0000"/>
                </a:solidFill>
              </a:rPr>
              <a:t>多表替代</a:t>
            </a:r>
            <a:endParaRPr lang="en-US" altLang="zh-CN" dirty="0">
              <a:solidFill>
                <a:srgbClr val="FF0000"/>
              </a:solidFill>
            </a:endParaRPr>
          </a:p>
          <a:p>
            <a:r>
              <a:rPr lang="zh-CN" altLang="en-US" sz="2800" dirty="0"/>
              <a:t>基本思路：</a:t>
            </a:r>
            <a:r>
              <a:rPr lang="zh-CN" altLang="en-US" sz="2800" dirty="0">
                <a:solidFill>
                  <a:srgbClr val="FF0000"/>
                </a:solidFill>
              </a:rPr>
              <a:t>隐藏明文结构在密文中</a:t>
            </a:r>
            <a:r>
              <a:rPr lang="zh-CN" altLang="en-US" dirty="0">
                <a:solidFill>
                  <a:srgbClr val="FF0000"/>
                </a:solidFill>
              </a:rPr>
              <a:t>的信息</a:t>
            </a:r>
            <a:endParaRPr lang="en-US" altLang="zh-CN" dirty="0">
              <a:solidFill>
                <a:srgbClr val="FF0000"/>
              </a:solidFill>
            </a:endParaRPr>
          </a:p>
          <a:p>
            <a:pPr lvl="1"/>
            <a:r>
              <a:rPr lang="zh-CN" altLang="en-US" sz="2400" dirty="0"/>
              <a:t>在明文消息中采用不同的单表替代，相同的明文字符被加密成不同的密文字符</a:t>
            </a:r>
            <a:endParaRPr lang="en-US" altLang="zh-CN" sz="2400" dirty="0"/>
          </a:p>
          <a:p>
            <a:pPr lvl="1"/>
            <a:r>
              <a:rPr lang="zh-CN" altLang="zh-CN" sz="2400" dirty="0"/>
              <a:t>维吉尼亚</a:t>
            </a:r>
            <a:r>
              <a:rPr lang="en-US" altLang="zh-CN" sz="2400" dirty="0"/>
              <a:t>(</a:t>
            </a:r>
            <a:r>
              <a:rPr lang="en-US" altLang="zh-CN" sz="2400" dirty="0" err="1"/>
              <a:t>Vigenère</a:t>
            </a:r>
            <a:r>
              <a:rPr lang="en-US" altLang="zh-CN" sz="2400" dirty="0"/>
              <a:t>)</a:t>
            </a:r>
            <a:r>
              <a:rPr lang="zh-CN" altLang="en-US" sz="2400" dirty="0"/>
              <a:t>密码</a:t>
            </a:r>
            <a:endParaRPr lang="en-US" altLang="zh-CN" sz="2400" dirty="0"/>
          </a:p>
          <a:p>
            <a:pPr lvl="2"/>
            <a:r>
              <a:rPr lang="en-US" altLang="zh-CN" dirty="0"/>
              <a:t>16</a:t>
            </a:r>
            <a:r>
              <a:rPr lang="zh-CN" altLang="en-US" dirty="0"/>
              <a:t>世纪，法国外交家</a:t>
            </a:r>
            <a:r>
              <a:rPr lang="en-US" altLang="zh-CN" dirty="0" err="1"/>
              <a:t>Blaise</a:t>
            </a:r>
            <a:r>
              <a:rPr lang="en-US" altLang="zh-CN" dirty="0"/>
              <a:t> de </a:t>
            </a:r>
            <a:r>
              <a:rPr lang="en-US" altLang="zh-CN" dirty="0" err="1"/>
              <a:t>Vigenère</a:t>
            </a:r>
            <a:r>
              <a:rPr lang="zh-CN" altLang="en-US" dirty="0"/>
              <a:t>发明</a:t>
            </a:r>
            <a:endParaRPr lang="en-US" altLang="zh-CN" dirty="0"/>
          </a:p>
          <a:p>
            <a:pPr lvl="2"/>
            <a:r>
              <a:rPr lang="zh-CN" altLang="en-US" dirty="0"/>
              <a:t>使用一个固定长度的词组作密钥，密钥的每个字母确定一个单表替代，密钥循环使用。</a:t>
            </a:r>
          </a:p>
        </p:txBody>
      </p:sp>
      <p:pic>
        <p:nvPicPr>
          <p:cNvPr id="186370" name="Picture 2" descr="后面就是秘密!"/>
          <p:cNvPicPr>
            <a:picLocks noChangeAspect="1" noChangeArrowheads="1"/>
          </p:cNvPicPr>
          <p:nvPr/>
        </p:nvPicPr>
        <p:blipFill>
          <a:blip r:embed="rId3"/>
          <a:srcRect/>
          <a:stretch>
            <a:fillRect/>
          </a:stretch>
        </p:blipFill>
        <p:spPr bwMode="auto">
          <a:xfrm>
            <a:off x="7812360" y="3537012"/>
            <a:ext cx="1092305" cy="14090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86370"/>
                                        </p:tgtEl>
                                        <p:attrNameLst>
                                          <p:attrName>style.visibility</p:attrName>
                                        </p:attrNameLst>
                                      </p:cBhvr>
                                      <p:to>
                                        <p:strVal val="visible"/>
                                      </p:to>
                                    </p:set>
                                    <p:animEffect transition="in" filter="dissolve">
                                      <p:cBhvr>
                                        <p:cTn id="16" dur="500"/>
                                        <p:tgtEl>
                                          <p:spTgt spid="18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en-US" altLang="zh-CN" sz="2800" dirty="0" err="1"/>
              <a:t>Vigenère</a:t>
            </a:r>
            <a:r>
              <a:rPr lang="zh-CN" altLang="zh-CN" sz="2800" dirty="0"/>
              <a:t>密码</a:t>
            </a:r>
            <a:endParaRPr lang="en-US" altLang="zh-CN" sz="2800" dirty="0"/>
          </a:p>
          <a:p>
            <a:pPr lvl="1"/>
            <a:r>
              <a:rPr lang="en-US" altLang="zh-CN" sz="2400" dirty="0"/>
              <a:t>M </a:t>
            </a:r>
            <a:r>
              <a:rPr lang="zh-CN" altLang="zh-CN" sz="2400" dirty="0"/>
              <a:t>=</a:t>
            </a:r>
            <a:r>
              <a:rPr lang="en-US" altLang="zh-CN" sz="2400" dirty="0"/>
              <a:t> </a:t>
            </a:r>
            <a:r>
              <a:rPr lang="zh-CN" altLang="zh-CN" sz="2400" dirty="0"/>
              <a:t>C</a:t>
            </a:r>
            <a:r>
              <a:rPr lang="en-US" altLang="zh-CN" sz="2400" dirty="0"/>
              <a:t> </a:t>
            </a:r>
            <a:r>
              <a:rPr lang="zh-CN" altLang="zh-CN" sz="2400" dirty="0"/>
              <a:t>=</a:t>
            </a:r>
            <a:r>
              <a:rPr lang="en-US" altLang="zh-CN" sz="2400" dirty="0"/>
              <a:t> </a:t>
            </a:r>
            <a:r>
              <a:rPr lang="zh-CN" altLang="zh-CN" sz="2400" dirty="0"/>
              <a:t>({0,1,...25})</a:t>
            </a:r>
            <a:r>
              <a:rPr lang="en-US" altLang="zh-CN" sz="2400" i="1" baseline="30000" dirty="0"/>
              <a:t>j</a:t>
            </a:r>
            <a:endParaRPr lang="en-US" altLang="zh-CN" sz="2400" dirty="0"/>
          </a:p>
          <a:p>
            <a:pPr marL="719138" lvl="1" indent="-6350">
              <a:buNone/>
            </a:pPr>
            <a:r>
              <a:rPr lang="zh-CN" altLang="zh-CN" sz="2400" dirty="0"/>
              <a:t>K</a:t>
            </a:r>
            <a:r>
              <a:rPr lang="en-US" altLang="zh-CN" sz="2400" dirty="0"/>
              <a:t> </a:t>
            </a:r>
            <a:r>
              <a:rPr lang="zh-CN" altLang="zh-CN" sz="2400" dirty="0"/>
              <a:t>=</a:t>
            </a:r>
            <a:r>
              <a:rPr lang="en-US" altLang="zh-CN" sz="2400" dirty="0"/>
              <a:t> </a:t>
            </a:r>
            <a:r>
              <a:rPr lang="zh-CN" altLang="zh-CN" sz="2400" dirty="0"/>
              <a:t>({0,1,...25})</a:t>
            </a:r>
            <a:r>
              <a:rPr lang="en-US" altLang="zh-CN" sz="2400" i="1" baseline="30000" dirty="0"/>
              <a:t>d</a:t>
            </a:r>
            <a:r>
              <a:rPr lang="en-US" altLang="zh-CN" sz="2400" dirty="0"/>
              <a:t>,  </a:t>
            </a:r>
            <a:r>
              <a:rPr lang="en-US" altLang="zh-CN" sz="2400" i="1" dirty="0"/>
              <a:t>j</a:t>
            </a:r>
            <a:r>
              <a:rPr lang="en-US" altLang="zh-CN" sz="2400" dirty="0"/>
              <a:t>, </a:t>
            </a:r>
            <a:r>
              <a:rPr lang="en-US" altLang="zh-CN" sz="2400" i="1" dirty="0"/>
              <a:t>d </a:t>
            </a:r>
            <a:r>
              <a:rPr lang="zh-CN" altLang="zh-CN" sz="2400" dirty="0"/>
              <a:t>正整数</a:t>
            </a:r>
            <a:endParaRPr lang="en-US" altLang="zh-CN" sz="2400" dirty="0"/>
          </a:p>
          <a:p>
            <a:pPr lvl="1"/>
            <a:r>
              <a:rPr lang="zh-CN" altLang="en-US" sz="2400" dirty="0"/>
              <a:t>对</a:t>
            </a:r>
            <a:r>
              <a:rPr lang="en-US" altLang="zh-CN" sz="2400" i="1" dirty="0"/>
              <a:t>m</a:t>
            </a:r>
            <a:r>
              <a:rPr lang="en-US" altLang="zh-CN" sz="2400" dirty="0"/>
              <a:t>=(</a:t>
            </a:r>
            <a:r>
              <a:rPr lang="en-US" altLang="zh-CN" sz="2400" i="1" dirty="0"/>
              <a:t>m</a:t>
            </a:r>
            <a:r>
              <a:rPr lang="zh-CN" altLang="zh-CN" sz="2400" baseline="-25000" dirty="0"/>
              <a:t>1</a:t>
            </a:r>
            <a:r>
              <a:rPr lang="zh-CN" altLang="zh-CN" sz="2400" dirty="0"/>
              <a:t>,</a:t>
            </a:r>
            <a:r>
              <a:rPr lang="en-US" altLang="zh-CN" sz="2400" dirty="0"/>
              <a:t> </a:t>
            </a:r>
            <a:r>
              <a:rPr lang="en-US" altLang="zh-CN" sz="2400" i="1" dirty="0"/>
              <a:t>m</a:t>
            </a:r>
            <a:r>
              <a:rPr lang="zh-CN" altLang="zh-CN" sz="2400" baseline="-25000" dirty="0"/>
              <a:t>2</a:t>
            </a:r>
            <a:r>
              <a:rPr lang="zh-CN" altLang="zh-CN" sz="2400" dirty="0"/>
              <a:t>,</a:t>
            </a:r>
            <a:r>
              <a:rPr lang="en-US" altLang="zh-CN" sz="2400" dirty="0"/>
              <a:t> </a:t>
            </a:r>
            <a:r>
              <a:rPr lang="zh-CN" altLang="zh-CN" sz="2400" dirty="0"/>
              <a:t>…,</a:t>
            </a:r>
            <a:r>
              <a:rPr lang="en-US" altLang="zh-CN" sz="2400" dirty="0"/>
              <a:t> </a:t>
            </a:r>
            <a:r>
              <a:rPr lang="en-US" altLang="zh-CN" sz="2400" i="1" dirty="0" err="1"/>
              <a:t>m</a:t>
            </a:r>
            <a:r>
              <a:rPr lang="en-US" altLang="zh-CN" sz="2400" i="1" baseline="-25000" dirty="0" err="1"/>
              <a:t>j</a:t>
            </a:r>
            <a:r>
              <a:rPr lang="en-US" altLang="zh-CN" sz="2400" dirty="0"/>
              <a:t>)</a:t>
            </a:r>
            <a:r>
              <a:rPr lang="zh-CN" altLang="zh-CN" sz="2400" dirty="0"/>
              <a:t>∈</a:t>
            </a:r>
            <a:r>
              <a:rPr lang="en-US" altLang="zh-CN" sz="2400" dirty="0"/>
              <a:t>M, </a:t>
            </a:r>
            <a:r>
              <a:rPr lang="en-US" altLang="zh-CN" sz="2400" i="1" dirty="0"/>
              <a:t>k</a:t>
            </a:r>
            <a:r>
              <a:rPr lang="en-US" altLang="zh-CN" sz="2400" dirty="0"/>
              <a:t> =(</a:t>
            </a:r>
            <a:r>
              <a:rPr lang="zh-CN" altLang="zh-CN" sz="2400" i="1" dirty="0"/>
              <a:t>k</a:t>
            </a:r>
            <a:r>
              <a:rPr lang="zh-CN" altLang="zh-CN" sz="2400" baseline="-25000" dirty="0"/>
              <a:t>1</a:t>
            </a:r>
            <a:r>
              <a:rPr lang="zh-CN" altLang="zh-CN" sz="2400" dirty="0"/>
              <a:t>,</a:t>
            </a:r>
            <a:r>
              <a:rPr lang="en-US" altLang="zh-CN" sz="2400" dirty="0"/>
              <a:t> </a:t>
            </a:r>
            <a:r>
              <a:rPr lang="zh-CN" altLang="zh-CN" sz="2400" i="1" dirty="0"/>
              <a:t>k</a:t>
            </a:r>
            <a:r>
              <a:rPr lang="zh-CN" altLang="zh-CN" sz="2400" baseline="-25000" dirty="0"/>
              <a:t>2</a:t>
            </a:r>
            <a:r>
              <a:rPr lang="zh-CN" altLang="zh-CN" sz="2400" dirty="0"/>
              <a:t>,</a:t>
            </a:r>
            <a:r>
              <a:rPr lang="en-US" altLang="zh-CN" sz="2400" dirty="0"/>
              <a:t> </a:t>
            </a:r>
            <a:r>
              <a:rPr lang="zh-CN" altLang="zh-CN" sz="2400" dirty="0"/>
              <a:t>…,</a:t>
            </a:r>
            <a:r>
              <a:rPr lang="en-US" altLang="zh-CN" sz="2400" dirty="0"/>
              <a:t> </a:t>
            </a:r>
            <a:r>
              <a:rPr lang="zh-CN" altLang="zh-CN" sz="2400" i="1" dirty="0"/>
              <a:t>k</a:t>
            </a:r>
            <a:r>
              <a:rPr lang="en-US" altLang="zh-CN" sz="2400" i="1" baseline="-25000" dirty="0"/>
              <a:t>d</a:t>
            </a:r>
            <a:r>
              <a:rPr lang="en-US" altLang="zh-CN" sz="2400" dirty="0"/>
              <a:t>)</a:t>
            </a:r>
            <a:r>
              <a:rPr lang="zh-CN" altLang="zh-CN" sz="2400" dirty="0"/>
              <a:t>∈</a:t>
            </a:r>
            <a:r>
              <a:rPr lang="en-US" altLang="zh-CN" sz="2400" dirty="0"/>
              <a:t>K </a:t>
            </a:r>
          </a:p>
          <a:p>
            <a:pPr marL="173038" lvl="1" indent="-173038">
              <a:spcBef>
                <a:spcPts val="1200"/>
              </a:spcBef>
              <a:buNone/>
            </a:pPr>
            <a:r>
              <a:rPr lang="zh-CN" altLang="zh-CN" sz="2400" i="1" dirty="0"/>
              <a:t>E</a:t>
            </a:r>
            <a:r>
              <a:rPr lang="zh-CN" altLang="zh-CN" sz="2400" i="1" baseline="-25000" dirty="0"/>
              <a:t>k</a:t>
            </a:r>
            <a:r>
              <a:rPr lang="zh-CN" altLang="zh-CN" sz="2400" dirty="0"/>
              <a:t>(</a:t>
            </a:r>
            <a:r>
              <a:rPr lang="en-US" altLang="zh-CN" sz="2400" i="1" dirty="0"/>
              <a:t>m</a:t>
            </a:r>
            <a:r>
              <a:rPr lang="zh-CN" altLang="zh-CN" sz="2400" dirty="0"/>
              <a:t>)=(</a:t>
            </a:r>
            <a:r>
              <a:rPr lang="en-US" altLang="zh-CN" sz="2400" i="1" dirty="0"/>
              <a:t>m</a:t>
            </a:r>
            <a:r>
              <a:rPr lang="zh-CN" altLang="zh-CN" sz="2400" baseline="-25000" dirty="0"/>
              <a:t>1</a:t>
            </a:r>
            <a:r>
              <a:rPr lang="zh-CN" altLang="zh-CN" sz="2400" dirty="0"/>
              <a:t>+</a:t>
            </a:r>
            <a:r>
              <a:rPr lang="zh-CN" altLang="zh-CN" sz="2400" i="1" dirty="0"/>
              <a:t>k</a:t>
            </a:r>
            <a:r>
              <a:rPr lang="zh-CN" altLang="zh-CN" sz="2400" baseline="-25000" dirty="0"/>
              <a:t>1</a:t>
            </a:r>
            <a:r>
              <a:rPr lang="zh-CN" altLang="zh-CN" sz="2400" dirty="0"/>
              <a:t>,…,</a:t>
            </a:r>
            <a:r>
              <a:rPr lang="en-US" altLang="zh-CN" sz="2400" i="1" dirty="0" err="1"/>
              <a:t>m</a:t>
            </a:r>
            <a:r>
              <a:rPr lang="en-US" altLang="zh-CN" sz="2400" i="1" baseline="-25000" dirty="0" err="1"/>
              <a:t>d</a:t>
            </a:r>
            <a:r>
              <a:rPr lang="zh-CN" altLang="zh-CN" sz="2400" dirty="0"/>
              <a:t>+</a:t>
            </a:r>
            <a:r>
              <a:rPr lang="zh-CN" altLang="zh-CN" sz="2400" i="1" dirty="0"/>
              <a:t>k</a:t>
            </a:r>
            <a:r>
              <a:rPr lang="en-US" altLang="zh-CN" sz="2400" i="1" baseline="-25000" dirty="0"/>
              <a:t>d</a:t>
            </a:r>
            <a:r>
              <a:rPr lang="zh-CN" altLang="zh-CN" sz="2400" dirty="0"/>
              <a:t>,</a:t>
            </a:r>
            <a:r>
              <a:rPr lang="en-US" altLang="zh-CN" sz="2400" i="1" dirty="0"/>
              <a:t>m</a:t>
            </a:r>
            <a:r>
              <a:rPr lang="en-US" altLang="zh-CN" sz="2400" i="1" baseline="-25000" dirty="0"/>
              <a:t>d</a:t>
            </a:r>
            <a:r>
              <a:rPr lang="en-US" altLang="zh-CN" sz="2400" baseline="-25000" dirty="0"/>
              <a:t>+1</a:t>
            </a:r>
            <a:r>
              <a:rPr lang="zh-CN" altLang="zh-CN" sz="2400" dirty="0"/>
              <a:t>+</a:t>
            </a:r>
            <a:r>
              <a:rPr lang="zh-CN" altLang="zh-CN" sz="2400" i="1" dirty="0"/>
              <a:t>k</a:t>
            </a:r>
            <a:r>
              <a:rPr lang="en-US" altLang="zh-CN" sz="2400" baseline="-25000" dirty="0"/>
              <a:t>1</a:t>
            </a:r>
            <a:r>
              <a:rPr lang="zh-CN" altLang="zh-CN" sz="2400" dirty="0"/>
              <a:t>,</a:t>
            </a:r>
            <a:r>
              <a:rPr lang="en-US" altLang="zh-CN" sz="2400" i="1" dirty="0"/>
              <a:t> m</a:t>
            </a:r>
            <a:r>
              <a:rPr lang="en-US" altLang="zh-CN" sz="2400" i="1" baseline="-25000" dirty="0"/>
              <a:t>d</a:t>
            </a:r>
            <a:r>
              <a:rPr lang="en-US" altLang="zh-CN" sz="2400" baseline="-25000" dirty="0"/>
              <a:t>+2</a:t>
            </a:r>
            <a:r>
              <a:rPr lang="zh-CN" altLang="zh-CN" sz="2400" dirty="0"/>
              <a:t>+</a:t>
            </a:r>
            <a:r>
              <a:rPr lang="zh-CN" altLang="zh-CN" sz="2400" i="1" dirty="0"/>
              <a:t>k</a:t>
            </a:r>
            <a:r>
              <a:rPr lang="en-US" altLang="zh-CN" sz="2400" baseline="-25000" dirty="0"/>
              <a:t>2</a:t>
            </a:r>
            <a:r>
              <a:rPr lang="zh-CN" altLang="zh-CN" sz="2400" dirty="0"/>
              <a:t>,…)</a:t>
            </a:r>
            <a:r>
              <a:rPr lang="en-US" altLang="zh-CN" sz="2400" dirty="0"/>
              <a:t>(mod 26)</a:t>
            </a:r>
          </a:p>
          <a:p>
            <a:pPr marL="177800" lvl="2" indent="-177800">
              <a:buNone/>
            </a:pPr>
            <a:r>
              <a:rPr lang="zh-CN" altLang="zh-CN" i="1" dirty="0"/>
              <a:t>D</a:t>
            </a:r>
            <a:r>
              <a:rPr lang="zh-CN" altLang="zh-CN" i="1" baseline="-25000" dirty="0"/>
              <a:t>k</a:t>
            </a:r>
            <a:r>
              <a:rPr lang="zh-CN" altLang="zh-CN" dirty="0"/>
              <a:t>(</a:t>
            </a:r>
            <a:r>
              <a:rPr lang="en-US" altLang="zh-CN" i="1" dirty="0"/>
              <a:t>c</a:t>
            </a:r>
            <a:r>
              <a:rPr lang="zh-CN" altLang="zh-CN" dirty="0"/>
              <a:t>)=(</a:t>
            </a:r>
            <a:r>
              <a:rPr lang="en-US" altLang="zh-CN" i="1" dirty="0"/>
              <a:t>c</a:t>
            </a:r>
            <a:r>
              <a:rPr lang="zh-CN" altLang="zh-CN" baseline="-25000" dirty="0"/>
              <a:t>1</a:t>
            </a:r>
            <a:r>
              <a:rPr lang="zh-CN" altLang="zh-CN" dirty="0"/>
              <a:t>-</a:t>
            </a:r>
            <a:r>
              <a:rPr lang="zh-CN" altLang="zh-CN" i="1" dirty="0"/>
              <a:t>k</a:t>
            </a:r>
            <a:r>
              <a:rPr lang="zh-CN" altLang="zh-CN" baseline="-25000" dirty="0"/>
              <a:t>1</a:t>
            </a:r>
            <a:r>
              <a:rPr lang="zh-CN" altLang="zh-CN" dirty="0"/>
              <a:t>,…,</a:t>
            </a:r>
            <a:r>
              <a:rPr lang="en-US" altLang="zh-CN" i="1" dirty="0" err="1"/>
              <a:t>c</a:t>
            </a:r>
            <a:r>
              <a:rPr lang="en-US" altLang="zh-CN" i="1" baseline="-25000" dirty="0" err="1"/>
              <a:t>d</a:t>
            </a:r>
            <a:r>
              <a:rPr lang="en-US" altLang="zh-CN" dirty="0"/>
              <a:t>-</a:t>
            </a:r>
            <a:r>
              <a:rPr lang="zh-CN" altLang="zh-CN" i="1" dirty="0"/>
              <a:t>k</a:t>
            </a:r>
            <a:r>
              <a:rPr lang="en-US" altLang="zh-CN" i="1" baseline="-25000" dirty="0"/>
              <a:t>d</a:t>
            </a:r>
            <a:r>
              <a:rPr lang="zh-CN" altLang="zh-CN" dirty="0"/>
              <a:t>,</a:t>
            </a:r>
            <a:r>
              <a:rPr lang="en-US" altLang="zh-CN" dirty="0"/>
              <a:t> </a:t>
            </a:r>
            <a:r>
              <a:rPr lang="en-US" altLang="zh-CN" i="1" dirty="0"/>
              <a:t>c</a:t>
            </a:r>
            <a:r>
              <a:rPr lang="en-US" altLang="zh-CN" i="1" baseline="-25000" dirty="0"/>
              <a:t>d</a:t>
            </a:r>
            <a:r>
              <a:rPr lang="en-US" altLang="zh-CN" baseline="-25000" dirty="0"/>
              <a:t>+1</a:t>
            </a:r>
            <a:r>
              <a:rPr lang="en-US" altLang="zh-CN" dirty="0"/>
              <a:t>-</a:t>
            </a:r>
            <a:r>
              <a:rPr lang="zh-CN" altLang="zh-CN" i="1" dirty="0"/>
              <a:t>k</a:t>
            </a:r>
            <a:r>
              <a:rPr lang="en-US" altLang="zh-CN" baseline="-25000" dirty="0"/>
              <a:t>1</a:t>
            </a:r>
            <a:r>
              <a:rPr lang="zh-CN" altLang="zh-CN" dirty="0"/>
              <a:t>,</a:t>
            </a:r>
            <a:r>
              <a:rPr lang="en-US" altLang="zh-CN" i="1" dirty="0"/>
              <a:t> c</a:t>
            </a:r>
            <a:r>
              <a:rPr lang="en-US" altLang="zh-CN" i="1" baseline="-25000" dirty="0"/>
              <a:t>d</a:t>
            </a:r>
            <a:r>
              <a:rPr lang="en-US" altLang="zh-CN" baseline="-25000" dirty="0"/>
              <a:t>+2</a:t>
            </a:r>
            <a:r>
              <a:rPr lang="en-US" altLang="zh-CN" dirty="0"/>
              <a:t>-</a:t>
            </a:r>
            <a:r>
              <a:rPr lang="zh-CN" altLang="zh-CN" i="1" dirty="0"/>
              <a:t>k</a:t>
            </a:r>
            <a:r>
              <a:rPr lang="en-US" altLang="zh-CN" baseline="-25000" dirty="0"/>
              <a:t>2</a:t>
            </a:r>
            <a:r>
              <a:rPr lang="zh-CN" altLang="zh-CN" dirty="0"/>
              <a:t>,…)</a:t>
            </a:r>
            <a:r>
              <a:rPr lang="en-US" altLang="zh-CN" dirty="0"/>
              <a:t>(mod 26) </a:t>
            </a:r>
            <a:endParaRPr lang="zh-CN" altLang="zh-CN" dirty="0"/>
          </a:p>
          <a:p>
            <a:pPr lvl="1">
              <a:spcBef>
                <a:spcPts val="1200"/>
              </a:spcBef>
            </a:pPr>
            <a:r>
              <a:rPr lang="zh-CN" altLang="zh-CN" sz="2400" dirty="0"/>
              <a:t>密钥空间</a:t>
            </a:r>
            <a:r>
              <a:rPr lang="zh-CN" altLang="en-US" sz="2400" dirty="0"/>
              <a:t>大小？</a:t>
            </a:r>
          </a:p>
        </p:txBody>
      </p:sp>
      <p:sp>
        <p:nvSpPr>
          <p:cNvPr id="4" name="矩形 3"/>
          <p:cNvSpPr/>
          <p:nvPr/>
        </p:nvSpPr>
        <p:spPr>
          <a:xfrm>
            <a:off x="3347864" y="5733256"/>
            <a:ext cx="1642428" cy="461665"/>
          </a:xfrm>
          <a:prstGeom prst="rect">
            <a:avLst/>
          </a:prstGeom>
        </p:spPr>
        <p:txBody>
          <a:bodyPr wrap="square">
            <a:spAutoFit/>
          </a:bodyPr>
          <a:lstStyle/>
          <a:p>
            <a:r>
              <a:rPr lang="zh-CN" altLang="zh-CN" sz="2400" dirty="0">
                <a:solidFill>
                  <a:schemeClr val="accent4">
                    <a:lumMod val="10000"/>
                  </a:schemeClr>
                </a:solidFill>
                <a:latin typeface="Times New Roman" pitchFamily="18" charset="0"/>
                <a:cs typeface="Times New Roman" pitchFamily="18" charset="0"/>
              </a:rPr>
              <a:t>|</a:t>
            </a:r>
            <a:r>
              <a:rPr lang="en-US" altLang="zh-CN" sz="2400" dirty="0">
                <a:solidFill>
                  <a:schemeClr val="accent4">
                    <a:lumMod val="10000"/>
                  </a:schemeClr>
                </a:solidFill>
                <a:latin typeface="Times New Roman" pitchFamily="18" charset="0"/>
                <a:cs typeface="Times New Roman" pitchFamily="18" charset="0"/>
              </a:rPr>
              <a:t>K</a:t>
            </a:r>
            <a:r>
              <a:rPr lang="zh-CN" altLang="zh-CN" sz="2400" dirty="0">
                <a:solidFill>
                  <a:schemeClr val="accent4">
                    <a:lumMod val="10000"/>
                  </a:schemeClr>
                </a:solidFill>
                <a:latin typeface="Times New Roman" pitchFamily="18" charset="0"/>
                <a:cs typeface="Times New Roman" pitchFamily="18" charset="0"/>
              </a:rPr>
              <a:t>|</a:t>
            </a:r>
            <a:r>
              <a:rPr lang="en-US" altLang="zh-CN" sz="2400" dirty="0">
                <a:solidFill>
                  <a:schemeClr val="accent4">
                    <a:lumMod val="10000"/>
                  </a:schemeClr>
                </a:solidFill>
                <a:latin typeface="Times New Roman" pitchFamily="18" charset="0"/>
                <a:cs typeface="Times New Roman" pitchFamily="18" charset="0"/>
              </a:rPr>
              <a:t> </a:t>
            </a:r>
            <a:r>
              <a:rPr lang="zh-CN" altLang="zh-CN" sz="2400" dirty="0">
                <a:solidFill>
                  <a:schemeClr val="accent4">
                    <a:lumMod val="10000"/>
                  </a:schemeClr>
                </a:solidFill>
                <a:latin typeface="Times New Roman" pitchFamily="18" charset="0"/>
                <a:cs typeface="Times New Roman" pitchFamily="18" charset="0"/>
              </a:rPr>
              <a:t>=</a:t>
            </a:r>
            <a:r>
              <a:rPr lang="en-US" altLang="zh-CN" sz="2400" dirty="0">
                <a:solidFill>
                  <a:schemeClr val="accent4">
                    <a:lumMod val="10000"/>
                  </a:schemeClr>
                </a:solidFill>
                <a:latin typeface="Times New Roman" pitchFamily="18" charset="0"/>
                <a:cs typeface="Times New Roman" pitchFamily="18" charset="0"/>
              </a:rPr>
              <a:t> </a:t>
            </a:r>
            <a:r>
              <a:rPr lang="zh-CN" altLang="zh-CN" sz="2400" dirty="0">
                <a:solidFill>
                  <a:schemeClr val="accent4">
                    <a:lumMod val="10000"/>
                  </a:schemeClr>
                </a:solidFill>
                <a:latin typeface="Times New Roman" pitchFamily="18" charset="0"/>
                <a:cs typeface="Times New Roman" pitchFamily="18" charset="0"/>
              </a:rPr>
              <a:t>26</a:t>
            </a:r>
            <a:r>
              <a:rPr lang="en-US" altLang="zh-CN" sz="2400" i="1" baseline="30000" dirty="0">
                <a:solidFill>
                  <a:schemeClr val="accent4">
                    <a:lumMod val="10000"/>
                  </a:schemeClr>
                </a:solidFill>
                <a:latin typeface="Times New Roman" pitchFamily="18" charset="0"/>
                <a:cs typeface="Times New Roman" pitchFamily="18" charset="0"/>
              </a:rPr>
              <a:t>d</a:t>
            </a:r>
            <a:r>
              <a:rPr lang="en-US" altLang="zh-CN" sz="2400" dirty="0">
                <a:solidFill>
                  <a:schemeClr val="accent4">
                    <a:lumMod val="10000"/>
                  </a:schemeClr>
                </a:solidFill>
                <a:latin typeface="Times New Roman" pitchFamily="18" charset="0"/>
                <a:cs typeface="Times New Roman" pitchFamily="18" charset="0"/>
              </a:rPr>
              <a:t> -1</a:t>
            </a:r>
            <a:endParaRPr lang="zh-CN" altLang="en-US" sz="2400" dirty="0">
              <a:solidFill>
                <a:schemeClr val="accent4">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en-US" altLang="zh-CN" sz="2800" dirty="0" err="1"/>
              <a:t>Vigenère</a:t>
            </a:r>
            <a:r>
              <a:rPr lang="zh-CN" altLang="zh-CN" sz="2800" dirty="0"/>
              <a:t>密码</a:t>
            </a:r>
            <a:endParaRPr lang="en-US" altLang="zh-CN" sz="2800" dirty="0"/>
          </a:p>
          <a:p>
            <a:pPr lvl="1"/>
            <a:r>
              <a:rPr lang="zh-CN" altLang="en-US" sz="2400" dirty="0"/>
              <a:t>例</a:t>
            </a:r>
            <a:r>
              <a:rPr lang="en-US" altLang="zh-CN" sz="2400" dirty="0"/>
              <a:t>11</a:t>
            </a:r>
            <a:r>
              <a:rPr lang="zh-CN" altLang="en-US" sz="2400" dirty="0"/>
              <a:t>：密钥 </a:t>
            </a:r>
            <a:r>
              <a:rPr lang="en-US" altLang="zh-CN" sz="2400" dirty="0"/>
              <a:t>best</a:t>
            </a:r>
            <a:r>
              <a:rPr lang="zh-CN" altLang="en-US" sz="2400" dirty="0"/>
              <a:t>，</a:t>
            </a:r>
            <a:r>
              <a:rPr lang="zh-CN" altLang="zh-CN" sz="2400" dirty="0"/>
              <a:t>明文</a:t>
            </a:r>
            <a:r>
              <a:rPr lang="zh-CN" altLang="en-US" sz="2400" dirty="0"/>
              <a:t> </a:t>
            </a:r>
            <a:r>
              <a:rPr lang="en-US" altLang="zh-CN" sz="2400" dirty="0" err="1"/>
              <a:t>datasecurity</a:t>
            </a:r>
            <a:endParaRPr lang="en-US" altLang="zh-CN" sz="2400" dirty="0"/>
          </a:p>
          <a:p>
            <a:pPr marL="719138" lvl="1" indent="-6350">
              <a:buNone/>
            </a:pPr>
            <a:r>
              <a:rPr lang="zh-CN" altLang="en-US" sz="2400" dirty="0"/>
              <a:t>解：按密钥长度</a:t>
            </a:r>
            <a:r>
              <a:rPr lang="en-US" altLang="zh-CN" sz="2400" dirty="0"/>
              <a:t>4</a:t>
            </a:r>
            <a:r>
              <a:rPr lang="zh-CN" altLang="en-US" sz="2400" dirty="0"/>
              <a:t>将明文分组 </a:t>
            </a:r>
            <a:r>
              <a:rPr lang="en-US" altLang="zh-CN" sz="2400" dirty="0"/>
              <a:t>data  </a:t>
            </a:r>
            <a:r>
              <a:rPr lang="en-US" altLang="zh-CN" sz="2400" dirty="0" err="1"/>
              <a:t>secu</a:t>
            </a:r>
            <a:r>
              <a:rPr lang="en-US" altLang="zh-CN" sz="2400" dirty="0"/>
              <a:t>  </a:t>
            </a:r>
            <a:r>
              <a:rPr lang="en-US" altLang="zh-CN" sz="2400" dirty="0" err="1"/>
              <a:t>rity</a:t>
            </a:r>
            <a:r>
              <a:rPr lang="zh-CN" altLang="en-US" sz="2400" dirty="0"/>
              <a:t>，每一组都用密钥 </a:t>
            </a:r>
            <a:r>
              <a:rPr lang="en-US" altLang="zh-CN" sz="2400" dirty="0"/>
              <a:t>best </a:t>
            </a:r>
            <a:r>
              <a:rPr lang="zh-CN" altLang="en-US" sz="2400" dirty="0"/>
              <a:t>加密</a:t>
            </a:r>
          </a:p>
          <a:p>
            <a:pPr marL="719138" lvl="1" indent="1157288">
              <a:lnSpc>
                <a:spcPct val="100000"/>
              </a:lnSpc>
              <a:buNone/>
            </a:pPr>
            <a:r>
              <a:rPr lang="en-US" altLang="zh-CN" sz="2400" dirty="0">
                <a:solidFill>
                  <a:schemeClr val="accent5">
                    <a:lumMod val="50000"/>
                  </a:schemeClr>
                </a:solidFill>
              </a:rPr>
              <a:t>d</a:t>
            </a:r>
            <a:r>
              <a:rPr lang="en-US" altLang="zh-CN" sz="2400" dirty="0">
                <a:solidFill>
                  <a:srgbClr val="FF0000"/>
                </a:solidFill>
              </a:rPr>
              <a:t>a</a:t>
            </a:r>
            <a:r>
              <a:rPr lang="en-US" altLang="zh-CN" sz="2400" dirty="0"/>
              <a:t>t</a:t>
            </a:r>
            <a:r>
              <a:rPr lang="en-US" altLang="zh-CN" sz="2400" dirty="0">
                <a:solidFill>
                  <a:srgbClr val="FF0000"/>
                </a:solidFill>
              </a:rPr>
              <a:t>a</a:t>
            </a:r>
            <a:r>
              <a:rPr lang="en-US" altLang="zh-CN" sz="2400" dirty="0"/>
              <a:t> “+” best (mod 26) = </a:t>
            </a:r>
            <a:r>
              <a:rPr lang="en-US" altLang="zh-CN" sz="2400" dirty="0">
                <a:solidFill>
                  <a:schemeClr val="accent5">
                    <a:lumMod val="50000"/>
                  </a:schemeClr>
                </a:solidFill>
              </a:rPr>
              <a:t>E</a:t>
            </a:r>
            <a:r>
              <a:rPr lang="en-US" altLang="zh-CN" sz="2400" dirty="0">
                <a:solidFill>
                  <a:srgbClr val="FF0000"/>
                </a:solidFill>
              </a:rPr>
              <a:t>E</a:t>
            </a:r>
            <a:r>
              <a:rPr lang="en-US" altLang="zh-CN" sz="2400" dirty="0"/>
              <a:t>L</a:t>
            </a:r>
            <a:r>
              <a:rPr lang="en-US" altLang="zh-CN" sz="2400" dirty="0">
                <a:solidFill>
                  <a:srgbClr val="FF0000"/>
                </a:solidFill>
              </a:rPr>
              <a:t>T</a:t>
            </a:r>
          </a:p>
          <a:p>
            <a:pPr marL="719138" lvl="1" indent="1157288">
              <a:lnSpc>
                <a:spcPct val="100000"/>
              </a:lnSpc>
              <a:buNone/>
            </a:pPr>
            <a:r>
              <a:rPr lang="en-US" altLang="zh-CN" sz="2400" dirty="0" err="1"/>
              <a:t>secu</a:t>
            </a:r>
            <a:r>
              <a:rPr lang="en-US" altLang="zh-CN" sz="2400" dirty="0"/>
              <a:t> “+” best (mod 26) = TIUN</a:t>
            </a:r>
          </a:p>
          <a:p>
            <a:pPr marL="719138" lvl="1" indent="1168400">
              <a:lnSpc>
                <a:spcPct val="100000"/>
              </a:lnSpc>
              <a:buNone/>
            </a:pPr>
            <a:r>
              <a:rPr lang="en-US" altLang="zh-CN" sz="2400" dirty="0" err="1"/>
              <a:t>rity</a:t>
            </a:r>
            <a:r>
              <a:rPr lang="en-US" altLang="zh-CN" sz="2400" dirty="0"/>
              <a:t>  “+” best (mod 26) = SMLR</a:t>
            </a:r>
          </a:p>
          <a:p>
            <a:pPr marL="719138" lvl="1" indent="-6350">
              <a:lnSpc>
                <a:spcPct val="100000"/>
              </a:lnSpc>
              <a:buNone/>
            </a:pPr>
            <a:r>
              <a:rPr lang="zh-CN" altLang="en-US" sz="2400" dirty="0"/>
              <a:t>密</a:t>
            </a:r>
            <a:r>
              <a:rPr lang="zh-CN" altLang="zh-CN" sz="2400" dirty="0"/>
              <a:t>文</a:t>
            </a:r>
            <a:r>
              <a:rPr lang="zh-CN" altLang="en-US" sz="2400" dirty="0"/>
              <a:t> </a:t>
            </a:r>
            <a:r>
              <a:rPr lang="en-US" altLang="zh-CN" sz="2400" dirty="0"/>
              <a:t> EELTTIUNSMLR</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dissolv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en-US" altLang="zh-CN" sz="2800" dirty="0" err="1"/>
              <a:t>Vigenère</a:t>
            </a:r>
            <a:r>
              <a:rPr lang="zh-CN" altLang="zh-CN" sz="2800" dirty="0"/>
              <a:t>密码</a:t>
            </a:r>
            <a:endParaRPr lang="en-US" altLang="zh-CN" sz="2800" dirty="0"/>
          </a:p>
          <a:p>
            <a:pPr lvl="1"/>
            <a:r>
              <a:rPr lang="zh-CN" altLang="en-US" sz="2400" dirty="0"/>
              <a:t>例</a:t>
            </a:r>
            <a:r>
              <a:rPr lang="en-US" altLang="zh-CN" sz="2400" dirty="0"/>
              <a:t>11</a:t>
            </a:r>
            <a:r>
              <a:rPr lang="zh-CN" altLang="en-US" sz="2400" dirty="0"/>
              <a:t>：密钥 </a:t>
            </a:r>
            <a:r>
              <a:rPr lang="en-US" altLang="zh-CN" sz="2400" dirty="0"/>
              <a:t>best</a:t>
            </a:r>
            <a:r>
              <a:rPr lang="zh-CN" altLang="en-US" sz="2400" dirty="0"/>
              <a:t>，密</a:t>
            </a:r>
            <a:r>
              <a:rPr lang="zh-CN" altLang="zh-CN" sz="2400" dirty="0"/>
              <a:t>文</a:t>
            </a:r>
            <a:r>
              <a:rPr lang="zh-CN" altLang="en-US" sz="2400" dirty="0"/>
              <a:t> </a:t>
            </a:r>
            <a:r>
              <a:rPr lang="en-US" altLang="zh-CN" sz="2400" dirty="0"/>
              <a:t>EELTTIUNSMLR</a:t>
            </a:r>
          </a:p>
          <a:p>
            <a:pPr marL="1436688" lvl="1" indent="-723900">
              <a:buNone/>
            </a:pPr>
            <a:r>
              <a:rPr lang="zh-CN" altLang="en-US" sz="2400" dirty="0"/>
              <a:t>解：按密钥长度</a:t>
            </a:r>
            <a:r>
              <a:rPr lang="en-US" altLang="zh-CN" sz="2400" dirty="0"/>
              <a:t>4</a:t>
            </a:r>
            <a:r>
              <a:rPr lang="zh-CN" altLang="en-US" sz="2400" dirty="0"/>
              <a:t>将密文分组 </a:t>
            </a:r>
            <a:r>
              <a:rPr lang="en-US" altLang="zh-CN" sz="2400" dirty="0"/>
              <a:t>EELT  TIUN SMLR</a:t>
            </a:r>
            <a:r>
              <a:rPr lang="zh-CN" altLang="en-US" sz="2400" dirty="0"/>
              <a:t>，每一组用密钥 </a:t>
            </a:r>
            <a:r>
              <a:rPr lang="en-US" altLang="zh-CN" sz="2400" dirty="0"/>
              <a:t>best </a:t>
            </a:r>
            <a:r>
              <a:rPr lang="zh-CN" altLang="en-US" sz="2400" dirty="0"/>
              <a:t>解密</a:t>
            </a:r>
          </a:p>
          <a:p>
            <a:pPr marL="1436688" lvl="1" indent="534988">
              <a:lnSpc>
                <a:spcPct val="100000"/>
              </a:lnSpc>
              <a:buNone/>
            </a:pPr>
            <a:r>
              <a:rPr lang="en-US" altLang="zh-CN" sz="2400" dirty="0"/>
              <a:t>EELT “-” best (mod 26) = data</a:t>
            </a:r>
          </a:p>
          <a:p>
            <a:pPr marL="719138" lvl="1" indent="1252538">
              <a:lnSpc>
                <a:spcPct val="100000"/>
              </a:lnSpc>
              <a:buNone/>
            </a:pPr>
            <a:r>
              <a:rPr lang="en-US" altLang="zh-CN" sz="2400" dirty="0"/>
              <a:t>TIUN “-” best (mod 26) = </a:t>
            </a:r>
            <a:r>
              <a:rPr lang="en-US" altLang="zh-CN" sz="2400" dirty="0" err="1"/>
              <a:t>secu</a:t>
            </a:r>
            <a:endParaRPr lang="en-US" altLang="zh-CN" sz="2400" dirty="0"/>
          </a:p>
          <a:p>
            <a:pPr marL="719138" lvl="1" indent="1252538">
              <a:lnSpc>
                <a:spcPct val="100000"/>
              </a:lnSpc>
              <a:buNone/>
            </a:pPr>
            <a:r>
              <a:rPr lang="en-US" altLang="zh-CN" sz="2400" dirty="0"/>
              <a:t>SMLR “-”best (mod 26) = </a:t>
            </a:r>
            <a:r>
              <a:rPr lang="en-US" altLang="zh-CN" sz="2400" dirty="0" err="1"/>
              <a:t>rity</a:t>
            </a:r>
            <a:endParaRPr lang="en-US" altLang="zh-CN" sz="2400" dirty="0"/>
          </a:p>
          <a:p>
            <a:pPr marL="719138" lvl="1" indent="-6350">
              <a:lnSpc>
                <a:spcPct val="100000"/>
              </a:lnSpc>
              <a:buNone/>
            </a:pPr>
            <a:r>
              <a:rPr lang="zh-CN" altLang="en-US" sz="2400" dirty="0"/>
              <a:t>明</a:t>
            </a:r>
            <a:r>
              <a:rPr lang="zh-CN" altLang="zh-CN" sz="2400" dirty="0"/>
              <a:t>文</a:t>
            </a:r>
            <a:r>
              <a:rPr lang="en-US" altLang="zh-CN" sz="2400" dirty="0"/>
              <a:t> </a:t>
            </a:r>
            <a:r>
              <a:rPr lang="en-US" altLang="zh-CN" sz="2400" dirty="0" err="1"/>
              <a:t>datasecurity</a:t>
            </a:r>
            <a:endParaRPr lang="zh-CN" alt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84784"/>
            <a:ext cx="8229600" cy="482400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pPr lvl="0">
              <a:buClr>
                <a:srgbClr val="86D1EC"/>
              </a:buClr>
            </a:pPr>
            <a:r>
              <a:rPr lang="en-US" altLang="zh-CN" sz="2800" dirty="0" err="1"/>
              <a:t>Vigenère</a:t>
            </a:r>
            <a:r>
              <a:rPr lang="zh-CN" altLang="zh-CN" sz="2800" dirty="0"/>
              <a:t>密码</a:t>
            </a:r>
            <a:endParaRPr lang="en-US" altLang="zh-CN" sz="2800" dirty="0"/>
          </a:p>
          <a:p>
            <a:pPr lvl="1"/>
            <a:r>
              <a:rPr lang="en-US" altLang="zh-CN" sz="2400" dirty="0" err="1"/>
              <a:t>Vigenère</a:t>
            </a:r>
            <a:r>
              <a:rPr lang="zh-CN" altLang="zh-CN" sz="2400" dirty="0"/>
              <a:t>密码</a:t>
            </a:r>
            <a:r>
              <a:rPr lang="zh-CN" altLang="en-US" sz="2400" dirty="0"/>
              <a:t>表</a:t>
            </a:r>
          </a:p>
        </p:txBody>
      </p:sp>
      <p:pic>
        <p:nvPicPr>
          <p:cNvPr id="11" name="Picture 2" descr="http://h.hiphotos.baidu.com/baike/c0%3Dbaike80%2C5%2C5%2C80%2C26/sign=6cf71599cfea15ce55e3e85bd7695196/3ac79f3df8dcd100d56d833d748b4710b9122f3c.jpg"/>
          <p:cNvPicPr>
            <a:picLocks noChangeAspect="1" noChangeArrowheads="1"/>
          </p:cNvPicPr>
          <p:nvPr/>
        </p:nvPicPr>
        <p:blipFill>
          <a:blip r:embed="rId3"/>
          <a:srcRect l="406" t="3937" r="95996"/>
          <a:stretch>
            <a:fillRect/>
          </a:stretch>
        </p:blipFill>
        <p:spPr bwMode="auto">
          <a:xfrm>
            <a:off x="519057" y="836577"/>
            <a:ext cx="323487" cy="5879066"/>
          </a:xfrm>
          <a:prstGeom prst="rect">
            <a:avLst/>
          </a:prstGeom>
          <a:noFill/>
        </p:spPr>
      </p:pic>
      <p:pic>
        <p:nvPicPr>
          <p:cNvPr id="12" name="Picture 2" descr="http://h.hiphotos.baidu.com/baike/c0%3Dbaike80%2C5%2C5%2C80%2C26/sign=6cf71599cfea15ce55e3e85bd7695196/3ac79f3df8dcd100d56d833d748b4710b9122f3c.jpg"/>
          <p:cNvPicPr>
            <a:picLocks noChangeAspect="1" noChangeArrowheads="1"/>
          </p:cNvPicPr>
          <p:nvPr/>
        </p:nvPicPr>
        <p:blipFill>
          <a:blip r:embed="rId3"/>
          <a:srcRect l="3708" t="3616"/>
          <a:stretch>
            <a:fillRect/>
          </a:stretch>
        </p:blipFill>
        <p:spPr bwMode="auto">
          <a:xfrm>
            <a:off x="827584" y="800064"/>
            <a:ext cx="7992000" cy="5922756"/>
          </a:xfrm>
          <a:prstGeom prst="rect">
            <a:avLst/>
          </a:prstGeom>
          <a:noFill/>
        </p:spPr>
      </p:pic>
      <p:sp>
        <p:nvSpPr>
          <p:cNvPr id="13" name="矩形 12"/>
          <p:cNvSpPr/>
          <p:nvPr/>
        </p:nvSpPr>
        <p:spPr>
          <a:xfrm>
            <a:off x="7875" y="21253"/>
            <a:ext cx="9107488" cy="523220"/>
          </a:xfrm>
          <a:prstGeom prst="rect">
            <a:avLst/>
          </a:prstGeom>
          <a:solidFill>
            <a:srgbClr val="00FFFF"/>
          </a:solidFill>
        </p:spPr>
        <p:txBody>
          <a:bodyPr wrap="square">
            <a:spAutoFit/>
          </a:bodyPr>
          <a:lstStyle/>
          <a:p>
            <a:r>
              <a:rPr lang="zh-CN" altLang="en-US" dirty="0">
                <a:solidFill>
                  <a:schemeClr val="accent4">
                    <a:lumMod val="10000"/>
                  </a:schemeClr>
                </a:solidFill>
                <a:latin typeface="Times New Roman" pitchFamily="18" charset="0"/>
                <a:ea typeface="黑体" pitchFamily="49" charset="-122"/>
                <a:cs typeface="Times New Roman" pitchFamily="18" charset="0"/>
              </a:rPr>
              <a:t>例</a:t>
            </a:r>
            <a:r>
              <a:rPr lang="en-US" altLang="zh-CN" dirty="0">
                <a:solidFill>
                  <a:schemeClr val="accent4">
                    <a:lumMod val="10000"/>
                  </a:schemeClr>
                </a:solidFill>
                <a:latin typeface="Times New Roman" pitchFamily="18" charset="0"/>
                <a:ea typeface="黑体" pitchFamily="49" charset="-122"/>
                <a:cs typeface="Times New Roman" pitchFamily="18" charset="0"/>
              </a:rPr>
              <a:t>12: </a:t>
            </a:r>
            <a:r>
              <a:rPr lang="zh-CN" altLang="en-US" dirty="0">
                <a:solidFill>
                  <a:schemeClr val="accent4">
                    <a:lumMod val="10000"/>
                  </a:schemeClr>
                </a:solidFill>
                <a:latin typeface="Times New Roman" pitchFamily="18" charset="0"/>
                <a:ea typeface="黑体" pitchFamily="49" charset="-122"/>
                <a:cs typeface="Times New Roman" pitchFamily="18" charset="0"/>
              </a:rPr>
              <a:t>密钥</a:t>
            </a:r>
            <a:r>
              <a:rPr lang="en-US" altLang="zh-CN" dirty="0">
                <a:solidFill>
                  <a:schemeClr val="accent4">
                    <a:lumMod val="10000"/>
                  </a:schemeClr>
                </a:solidFill>
                <a:latin typeface="Times New Roman" pitchFamily="18" charset="0"/>
                <a:ea typeface="黑体" pitchFamily="49" charset="-122"/>
                <a:cs typeface="Times New Roman" pitchFamily="18" charset="0"/>
              </a:rPr>
              <a:t>cipher,</a:t>
            </a:r>
            <a:r>
              <a:rPr lang="zh-CN" altLang="en-US" dirty="0">
                <a:solidFill>
                  <a:schemeClr val="accent4">
                    <a:lumMod val="10000"/>
                  </a:schemeClr>
                </a:solidFill>
                <a:latin typeface="Times New Roman" pitchFamily="18" charset="0"/>
                <a:ea typeface="黑体" pitchFamily="49" charset="-122"/>
                <a:cs typeface="Times New Roman" pitchFamily="18" charset="0"/>
              </a:rPr>
              <a:t>明</a:t>
            </a:r>
            <a:r>
              <a:rPr lang="zh-CN" altLang="zh-CN" dirty="0">
                <a:solidFill>
                  <a:schemeClr val="accent4">
                    <a:lumMod val="10000"/>
                  </a:schemeClr>
                </a:solidFill>
                <a:latin typeface="Times New Roman" pitchFamily="18" charset="0"/>
                <a:ea typeface="黑体" pitchFamily="49" charset="-122"/>
                <a:cs typeface="Times New Roman" pitchFamily="18" charset="0"/>
              </a:rPr>
              <a:t>文</a:t>
            </a:r>
            <a:r>
              <a:rPr lang="en-US" altLang="zh-CN" dirty="0">
                <a:solidFill>
                  <a:schemeClr val="accent4">
                    <a:lumMod val="10000"/>
                  </a:schemeClr>
                </a:solidFill>
                <a:latin typeface="Times New Roman" pitchFamily="18" charset="0"/>
                <a:ea typeface="黑体" pitchFamily="49" charset="-122"/>
                <a:cs typeface="Times New Roman" pitchFamily="18" charset="0"/>
              </a:rPr>
              <a:t>crypto </a:t>
            </a:r>
            <a:r>
              <a:rPr lang="en-US" altLang="zh-CN" dirty="0" err="1">
                <a:solidFill>
                  <a:schemeClr val="accent4">
                    <a:lumMod val="10000"/>
                  </a:schemeClr>
                </a:solidFill>
                <a:latin typeface="Times New Roman" pitchFamily="18" charset="0"/>
                <a:ea typeface="黑体" pitchFamily="49" charset="-122"/>
                <a:cs typeface="Times New Roman" pitchFamily="18" charset="0"/>
              </a:rPr>
              <a:t>graphy</a:t>
            </a:r>
            <a:r>
              <a:rPr lang="en-US" altLang="zh-CN" dirty="0">
                <a:solidFill>
                  <a:schemeClr val="accent4">
                    <a:lumMod val="10000"/>
                  </a:schemeClr>
                </a:solidFill>
                <a:latin typeface="Times New Roman" pitchFamily="18" charset="0"/>
                <a:ea typeface="黑体" pitchFamily="49" charset="-122"/>
                <a:cs typeface="Times New Roman" pitchFamily="18" charset="0"/>
              </a:rPr>
              <a:t>,</a:t>
            </a:r>
            <a:r>
              <a:rPr lang="zh-CN" altLang="en-US" dirty="0">
                <a:solidFill>
                  <a:schemeClr val="accent4">
                    <a:lumMod val="10000"/>
                  </a:schemeClr>
                </a:solidFill>
                <a:latin typeface="Times New Roman" pitchFamily="18" charset="0"/>
                <a:ea typeface="黑体" pitchFamily="49" charset="-122"/>
                <a:cs typeface="Times New Roman" pitchFamily="18" charset="0"/>
              </a:rPr>
              <a:t>密文</a:t>
            </a:r>
            <a:r>
              <a:rPr lang="en-US" altLang="zh-CN" dirty="0">
                <a:solidFill>
                  <a:schemeClr val="accent4">
                    <a:lumMod val="10000"/>
                  </a:schemeClr>
                </a:solidFill>
                <a:latin typeface="Times New Roman" pitchFamily="18" charset="0"/>
                <a:ea typeface="黑体" pitchFamily="49" charset="-122"/>
                <a:cs typeface="Times New Roman" pitchFamily="18" charset="0"/>
              </a:rPr>
              <a:t>?</a:t>
            </a:r>
            <a:endParaRPr lang="zh-CN" altLang="en-US" dirty="0">
              <a:solidFill>
                <a:schemeClr val="accent4">
                  <a:lumMod val="10000"/>
                </a:schemeClr>
              </a:solidFill>
              <a:latin typeface="Times New Roman" pitchFamily="18" charset="0"/>
              <a:ea typeface="黑体" pitchFamily="49" charset="-122"/>
              <a:cs typeface="Times New Roman" pitchFamily="18" charset="0"/>
            </a:endParaRPr>
          </a:p>
        </p:txBody>
      </p:sp>
      <p:sp>
        <p:nvSpPr>
          <p:cNvPr id="14" name="矩形 13"/>
          <p:cNvSpPr/>
          <p:nvPr/>
        </p:nvSpPr>
        <p:spPr>
          <a:xfrm>
            <a:off x="1492513" y="1238220"/>
            <a:ext cx="320922" cy="338554"/>
          </a:xfrm>
          <a:prstGeom prst="rect">
            <a:avLst/>
          </a:prstGeom>
          <a:solidFill>
            <a:schemeClr val="accent4">
              <a:lumMod val="10000"/>
            </a:schemeClr>
          </a:solidFill>
        </p:spPr>
        <p:txBody>
          <a:bodyPr wrap="none">
            <a:spAutoFit/>
          </a:bodyPr>
          <a:lstStyle/>
          <a:p>
            <a:r>
              <a:rPr lang="en-US" altLang="zh-CN" sz="1600" dirty="0">
                <a:solidFill>
                  <a:schemeClr val="tx1"/>
                </a:solidFill>
              </a:rPr>
              <a:t>E</a:t>
            </a:r>
            <a:endParaRPr lang="zh-CN" altLang="en-US" sz="1600" dirty="0">
              <a:solidFill>
                <a:schemeClr val="tx1"/>
              </a:solidFill>
            </a:endParaRPr>
          </a:p>
        </p:txBody>
      </p:sp>
      <p:sp>
        <p:nvSpPr>
          <p:cNvPr id="16" name="矩形 15"/>
          <p:cNvSpPr/>
          <p:nvPr/>
        </p:nvSpPr>
        <p:spPr>
          <a:xfrm>
            <a:off x="8203210" y="4195773"/>
            <a:ext cx="332142" cy="338554"/>
          </a:xfrm>
          <a:prstGeom prst="rect">
            <a:avLst/>
          </a:prstGeom>
          <a:solidFill>
            <a:schemeClr val="accent4">
              <a:lumMod val="10000"/>
            </a:schemeClr>
          </a:solidFill>
        </p:spPr>
        <p:txBody>
          <a:bodyPr wrap="none">
            <a:spAutoFit/>
          </a:bodyPr>
          <a:lstStyle/>
          <a:p>
            <a:r>
              <a:rPr lang="en-US" altLang="zh-CN" sz="1600" dirty="0">
                <a:solidFill>
                  <a:schemeClr val="tx1"/>
                </a:solidFill>
              </a:rPr>
              <a:t>N</a:t>
            </a:r>
            <a:endParaRPr lang="zh-CN" altLang="en-US" sz="1600" dirty="0">
              <a:solidFill>
                <a:schemeClr val="tx1"/>
              </a:solidFill>
            </a:endParaRPr>
          </a:p>
        </p:txBody>
      </p:sp>
      <p:sp>
        <p:nvSpPr>
          <p:cNvPr id="17" name="矩形 16"/>
          <p:cNvSpPr/>
          <p:nvPr/>
        </p:nvSpPr>
        <p:spPr>
          <a:xfrm>
            <a:off x="6085456" y="2589201"/>
            <a:ext cx="309700" cy="338554"/>
          </a:xfrm>
          <a:prstGeom prst="rect">
            <a:avLst/>
          </a:prstGeom>
          <a:solidFill>
            <a:schemeClr val="accent4">
              <a:lumMod val="10000"/>
            </a:schemeClr>
          </a:solidFill>
        </p:spPr>
        <p:txBody>
          <a:bodyPr wrap="none">
            <a:spAutoFit/>
          </a:bodyPr>
          <a:lstStyle/>
          <a:p>
            <a:r>
              <a:rPr lang="en-US" altLang="zh-CN" sz="1600" dirty="0">
                <a:solidFill>
                  <a:schemeClr val="tx1"/>
                </a:solidFill>
              </a:rPr>
              <a:t>Z</a:t>
            </a:r>
          </a:p>
        </p:txBody>
      </p:sp>
      <p:sp>
        <p:nvSpPr>
          <p:cNvPr id="19" name="矩形 18"/>
          <p:cNvSpPr/>
          <p:nvPr/>
        </p:nvSpPr>
        <p:spPr>
          <a:xfrm>
            <a:off x="5464735" y="2406636"/>
            <a:ext cx="378630" cy="338554"/>
          </a:xfrm>
          <a:prstGeom prst="rect">
            <a:avLst/>
          </a:prstGeom>
          <a:solidFill>
            <a:schemeClr val="accent4">
              <a:lumMod val="10000"/>
            </a:schemeClr>
          </a:solidFill>
        </p:spPr>
        <p:txBody>
          <a:bodyPr wrap="none">
            <a:spAutoFit/>
          </a:bodyPr>
          <a:lstStyle/>
          <a:p>
            <a:r>
              <a:rPr lang="en-US" altLang="zh-CN" sz="1600" dirty="0">
                <a:solidFill>
                  <a:schemeClr val="tx1"/>
                </a:solidFill>
              </a:rPr>
              <a:t>W</a:t>
            </a:r>
            <a:endParaRPr lang="zh-CN" altLang="en-US" sz="1600" dirty="0">
              <a:solidFill>
                <a:schemeClr val="tx1"/>
              </a:solidFill>
            </a:endParaRPr>
          </a:p>
        </p:txBody>
      </p:sp>
      <p:sp>
        <p:nvSpPr>
          <p:cNvPr id="20" name="矩形 19"/>
          <p:cNvSpPr/>
          <p:nvPr/>
        </p:nvSpPr>
        <p:spPr>
          <a:xfrm>
            <a:off x="6706177" y="1712889"/>
            <a:ext cx="332142" cy="338554"/>
          </a:xfrm>
          <a:prstGeom prst="rect">
            <a:avLst/>
          </a:prstGeom>
          <a:solidFill>
            <a:schemeClr val="accent4">
              <a:lumMod val="10000"/>
            </a:schemeClr>
          </a:solidFill>
        </p:spPr>
        <p:txBody>
          <a:bodyPr wrap="none">
            <a:spAutoFit/>
          </a:bodyPr>
          <a:lstStyle/>
          <a:p>
            <a:r>
              <a:rPr lang="en-US" altLang="zh-CN" sz="1600" dirty="0">
                <a:solidFill>
                  <a:schemeClr val="tx1"/>
                </a:solidFill>
              </a:rPr>
              <a:t>X</a:t>
            </a:r>
            <a:endParaRPr lang="zh-CN" altLang="en-US" sz="1600" dirty="0">
              <a:solidFill>
                <a:schemeClr val="tx1"/>
              </a:solidFill>
            </a:endParaRPr>
          </a:p>
        </p:txBody>
      </p:sp>
      <p:sp>
        <p:nvSpPr>
          <p:cNvPr id="21" name="矩形 20"/>
          <p:cNvSpPr/>
          <p:nvPr/>
        </p:nvSpPr>
        <p:spPr>
          <a:xfrm>
            <a:off x="5136118" y="4633929"/>
            <a:ext cx="309700" cy="338554"/>
          </a:xfrm>
          <a:prstGeom prst="rect">
            <a:avLst/>
          </a:prstGeom>
          <a:solidFill>
            <a:schemeClr val="accent4">
              <a:lumMod val="10000"/>
            </a:schemeClr>
          </a:solidFill>
        </p:spPr>
        <p:txBody>
          <a:bodyPr wrap="none">
            <a:spAutoFit/>
          </a:bodyPr>
          <a:lstStyle/>
          <a:p>
            <a:r>
              <a:rPr lang="en-US" altLang="zh-CN" sz="1600" dirty="0">
                <a:solidFill>
                  <a:schemeClr val="tx1"/>
                </a:solidFill>
              </a:rPr>
              <a:t>F</a:t>
            </a:r>
            <a:endParaRPr lang="zh-CN" altLang="en-US" sz="1600" dirty="0">
              <a:solidFill>
                <a:schemeClr val="tx1"/>
              </a:solidFill>
            </a:endParaRPr>
          </a:p>
        </p:txBody>
      </p:sp>
      <p:pic>
        <p:nvPicPr>
          <p:cNvPr id="7" name="Picture 2" descr="http://h.hiphotos.baidu.com/baike/c0%3Dbaike80%2C5%2C5%2C80%2C26/sign=6cf71599cfea15ce55e3e85bd7695196/3ac79f3df8dcd100d56d833d748b4710b9122f3c.jpg"/>
          <p:cNvPicPr>
            <a:picLocks noChangeAspect="1" noChangeArrowheads="1"/>
          </p:cNvPicPr>
          <p:nvPr/>
        </p:nvPicPr>
        <p:blipFill>
          <a:blip r:embed="rId3"/>
          <a:srcRect l="3952" t="544" b="95791"/>
          <a:stretch>
            <a:fillRect/>
          </a:stretch>
        </p:blipFill>
        <p:spPr bwMode="auto">
          <a:xfrm>
            <a:off x="847674" y="580986"/>
            <a:ext cx="7987383" cy="255591"/>
          </a:xfrm>
          <a:prstGeom prst="rect">
            <a:avLst/>
          </a:prstGeom>
          <a:noFill/>
        </p:spPr>
      </p:pic>
      <p:sp>
        <p:nvSpPr>
          <p:cNvPr id="15" name="矩形 14"/>
          <p:cNvSpPr/>
          <p:nvPr/>
        </p:nvSpPr>
        <p:spPr>
          <a:xfrm>
            <a:off x="6507189" y="33291"/>
            <a:ext cx="2785983" cy="461665"/>
          </a:xfrm>
          <a:prstGeom prst="rect">
            <a:avLst/>
          </a:prstGeom>
        </p:spPr>
        <p:txBody>
          <a:bodyPr wrap="square">
            <a:spAutoFit/>
          </a:bodyPr>
          <a:lstStyle/>
          <a:p>
            <a:r>
              <a:rPr lang="en-US" altLang="zh-CN" sz="2400" dirty="0">
                <a:solidFill>
                  <a:schemeClr val="accent4">
                    <a:lumMod val="10000"/>
                  </a:schemeClr>
                </a:solidFill>
                <a:latin typeface="Times New Roman" pitchFamily="18" charset="0"/>
                <a:ea typeface="黑体" pitchFamily="49" charset="-122"/>
                <a:cs typeface="Times New Roman" pitchFamily="18" charset="0"/>
              </a:rPr>
              <a:t>EZNWXFIZPWLP</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6" presetClass="emph" presetSubtype="0" fill="hold" grpId="0" nodeType="withEffect">
                                  <p:stCondLst>
                                    <p:cond delay="0"/>
                                  </p:stCondLst>
                                  <p:childTnLst>
                                    <p:animScale>
                                      <p:cBhvr>
                                        <p:cTn id="29" dur="2000" fill="hold"/>
                                        <p:tgtEl>
                                          <p:spTgt spid="14"/>
                                        </p:tgtEl>
                                      </p:cBhvr>
                                      <p:by x="150000" y="150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6" presetClass="emph" presetSubtype="0" fill="hold" grpId="0" nodeType="withEffect">
                                  <p:stCondLst>
                                    <p:cond delay="0"/>
                                  </p:stCondLst>
                                  <p:childTnLst>
                                    <p:animScale>
                                      <p:cBhvr>
                                        <p:cTn id="35" dur="2000" fill="hold"/>
                                        <p:tgtEl>
                                          <p:spTgt spid="17"/>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6" presetClass="emph" presetSubtype="0" fill="hold" grpId="0" nodeType="withEffect">
                                  <p:stCondLst>
                                    <p:cond delay="0"/>
                                  </p:stCondLst>
                                  <p:childTnLst>
                                    <p:animScale>
                                      <p:cBhvr>
                                        <p:cTn id="41" dur="2000" fill="hold"/>
                                        <p:tgtEl>
                                          <p:spTgt spid="16"/>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6" presetClass="emph" presetSubtype="0" fill="hold" grpId="0" nodeType="withEffect">
                                  <p:stCondLst>
                                    <p:cond delay="0"/>
                                  </p:stCondLst>
                                  <p:childTnLst>
                                    <p:animScale>
                                      <p:cBhvr>
                                        <p:cTn id="47" dur="2000" fill="hold"/>
                                        <p:tgtEl>
                                          <p:spTgt spid="19"/>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par>
                                <p:cTn id="52" presetID="6" presetClass="emph" presetSubtype="0" fill="hold" grpId="0" nodeType="withEffect">
                                  <p:stCondLst>
                                    <p:cond delay="0"/>
                                  </p:stCondLst>
                                  <p:childTnLst>
                                    <p:animScale>
                                      <p:cBhvr>
                                        <p:cTn id="53" dur="2000" fill="hold"/>
                                        <p:tgtEl>
                                          <p:spTgt spid="20"/>
                                        </p:tgtEl>
                                      </p:cBhvr>
                                      <p:by x="150000" y="150000"/>
                                    </p:animScale>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par>
                                <p:cTn id="58" presetID="6" presetClass="emph" presetSubtype="0" fill="hold" grpId="0" nodeType="withEffect">
                                  <p:stCondLst>
                                    <p:cond delay="0"/>
                                  </p:stCondLst>
                                  <p:childTnLst>
                                    <p:animScale>
                                      <p:cBhvr>
                                        <p:cTn id="59" dur="2000" fill="hold"/>
                                        <p:tgtEl>
                                          <p:spTgt spid="21"/>
                                        </p:tgtEl>
                                      </p:cBhvr>
                                      <p:by x="150000" y="150000"/>
                                    </p:animScale>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dissolv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490757" y="2698740"/>
            <a:ext cx="4089458" cy="581025"/>
            <a:chOff x="1375683" y="2060848"/>
            <a:chExt cx="4089458" cy="581025"/>
          </a:xfrm>
        </p:grpSpPr>
        <p:sp>
          <p:nvSpPr>
            <p:cNvPr id="39" name="Rectangle 4"/>
            <p:cNvSpPr>
              <a:spLocks noChangeArrowheads="1"/>
            </p:cNvSpPr>
            <p:nvPr/>
          </p:nvSpPr>
          <p:spPr bwMode="auto">
            <a:xfrm>
              <a:off x="1375683" y="2060848"/>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一</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40" name="AutoShape 5"/>
            <p:cNvSpPr>
              <a:spLocks noChangeArrowheads="1"/>
            </p:cNvSpPr>
            <p:nvPr/>
          </p:nvSpPr>
          <p:spPr bwMode="auto">
            <a:xfrm>
              <a:off x="2229470" y="2060848"/>
              <a:ext cx="3235671" cy="581025"/>
            </a:xfrm>
            <a:prstGeom prst="roundRect">
              <a:avLst>
                <a:gd name="adj" fmla="val 0"/>
              </a:avLst>
            </a:prstGeom>
            <a:noFill/>
            <a:ln w="3175">
              <a:solidFill>
                <a:srgbClr val="C0C0C0"/>
              </a:solidFill>
              <a:round/>
              <a:headEnd/>
              <a:tailEnd/>
            </a:ln>
          </p:spPr>
          <p:txBody>
            <a:bodyPr anchor="ctr"/>
            <a:lstStyle/>
            <a:p>
              <a:pPr>
                <a:defRPr/>
              </a:pPr>
              <a:r>
                <a:rPr lang="zh-CN" altLang="en-US" sz="3200" kern="0" dirty="0">
                  <a:solidFill>
                    <a:srgbClr val="FF0000"/>
                  </a:solidFill>
                  <a:latin typeface="黑体" pitchFamily="49" charset="-122"/>
                  <a:ea typeface="黑体" pitchFamily="49" charset="-122"/>
                </a:rPr>
                <a:t>密码学简史</a:t>
              </a:r>
            </a:p>
          </p:txBody>
        </p:sp>
      </p:grpSp>
      <p:grpSp>
        <p:nvGrpSpPr>
          <p:cNvPr id="3" name="组合 43"/>
          <p:cNvGrpSpPr/>
          <p:nvPr/>
        </p:nvGrpSpPr>
        <p:grpSpPr>
          <a:xfrm>
            <a:off x="2490757" y="3645891"/>
            <a:ext cx="4125971" cy="581025"/>
            <a:chOff x="1375683" y="4149080"/>
            <a:chExt cx="4125971" cy="581025"/>
          </a:xfrm>
        </p:grpSpPr>
        <p:sp>
          <p:nvSpPr>
            <p:cNvPr id="45" name="AutoShape 7"/>
            <p:cNvSpPr>
              <a:spLocks noChangeArrowheads="1"/>
            </p:cNvSpPr>
            <p:nvPr/>
          </p:nvSpPr>
          <p:spPr bwMode="auto">
            <a:xfrm>
              <a:off x="2229470" y="4149080"/>
              <a:ext cx="3272184"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密码学基本概念</a:t>
              </a:r>
              <a:endParaRPr lang="zh-CN" altLang="en-US" sz="3200" dirty="0">
                <a:solidFill>
                  <a:prstClr val="black"/>
                </a:solidFill>
                <a:latin typeface="黑体" pitchFamily="49" charset="-122"/>
                <a:ea typeface="黑体" pitchFamily="49" charset="-122"/>
              </a:endParaRPr>
            </a:p>
          </p:txBody>
        </p:sp>
        <p:sp>
          <p:nvSpPr>
            <p:cNvPr id="46"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二</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47" name="矩形 46"/>
          <p:cNvSpPr/>
          <p:nvPr/>
        </p:nvSpPr>
        <p:spPr>
          <a:xfrm>
            <a:off x="3405767" y="1566837"/>
            <a:ext cx="2371162" cy="707886"/>
          </a:xfrm>
          <a:prstGeom prst="rect">
            <a:avLst/>
          </a:prstGeom>
          <a:ln>
            <a:noFill/>
          </a:ln>
        </p:spPr>
        <p:txBody>
          <a:bodyPr wrap="none">
            <a:spAutoFit/>
          </a:bodyPr>
          <a:lstStyle/>
          <a:p>
            <a:r>
              <a:rPr lang="zh-CN" altLang="en-US" sz="4000" b="1" dirty="0">
                <a:solidFill>
                  <a:srgbClr val="008000"/>
                </a:solidFill>
                <a:latin typeface="方正大黑简体" pitchFamily="65" charset="-122"/>
                <a:ea typeface="方正大黑简体" pitchFamily="65" charset="-122"/>
              </a:rPr>
              <a:t>主要内容</a:t>
            </a:r>
            <a:r>
              <a:rPr lang="en-US" altLang="zh-CN" sz="4000" b="1" dirty="0">
                <a:solidFill>
                  <a:srgbClr val="008000"/>
                </a:solidFill>
                <a:latin typeface="方正大黑简体" pitchFamily="65" charset="-122"/>
                <a:ea typeface="方正大黑简体" pitchFamily="65" charset="-122"/>
              </a:rPr>
              <a:t> </a:t>
            </a:r>
          </a:p>
        </p:txBody>
      </p:sp>
      <p:grpSp>
        <p:nvGrpSpPr>
          <p:cNvPr id="4" name="组合 47"/>
          <p:cNvGrpSpPr/>
          <p:nvPr/>
        </p:nvGrpSpPr>
        <p:grpSpPr>
          <a:xfrm>
            <a:off x="2490759" y="4508070"/>
            <a:ext cx="4125969" cy="581025"/>
            <a:chOff x="1375683" y="4149080"/>
            <a:chExt cx="4125969" cy="581025"/>
          </a:xfrm>
        </p:grpSpPr>
        <p:sp>
          <p:nvSpPr>
            <p:cNvPr id="49" name="AutoShape 7"/>
            <p:cNvSpPr>
              <a:spLocks noChangeArrowheads="1"/>
            </p:cNvSpPr>
            <p:nvPr/>
          </p:nvSpPr>
          <p:spPr bwMode="auto">
            <a:xfrm>
              <a:off x="2229470" y="4149080"/>
              <a:ext cx="3272182" cy="581025"/>
            </a:xfrm>
            <a:prstGeom prst="roundRect">
              <a:avLst>
                <a:gd name="adj" fmla="val 0"/>
              </a:avLst>
            </a:prstGeom>
            <a:noFill/>
            <a:ln w="3175">
              <a:solidFill>
                <a:srgbClr val="C0C0C0"/>
              </a:solidFill>
              <a:round/>
              <a:headEnd/>
              <a:tailEnd/>
            </a:ln>
          </p:spPr>
          <p:txBody>
            <a:bodyPr anchor="ctr"/>
            <a:lstStyle/>
            <a:p>
              <a:r>
                <a:rPr lang="zh-CN" altLang="en-US" sz="3200" dirty="0">
                  <a:solidFill>
                    <a:prstClr val="black"/>
                  </a:solidFill>
                  <a:latin typeface="Times New Roman" pitchFamily="18" charset="0"/>
                  <a:ea typeface="黑体" pitchFamily="49" charset="-122"/>
                  <a:cs typeface="Times New Roman" pitchFamily="18" charset="0"/>
                </a:rPr>
                <a:t>古典加密技术</a:t>
              </a:r>
              <a:endParaRPr lang="zh-CN" altLang="en-US" sz="3200" dirty="0">
                <a:solidFill>
                  <a:prstClr val="black"/>
                </a:solidFill>
                <a:latin typeface="黑体" pitchFamily="49" charset="-122"/>
                <a:ea typeface="黑体" pitchFamily="49" charset="-122"/>
              </a:endParaRPr>
            </a:p>
          </p:txBody>
        </p:sp>
        <p:sp>
          <p:nvSpPr>
            <p:cNvPr id="50" name="Rectangle 8"/>
            <p:cNvSpPr>
              <a:spLocks noChangeArrowheads="1"/>
            </p:cNvSpPr>
            <p:nvPr/>
          </p:nvSpPr>
          <p:spPr bwMode="auto">
            <a:xfrm>
              <a:off x="1375683" y="4149080"/>
              <a:ext cx="744250" cy="574675"/>
            </a:xfrm>
            <a:prstGeom prst="rect">
              <a:avLst/>
            </a:prstGeom>
            <a:solidFill>
              <a:srgbClr val="008000"/>
            </a:solidFill>
            <a:ln w="9525">
              <a:noFill/>
              <a:miter lim="800000"/>
              <a:headEnd/>
              <a:tailEnd/>
            </a:ln>
          </p:spPr>
          <p:txBody>
            <a:bodyPr wrap="none" anchor="ctr"/>
            <a:lstStyle/>
            <a:p>
              <a:pPr algn="ctr">
                <a:defRPr/>
              </a:pPr>
              <a:r>
                <a:rPr lang="zh-CN" altLang="en-US"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rPr>
                <a:t>三</a:t>
              </a:r>
              <a:endParaRPr lang="en-US" altLang="zh-CN" sz="3200" kern="0" dirty="0">
                <a:solidFill>
                  <a:sysClr val="window" lastClr="FFFFFF"/>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Vigenère</a:t>
            </a:r>
            <a:r>
              <a:rPr lang="zh-CN" altLang="zh-CN" dirty="0"/>
              <a:t>密码</a:t>
            </a:r>
            <a:endParaRPr lang="en-US" altLang="zh-CN" dirty="0"/>
          </a:p>
          <a:p>
            <a:pPr lvl="1"/>
            <a:r>
              <a:rPr lang="en-US" altLang="zh-CN" dirty="0" err="1"/>
              <a:t>Vigenère</a:t>
            </a:r>
            <a:r>
              <a:rPr lang="zh-CN" altLang="zh-CN" dirty="0"/>
              <a:t>密码</a:t>
            </a:r>
            <a:r>
              <a:rPr lang="zh-CN" altLang="en-US" dirty="0"/>
              <a:t>表</a:t>
            </a:r>
          </a:p>
        </p:txBody>
      </p:sp>
      <p:sp>
        <p:nvSpPr>
          <p:cNvPr id="2" name="标题 1"/>
          <p:cNvSpPr>
            <a:spLocks noGrp="1"/>
          </p:cNvSpPr>
          <p:nvPr>
            <p:ph type="title" idx="4294967295"/>
          </p:nvPr>
        </p:nvSpPr>
        <p:spPr>
          <a:xfrm>
            <a:off x="0" y="533400"/>
            <a:ext cx="8229600" cy="1143000"/>
          </a:xfrm>
        </p:spPr>
        <p:txBody>
          <a:bodyPr/>
          <a:lstStyle/>
          <a:p>
            <a:r>
              <a:rPr lang="en-US" altLang="zh-CN" dirty="0"/>
              <a:t>4.2.4 </a:t>
            </a:r>
            <a:r>
              <a:rPr lang="zh-CN" altLang="en-US" dirty="0"/>
              <a:t>多表替代</a:t>
            </a:r>
          </a:p>
        </p:txBody>
      </p:sp>
      <p:pic>
        <p:nvPicPr>
          <p:cNvPr id="7" name="Picture 2" descr="http://h.hiphotos.baidu.com/baike/c0%3Dbaike80%2C5%2C5%2C80%2C26/sign=6cf71599cfea15ce55e3e85bd7695196/3ac79f3df8dcd100d56d833d748b4710b9122f3c.jpg"/>
          <p:cNvPicPr>
            <a:picLocks noChangeAspect="1" noChangeArrowheads="1"/>
          </p:cNvPicPr>
          <p:nvPr/>
        </p:nvPicPr>
        <p:blipFill>
          <a:blip r:embed="rId3"/>
          <a:srcRect l="3952" t="544" b="95791"/>
          <a:stretch>
            <a:fillRect/>
          </a:stretch>
        </p:blipFill>
        <p:spPr bwMode="auto">
          <a:xfrm>
            <a:off x="847674" y="580986"/>
            <a:ext cx="7987383" cy="255591"/>
          </a:xfrm>
          <a:prstGeom prst="rect">
            <a:avLst/>
          </a:prstGeom>
          <a:noFill/>
        </p:spPr>
      </p:pic>
      <p:pic>
        <p:nvPicPr>
          <p:cNvPr id="11" name="Picture 2" descr="http://h.hiphotos.baidu.com/baike/c0%3Dbaike80%2C5%2C5%2C80%2C26/sign=6cf71599cfea15ce55e3e85bd7695196/3ac79f3df8dcd100d56d833d748b4710b9122f3c.jpg"/>
          <p:cNvPicPr>
            <a:picLocks noChangeAspect="1" noChangeArrowheads="1"/>
          </p:cNvPicPr>
          <p:nvPr/>
        </p:nvPicPr>
        <p:blipFill>
          <a:blip r:embed="rId3"/>
          <a:srcRect l="406" t="3937" r="95996"/>
          <a:stretch>
            <a:fillRect/>
          </a:stretch>
        </p:blipFill>
        <p:spPr bwMode="auto">
          <a:xfrm>
            <a:off x="519057" y="836577"/>
            <a:ext cx="323487" cy="5879066"/>
          </a:xfrm>
          <a:prstGeom prst="rect">
            <a:avLst/>
          </a:prstGeom>
          <a:noFill/>
        </p:spPr>
      </p:pic>
      <p:pic>
        <p:nvPicPr>
          <p:cNvPr id="12" name="Picture 2" descr="http://h.hiphotos.baidu.com/baike/c0%3Dbaike80%2C5%2C5%2C80%2C26/sign=6cf71599cfea15ce55e3e85bd7695196/3ac79f3df8dcd100d56d833d748b4710b9122f3c.jpg"/>
          <p:cNvPicPr>
            <a:picLocks noChangeAspect="1" noChangeArrowheads="1"/>
          </p:cNvPicPr>
          <p:nvPr/>
        </p:nvPicPr>
        <p:blipFill>
          <a:blip r:embed="rId3"/>
          <a:srcRect l="3708" t="3616"/>
          <a:stretch>
            <a:fillRect/>
          </a:stretch>
        </p:blipFill>
        <p:spPr bwMode="auto">
          <a:xfrm>
            <a:off x="811161" y="800064"/>
            <a:ext cx="7992000" cy="5922756"/>
          </a:xfrm>
          <a:prstGeom prst="rect">
            <a:avLst/>
          </a:prstGeom>
          <a:noFill/>
        </p:spPr>
      </p:pic>
      <p:sp>
        <p:nvSpPr>
          <p:cNvPr id="13" name="矩形 12"/>
          <p:cNvSpPr/>
          <p:nvPr/>
        </p:nvSpPr>
        <p:spPr>
          <a:xfrm>
            <a:off x="373005" y="21253"/>
            <a:ext cx="8544042" cy="523220"/>
          </a:xfrm>
          <a:prstGeom prst="rect">
            <a:avLst/>
          </a:prstGeom>
          <a:solidFill>
            <a:srgbClr val="00FFFF"/>
          </a:solidFill>
        </p:spPr>
        <p:txBody>
          <a:bodyPr wrap="square">
            <a:spAutoFit/>
          </a:bodyPr>
          <a:lstStyle/>
          <a:p>
            <a:r>
              <a:rPr lang="zh-CN" altLang="en-US" dirty="0">
                <a:solidFill>
                  <a:schemeClr val="accent4">
                    <a:lumMod val="10000"/>
                  </a:schemeClr>
                </a:solidFill>
                <a:latin typeface="Times New Roman" pitchFamily="18" charset="0"/>
                <a:ea typeface="黑体" pitchFamily="49" charset="-122"/>
                <a:cs typeface="Times New Roman" pitchFamily="18" charset="0"/>
              </a:rPr>
              <a:t>例</a:t>
            </a:r>
            <a:r>
              <a:rPr lang="en-US" altLang="zh-CN" dirty="0">
                <a:solidFill>
                  <a:schemeClr val="accent4">
                    <a:lumMod val="10000"/>
                  </a:schemeClr>
                </a:solidFill>
                <a:latin typeface="Times New Roman" pitchFamily="18" charset="0"/>
                <a:ea typeface="黑体" pitchFamily="49" charset="-122"/>
                <a:cs typeface="Times New Roman" pitchFamily="18" charset="0"/>
              </a:rPr>
              <a:t>13: </a:t>
            </a:r>
            <a:r>
              <a:rPr lang="zh-CN" altLang="en-US" dirty="0">
                <a:solidFill>
                  <a:schemeClr val="accent4">
                    <a:lumMod val="10000"/>
                  </a:schemeClr>
                </a:solidFill>
                <a:latin typeface="Times New Roman" pitchFamily="18" charset="0"/>
                <a:ea typeface="黑体" pitchFamily="49" charset="-122"/>
                <a:cs typeface="Times New Roman" pitchFamily="18" charset="0"/>
              </a:rPr>
              <a:t>密钥</a:t>
            </a:r>
            <a:r>
              <a:rPr lang="en-US" altLang="zh-CN" dirty="0">
                <a:solidFill>
                  <a:schemeClr val="accent4">
                    <a:lumMod val="10000"/>
                  </a:schemeClr>
                </a:solidFill>
                <a:latin typeface="Times New Roman" pitchFamily="18" charset="0"/>
                <a:ea typeface="黑体" pitchFamily="49" charset="-122"/>
                <a:cs typeface="Times New Roman" pitchFamily="18" charset="0"/>
              </a:rPr>
              <a:t>key, </a:t>
            </a:r>
            <a:r>
              <a:rPr lang="zh-CN" altLang="en-US" dirty="0">
                <a:solidFill>
                  <a:schemeClr val="accent4">
                    <a:lumMod val="10000"/>
                  </a:schemeClr>
                </a:solidFill>
                <a:latin typeface="Times New Roman" pitchFamily="18" charset="0"/>
                <a:ea typeface="黑体" pitchFamily="49" charset="-122"/>
                <a:cs typeface="Times New Roman" pitchFamily="18" charset="0"/>
              </a:rPr>
              <a:t>密</a:t>
            </a:r>
            <a:r>
              <a:rPr lang="zh-CN" altLang="zh-CN" dirty="0">
                <a:solidFill>
                  <a:schemeClr val="accent4">
                    <a:lumMod val="10000"/>
                  </a:schemeClr>
                </a:solidFill>
                <a:latin typeface="Times New Roman" pitchFamily="18" charset="0"/>
                <a:ea typeface="黑体" pitchFamily="49" charset="-122"/>
                <a:cs typeface="Times New Roman" pitchFamily="18" charset="0"/>
              </a:rPr>
              <a:t>文</a:t>
            </a:r>
            <a:r>
              <a:rPr lang="en-US" altLang="zh-CN" dirty="0">
                <a:solidFill>
                  <a:schemeClr val="accent4">
                    <a:lumMod val="10000"/>
                  </a:schemeClr>
                </a:solidFill>
                <a:latin typeface="Times New Roman" pitchFamily="18" charset="0"/>
                <a:ea typeface="黑体" pitchFamily="49" charset="-122"/>
                <a:cs typeface="Times New Roman" pitchFamily="18" charset="0"/>
              </a:rPr>
              <a:t> F</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M</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E</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O</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R</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C</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B</a:t>
            </a:r>
            <a:r>
              <a:rPr lang="zh-CN" altLang="en-US" dirty="0">
                <a:solidFill>
                  <a:schemeClr val="accent4">
                    <a:lumMod val="10000"/>
                  </a:schemeClr>
                </a:solidFill>
                <a:latin typeface="Times New Roman" pitchFamily="18" charset="0"/>
                <a:ea typeface="黑体" pitchFamily="49" charset="-122"/>
                <a:cs typeface="Times New Roman" pitchFamily="18" charset="0"/>
              </a:rPr>
              <a:t> </a:t>
            </a:r>
            <a:r>
              <a:rPr lang="en-US" altLang="zh-CN" dirty="0">
                <a:solidFill>
                  <a:schemeClr val="accent4">
                    <a:lumMod val="10000"/>
                  </a:schemeClr>
                </a:solidFill>
                <a:latin typeface="Times New Roman" pitchFamily="18" charset="0"/>
                <a:ea typeface="黑体" pitchFamily="49" charset="-122"/>
                <a:cs typeface="Times New Roman" pitchFamily="18" charset="0"/>
              </a:rPr>
              <a:t>I</a:t>
            </a:r>
            <a:r>
              <a:rPr lang="zh-CN" altLang="en-US" dirty="0">
                <a:solidFill>
                  <a:schemeClr val="accent4">
                    <a:lumMod val="10000"/>
                  </a:schemeClr>
                </a:solidFill>
                <a:latin typeface="Times New Roman" pitchFamily="18" charset="0"/>
                <a:ea typeface="黑体" pitchFamily="49" charset="-122"/>
                <a:cs typeface="Times New Roman" pitchFamily="18" charset="0"/>
              </a:rPr>
              <a:t>，明文？</a:t>
            </a:r>
          </a:p>
        </p:txBody>
      </p:sp>
      <p:sp>
        <p:nvSpPr>
          <p:cNvPr id="14" name="矩形 13"/>
          <p:cNvSpPr/>
          <p:nvPr/>
        </p:nvSpPr>
        <p:spPr>
          <a:xfrm>
            <a:off x="7273962" y="544473"/>
            <a:ext cx="298480" cy="338554"/>
          </a:xfrm>
          <a:prstGeom prst="rect">
            <a:avLst/>
          </a:prstGeom>
          <a:solidFill>
            <a:schemeClr val="accent4">
              <a:lumMod val="10000"/>
            </a:schemeClr>
          </a:solidFill>
        </p:spPr>
        <p:txBody>
          <a:bodyPr wrap="none">
            <a:spAutoFit/>
          </a:bodyPr>
          <a:lstStyle/>
          <a:p>
            <a:r>
              <a:rPr lang="en-US" altLang="zh-CN" sz="1600" dirty="0">
                <a:solidFill>
                  <a:schemeClr val="tx1"/>
                </a:solidFill>
              </a:rPr>
              <a:t>v</a:t>
            </a:r>
            <a:endParaRPr lang="zh-CN" altLang="en-US" sz="1600" dirty="0">
              <a:solidFill>
                <a:schemeClr val="tx1"/>
              </a:solidFill>
            </a:endParaRPr>
          </a:p>
        </p:txBody>
      </p:sp>
      <p:sp>
        <p:nvSpPr>
          <p:cNvPr id="16" name="矩形 15"/>
          <p:cNvSpPr/>
          <p:nvPr/>
        </p:nvSpPr>
        <p:spPr>
          <a:xfrm>
            <a:off x="2673324" y="544473"/>
            <a:ext cx="309700" cy="338554"/>
          </a:xfrm>
          <a:prstGeom prst="rect">
            <a:avLst/>
          </a:prstGeom>
          <a:solidFill>
            <a:schemeClr val="accent4">
              <a:lumMod val="10000"/>
            </a:schemeClr>
          </a:solidFill>
        </p:spPr>
        <p:txBody>
          <a:bodyPr wrap="none">
            <a:spAutoFit/>
          </a:bodyPr>
          <a:lstStyle/>
          <a:p>
            <a:r>
              <a:rPr lang="en-US" altLang="zh-CN" sz="1600" dirty="0">
                <a:solidFill>
                  <a:schemeClr val="tx1"/>
                </a:solidFill>
              </a:rPr>
              <a:t>g</a:t>
            </a:r>
            <a:endParaRPr lang="zh-CN" altLang="en-US" sz="1600" dirty="0">
              <a:solidFill>
                <a:schemeClr val="tx1"/>
              </a:solidFill>
            </a:endParaRPr>
          </a:p>
        </p:txBody>
      </p:sp>
      <p:sp>
        <p:nvSpPr>
          <p:cNvPr id="17" name="矩形 16"/>
          <p:cNvSpPr/>
          <p:nvPr/>
        </p:nvSpPr>
        <p:spPr>
          <a:xfrm>
            <a:off x="3403584" y="544473"/>
            <a:ext cx="242374" cy="338554"/>
          </a:xfrm>
          <a:prstGeom prst="rect">
            <a:avLst/>
          </a:prstGeom>
          <a:solidFill>
            <a:schemeClr val="accent4">
              <a:lumMod val="10000"/>
            </a:schemeClr>
          </a:solidFill>
        </p:spPr>
        <p:txBody>
          <a:bodyPr wrap="none">
            <a:spAutoFit/>
          </a:bodyPr>
          <a:lstStyle/>
          <a:p>
            <a:r>
              <a:rPr lang="en-US" altLang="zh-CN" sz="1600" dirty="0" err="1">
                <a:solidFill>
                  <a:schemeClr val="tx1"/>
                </a:solidFill>
              </a:rPr>
              <a:t>i</a:t>
            </a:r>
            <a:endParaRPr lang="en-US" altLang="zh-CN" sz="1600" dirty="0">
              <a:solidFill>
                <a:schemeClr val="tx1"/>
              </a:solidFill>
            </a:endParaRPr>
          </a:p>
        </p:txBody>
      </p:sp>
      <p:sp>
        <p:nvSpPr>
          <p:cNvPr id="15" name="矩形 14"/>
          <p:cNvSpPr/>
          <p:nvPr/>
        </p:nvSpPr>
        <p:spPr>
          <a:xfrm>
            <a:off x="7493040" y="-3222"/>
            <a:ext cx="1510406" cy="523220"/>
          </a:xfrm>
          <a:prstGeom prst="rect">
            <a:avLst/>
          </a:prstGeom>
        </p:spPr>
        <p:txBody>
          <a:bodyPr wrap="square">
            <a:spAutoFit/>
          </a:bodyPr>
          <a:lstStyle/>
          <a:p>
            <a:r>
              <a:rPr lang="en-US" altLang="zh-CN" dirty="0" err="1">
                <a:solidFill>
                  <a:schemeClr val="accent4">
                    <a:lumMod val="10000"/>
                  </a:schemeClr>
                </a:solidFill>
                <a:latin typeface="Times New Roman" pitchFamily="18" charset="0"/>
                <a:ea typeface="黑体" pitchFamily="49" charset="-122"/>
                <a:cs typeface="Times New Roman" pitchFamily="18" charset="0"/>
              </a:rPr>
              <a:t>vigenere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6" presetClass="emph" presetSubtype="0" fill="hold" grpId="0" nodeType="withEffect">
                                  <p:stCondLst>
                                    <p:cond delay="0"/>
                                  </p:stCondLst>
                                  <p:childTnLst>
                                    <p:animScale>
                                      <p:cBhvr>
                                        <p:cTn id="14" dur="2000" fill="hold"/>
                                        <p:tgtEl>
                                          <p:spTgt spid="14"/>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6" presetClass="emph" presetSubtype="0" fill="hold" grpId="0" nodeType="withEffect">
                                  <p:stCondLst>
                                    <p:cond delay="0"/>
                                  </p:stCondLst>
                                  <p:childTnLst>
                                    <p:animScale>
                                      <p:cBhvr>
                                        <p:cTn id="20" dur="2000" fill="hold"/>
                                        <p:tgtEl>
                                          <p:spTgt spid="17"/>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6" presetClass="emph" presetSubtype="0" fill="hold" grpId="0" nodeType="withEffect">
                                  <p:stCondLst>
                                    <p:cond delay="0"/>
                                  </p:stCondLst>
                                  <p:childTnLst>
                                    <p:animScale>
                                      <p:cBhvr>
                                        <p:cTn id="26" dur="2000" fill="hold"/>
                                        <p:tgtEl>
                                          <p:spTgt spid="16"/>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6" grpId="0" animBg="1"/>
      <p:bldP spid="16" grpId="1" animBg="1"/>
      <p:bldP spid="17" grpId="0" animBg="1"/>
      <p:bldP spid="17" grpId="1" animBg="1"/>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0788"/>
            <a:ext cx="8350308" cy="482400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zh-CN" altLang="en-US" sz="2800" dirty="0"/>
              <a:t>安全性分析</a:t>
            </a:r>
          </a:p>
          <a:p>
            <a:pPr lvl="1"/>
            <a:r>
              <a:rPr lang="zh-CN" altLang="en-US" sz="2400" dirty="0"/>
              <a:t>多表替代密码使用了明文字母到密文字母的多个映射，每个映射都是单表替代，能有效抗频率分析攻击。</a:t>
            </a:r>
            <a:endParaRPr lang="en-US" altLang="zh-CN" sz="2400" dirty="0"/>
          </a:p>
          <a:p>
            <a:pPr lvl="1"/>
            <a:r>
              <a:rPr lang="en-US" altLang="zh-CN" sz="2400" dirty="0" err="1"/>
              <a:t>Vigenère</a:t>
            </a:r>
            <a:r>
              <a:rPr lang="zh-CN" altLang="en-US" sz="2400" dirty="0"/>
              <a:t>密码？</a:t>
            </a:r>
            <a:endParaRPr lang="en-US" altLang="zh-CN" sz="2400" dirty="0"/>
          </a:p>
        </p:txBody>
      </p:sp>
      <p:graphicFrame>
        <p:nvGraphicFramePr>
          <p:cNvPr id="4" name="表格 3"/>
          <p:cNvGraphicFramePr>
            <a:graphicFrameLocks noGrp="1"/>
          </p:cNvGraphicFramePr>
          <p:nvPr>
            <p:extLst>
              <p:ext uri="{D42A27DB-BD31-4B8C-83A1-F6EECF244321}">
                <p14:modId xmlns:p14="http://schemas.microsoft.com/office/powerpoint/2010/main" val="1805184432"/>
              </p:ext>
            </p:extLst>
          </p:nvPr>
        </p:nvGraphicFramePr>
        <p:xfrm>
          <a:off x="1001770" y="4401617"/>
          <a:ext cx="7805738" cy="1682751"/>
        </p:xfrm>
        <a:graphic>
          <a:graphicData uri="http://schemas.openxmlformats.org/drawingml/2006/table">
            <a:tbl>
              <a:tblPr/>
              <a:tblGrid>
                <a:gridCol w="647700">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652462">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gridCol w="649288">
                  <a:extLst>
                    <a:ext uri="{9D8B030D-6E8A-4147-A177-3AD203B41FA5}">
                      <a16:colId xmlns:a16="http://schemas.microsoft.com/office/drawing/2014/main" val="20005"/>
                    </a:ext>
                  </a:extLst>
                </a:gridCol>
                <a:gridCol w="650875">
                  <a:extLst>
                    <a:ext uri="{9D8B030D-6E8A-4147-A177-3AD203B41FA5}">
                      <a16:colId xmlns:a16="http://schemas.microsoft.com/office/drawing/2014/main" val="20006"/>
                    </a:ext>
                  </a:extLst>
                </a:gridCol>
                <a:gridCol w="649287">
                  <a:extLst>
                    <a:ext uri="{9D8B030D-6E8A-4147-A177-3AD203B41FA5}">
                      <a16:colId xmlns:a16="http://schemas.microsoft.com/office/drawing/2014/main" val="20007"/>
                    </a:ext>
                  </a:extLst>
                </a:gridCol>
                <a:gridCol w="650875">
                  <a:extLst>
                    <a:ext uri="{9D8B030D-6E8A-4147-A177-3AD203B41FA5}">
                      <a16:colId xmlns:a16="http://schemas.microsoft.com/office/drawing/2014/main" val="20008"/>
                    </a:ext>
                  </a:extLst>
                </a:gridCol>
                <a:gridCol w="652463">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76275">
                  <a:extLst>
                    <a:ext uri="{9D8B030D-6E8A-4147-A177-3AD203B41FA5}">
                      <a16:colId xmlns:a16="http://schemas.microsoft.com/office/drawing/2014/main" val="20011"/>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d</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t</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a</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s</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e</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c</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u</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r</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err="1">
                          <a:ln>
                            <a:noFill/>
                          </a:ln>
                          <a:solidFill>
                            <a:srgbClr val="0000FF"/>
                          </a:solidFill>
                          <a:effectLst/>
                          <a:latin typeface="Arial" pitchFamily="34" charset="0"/>
                          <a:ea typeface="华文细黑" pitchFamily="2" charset="-122"/>
                        </a:rPr>
                        <a:t>i</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t</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FF"/>
                          </a:solidFill>
                          <a:effectLst/>
                          <a:latin typeface="Arial" pitchFamily="34" charset="0"/>
                          <a:ea typeface="华文细黑" pitchFamily="2" charset="-122"/>
                        </a:rPr>
                        <a:t>y</a:t>
                      </a:r>
                      <a:endParaRPr kumimoji="0" lang="zh-CN" altLang="en-US" sz="2000" b="1" i="0" u="none" strike="noStrike" cap="none" normalizeH="0" baseline="0" dirty="0">
                        <a:ln>
                          <a:noFill/>
                        </a:ln>
                        <a:solidFill>
                          <a:srgbClr val="0000FF"/>
                        </a:solidFill>
                        <a:effectLst/>
                        <a:latin typeface="Arial" pitchFamily="34" charset="0"/>
                        <a:ea typeface="华文细黑" pitchFamily="2" charset="-122"/>
                      </a:endParaRP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b</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60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E</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T</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I</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U</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N</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S</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M</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L</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accent5">
                              <a:lumMod val="50000"/>
                            </a:schemeClr>
                          </a:solidFill>
                          <a:effectLst/>
                          <a:latin typeface="Arial" pitchFamily="34" charset="0"/>
                          <a:ea typeface="华文细黑" pitchFamily="2" charset="-122"/>
                        </a:rPr>
                        <a:t>R</a:t>
                      </a:r>
                    </a:p>
                  </a:txBody>
                  <a:tcPr marL="18000" marR="18000" marT="18000" marB="18000" anchor="ctr" horzOverflow="overflow">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chemeClr val="tx2">
                        <a:lumMod val="75000"/>
                      </a:schemeClr>
                    </a:solidFill>
                  </a:tcPr>
                </a:tc>
                <a:extLst>
                  <a:ext uri="{0D108BD9-81ED-4DB2-BD59-A6C34878D82A}">
                    <a16:rowId xmlns:a16="http://schemas.microsoft.com/office/drawing/2014/main" val="10002"/>
                  </a:ext>
                </a:extLst>
              </a:tr>
            </a:tbl>
          </a:graphicData>
        </a:graphic>
      </p:graphicFrame>
      <p:sp>
        <p:nvSpPr>
          <p:cNvPr id="6" name="矩形 5"/>
          <p:cNvSpPr/>
          <p:nvPr/>
        </p:nvSpPr>
        <p:spPr bwMode="auto">
          <a:xfrm>
            <a:off x="3732201" y="4365104"/>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7" name="矩形 6"/>
          <p:cNvSpPr/>
          <p:nvPr/>
        </p:nvSpPr>
        <p:spPr bwMode="auto">
          <a:xfrm>
            <a:off x="6324624" y="4365104"/>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8" name="矩形 7"/>
          <p:cNvSpPr/>
          <p:nvPr/>
        </p:nvSpPr>
        <p:spPr bwMode="auto">
          <a:xfrm>
            <a:off x="1030239" y="5046770"/>
            <a:ext cx="2592423" cy="377211"/>
          </a:xfrm>
          <a:prstGeom prst="rect">
            <a:avLst/>
          </a:prstGeom>
          <a:solidFill>
            <a:srgbClr val="00FF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5" name="矩形 4"/>
          <p:cNvSpPr/>
          <p:nvPr/>
        </p:nvSpPr>
        <p:spPr bwMode="auto">
          <a:xfrm>
            <a:off x="1139778" y="4365104"/>
            <a:ext cx="396044" cy="1728192"/>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
        <p:nvSpPr>
          <p:cNvPr id="9" name="矩形 8"/>
          <p:cNvSpPr/>
          <p:nvPr/>
        </p:nvSpPr>
        <p:spPr>
          <a:xfrm>
            <a:off x="1439652" y="6099683"/>
            <a:ext cx="6295954" cy="461665"/>
          </a:xfrm>
          <a:prstGeom prst="rect">
            <a:avLst/>
          </a:prstGeom>
        </p:spPr>
        <p:txBody>
          <a:bodyPr wrap="none">
            <a:spAutoFit/>
          </a:bodyPr>
          <a:lstStyle/>
          <a:p>
            <a:r>
              <a:rPr lang="en-US" altLang="zh-CN" sz="2400" dirty="0" err="1">
                <a:solidFill>
                  <a:schemeClr val="bg1">
                    <a:lumMod val="60000"/>
                    <a:lumOff val="40000"/>
                  </a:schemeClr>
                </a:solidFill>
                <a:latin typeface="Times New Roman" pitchFamily="18" charset="0"/>
                <a:ea typeface="黑体" pitchFamily="49" charset="-122"/>
                <a:cs typeface="Times New Roman" pitchFamily="18" charset="0"/>
              </a:rPr>
              <a:t>Vigenère</a:t>
            </a:r>
            <a:r>
              <a:rPr lang="zh-CN" altLang="en-US" sz="2400" dirty="0">
                <a:solidFill>
                  <a:schemeClr val="bg1">
                    <a:lumMod val="60000"/>
                    <a:lumOff val="40000"/>
                  </a:schemeClr>
                </a:solidFill>
                <a:latin typeface="Times New Roman" pitchFamily="18" charset="0"/>
                <a:ea typeface="黑体" pitchFamily="49" charset="-122"/>
                <a:cs typeface="Times New Roman" pitchFamily="18" charset="0"/>
              </a:rPr>
              <a:t>密码对字母频率信息的隐藏不够彻底</a:t>
            </a:r>
          </a:p>
        </p:txBody>
      </p:sp>
      <p:pic>
        <p:nvPicPr>
          <p:cNvPr id="10" name="图片 9">
            <a:extLst>
              <a:ext uri="{FF2B5EF4-FFF2-40B4-BE49-F238E27FC236}">
                <a16:creationId xmlns:a16="http://schemas.microsoft.com/office/drawing/2014/main" id="{E18FE166-52E5-4680-B244-1AF60F262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28" y="0"/>
            <a:ext cx="4323209" cy="4277119"/>
          </a:xfrm>
          <a:prstGeom prst="rect">
            <a:avLst/>
          </a:prstGeom>
        </p:spPr>
      </p:pic>
      <p:sp>
        <p:nvSpPr>
          <p:cNvPr id="11" name="矩形 10"/>
          <p:cNvSpPr/>
          <p:nvPr/>
        </p:nvSpPr>
        <p:spPr bwMode="auto">
          <a:xfrm>
            <a:off x="4824028" y="398421"/>
            <a:ext cx="4272021" cy="219078"/>
          </a:xfrm>
          <a:prstGeom prst="rect">
            <a:avLst/>
          </a:prstGeom>
          <a:solidFill>
            <a:srgbClr val="FF0000">
              <a:alpha val="4902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FFCC00"/>
              </a:solidFill>
              <a:effectLst>
                <a:outerShdw blurRad="38100" dist="38100" dir="2700000" algn="tl">
                  <a:srgbClr val="000000">
                    <a:alpha val="43137"/>
                  </a:srgbClr>
                </a:outerShdw>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2000"/>
                                        <p:tgtEl>
                                          <p:spTgt spid="5"/>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2000"/>
                                        <p:tgtEl>
                                          <p:spTgt spid="6"/>
                                        </p:tgtEl>
                                      </p:cBhvr>
                                    </p:animEffect>
                                  </p:childTnLst>
                                </p:cTn>
                              </p:par>
                            </p:childTnLst>
                          </p:cTn>
                        </p:par>
                        <p:par>
                          <p:cTn id="33" fill="hold">
                            <p:stCondLst>
                              <p:cond delay="4000"/>
                            </p:stCondLst>
                            <p:childTnLst>
                              <p:par>
                                <p:cTn id="34" presetID="22" presetClass="entr" presetSubtype="1"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2000"/>
                                        <p:tgtEl>
                                          <p:spTgt spid="7"/>
                                        </p:tgtEl>
                                      </p:cBhvr>
                                    </p:animEffect>
                                  </p:childTnLst>
                                </p:cTn>
                              </p:par>
                            </p:childTnLst>
                          </p:cTn>
                        </p:par>
                        <p:par>
                          <p:cTn id="37" fill="hold">
                            <p:stCondLst>
                              <p:cond delay="60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5"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59AE50-EF71-1203-366F-2628171F844F}"/>
              </a:ext>
            </a:extLst>
          </p:cNvPr>
          <p:cNvPicPr>
            <a:picLocks noChangeAspect="1"/>
          </p:cNvPicPr>
          <p:nvPr/>
        </p:nvPicPr>
        <p:blipFill>
          <a:blip r:embed="rId2"/>
          <a:stretch>
            <a:fillRect/>
          </a:stretch>
        </p:blipFill>
        <p:spPr>
          <a:xfrm>
            <a:off x="423876" y="1052736"/>
            <a:ext cx="8296247" cy="5158954"/>
          </a:xfrm>
          <a:prstGeom prst="rect">
            <a:avLst/>
          </a:prstGeom>
        </p:spPr>
      </p:pic>
    </p:spTree>
    <p:extLst>
      <p:ext uri="{BB962C8B-B14F-4D97-AF65-F5344CB8AC3E}">
        <p14:creationId xmlns:p14="http://schemas.microsoft.com/office/powerpoint/2010/main" val="3216583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33A0712-932C-4508-2F3D-39AEF6E9EF68}"/>
              </a:ext>
            </a:extLst>
          </p:cNvPr>
          <p:cNvPicPr>
            <a:picLocks noChangeAspect="1"/>
          </p:cNvPicPr>
          <p:nvPr/>
        </p:nvPicPr>
        <p:blipFill>
          <a:blip r:embed="rId3"/>
          <a:stretch>
            <a:fillRect/>
          </a:stretch>
        </p:blipFill>
        <p:spPr>
          <a:xfrm>
            <a:off x="641148" y="952372"/>
            <a:ext cx="8159568" cy="5140924"/>
          </a:xfrm>
          <a:prstGeom prst="rect">
            <a:avLst/>
          </a:prstGeom>
        </p:spPr>
      </p:pic>
    </p:spTree>
    <p:extLst>
      <p:ext uri="{BB962C8B-B14F-4D97-AF65-F5344CB8AC3E}">
        <p14:creationId xmlns:p14="http://schemas.microsoft.com/office/powerpoint/2010/main" val="2518020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4F5EEE-29FF-AFBE-695C-E0740C5E563B}"/>
              </a:ext>
            </a:extLst>
          </p:cNvPr>
          <p:cNvPicPr>
            <a:picLocks noChangeAspect="1"/>
          </p:cNvPicPr>
          <p:nvPr/>
        </p:nvPicPr>
        <p:blipFill>
          <a:blip r:embed="rId2"/>
          <a:stretch>
            <a:fillRect/>
          </a:stretch>
        </p:blipFill>
        <p:spPr>
          <a:xfrm>
            <a:off x="451635" y="1196752"/>
            <a:ext cx="8240730" cy="4841263"/>
          </a:xfrm>
          <a:prstGeom prst="rect">
            <a:avLst/>
          </a:prstGeom>
        </p:spPr>
      </p:pic>
    </p:spTree>
    <p:extLst>
      <p:ext uri="{BB962C8B-B14F-4D97-AF65-F5344CB8AC3E}">
        <p14:creationId xmlns:p14="http://schemas.microsoft.com/office/powerpoint/2010/main" val="2843336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06C4520-ABB8-D2E6-0C17-6E5F295DD11B}"/>
              </a:ext>
            </a:extLst>
          </p:cNvPr>
          <p:cNvPicPr>
            <a:picLocks noChangeAspect="1"/>
          </p:cNvPicPr>
          <p:nvPr/>
        </p:nvPicPr>
        <p:blipFill>
          <a:blip r:embed="rId2"/>
          <a:stretch>
            <a:fillRect/>
          </a:stretch>
        </p:blipFill>
        <p:spPr>
          <a:xfrm>
            <a:off x="714176" y="1104780"/>
            <a:ext cx="7715647" cy="4648439"/>
          </a:xfrm>
          <a:prstGeom prst="rect">
            <a:avLst/>
          </a:prstGeom>
        </p:spPr>
      </p:pic>
    </p:spTree>
    <p:extLst>
      <p:ext uri="{BB962C8B-B14F-4D97-AF65-F5344CB8AC3E}">
        <p14:creationId xmlns:p14="http://schemas.microsoft.com/office/powerpoint/2010/main" val="3000813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E7AD1E-19FF-E54C-EBB6-18826F987AA5}"/>
              </a:ext>
            </a:extLst>
          </p:cNvPr>
          <p:cNvPicPr>
            <a:picLocks noChangeAspect="1"/>
          </p:cNvPicPr>
          <p:nvPr/>
        </p:nvPicPr>
        <p:blipFill>
          <a:blip r:embed="rId2"/>
          <a:stretch>
            <a:fillRect/>
          </a:stretch>
        </p:blipFill>
        <p:spPr>
          <a:xfrm>
            <a:off x="622096" y="1060328"/>
            <a:ext cx="8032545" cy="4816944"/>
          </a:xfrm>
          <a:prstGeom prst="rect">
            <a:avLst/>
          </a:prstGeom>
        </p:spPr>
      </p:pic>
    </p:spTree>
    <p:extLst>
      <p:ext uri="{BB962C8B-B14F-4D97-AF65-F5344CB8AC3E}">
        <p14:creationId xmlns:p14="http://schemas.microsoft.com/office/powerpoint/2010/main" val="3967388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981199C-1322-DB6A-0A21-049D5D9C60EA}"/>
              </a:ext>
            </a:extLst>
          </p:cNvPr>
          <p:cNvPicPr>
            <a:picLocks noGrp="1" noChangeAspect="1"/>
          </p:cNvPicPr>
          <p:nvPr>
            <p:ph idx="1"/>
          </p:nvPr>
        </p:nvPicPr>
        <p:blipFill>
          <a:blip r:embed="rId2"/>
          <a:stretch>
            <a:fillRect/>
          </a:stretch>
        </p:blipFill>
        <p:spPr>
          <a:xfrm>
            <a:off x="431540" y="1448780"/>
            <a:ext cx="8007762" cy="4680191"/>
          </a:xfrm>
        </p:spPr>
      </p:pic>
      <p:pic>
        <p:nvPicPr>
          <p:cNvPr id="6" name="图片 5">
            <a:extLst>
              <a:ext uri="{FF2B5EF4-FFF2-40B4-BE49-F238E27FC236}">
                <a16:creationId xmlns:a16="http://schemas.microsoft.com/office/drawing/2014/main" id="{690694D7-AE8C-49E0-FF84-6080CA152545}"/>
              </a:ext>
            </a:extLst>
          </p:cNvPr>
          <p:cNvPicPr>
            <a:picLocks noChangeAspect="1"/>
          </p:cNvPicPr>
          <p:nvPr/>
        </p:nvPicPr>
        <p:blipFill>
          <a:blip r:embed="rId3"/>
          <a:stretch>
            <a:fillRect/>
          </a:stretch>
        </p:blipFill>
        <p:spPr>
          <a:xfrm>
            <a:off x="1043608" y="4725144"/>
            <a:ext cx="4235668" cy="1028753"/>
          </a:xfrm>
          <a:prstGeom prst="rect">
            <a:avLst/>
          </a:prstGeom>
        </p:spPr>
      </p:pic>
    </p:spTree>
    <p:extLst>
      <p:ext uri="{BB962C8B-B14F-4D97-AF65-F5344CB8AC3E}">
        <p14:creationId xmlns:p14="http://schemas.microsoft.com/office/powerpoint/2010/main" val="2833011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3C0D9174-CC52-0F85-75E6-F0A4914F119D}"/>
              </a:ext>
            </a:extLst>
          </p:cNvPr>
          <p:cNvPicPr>
            <a:picLocks noGrp="1" noChangeAspect="1"/>
          </p:cNvPicPr>
          <p:nvPr>
            <p:ph idx="1"/>
          </p:nvPr>
        </p:nvPicPr>
        <p:blipFill>
          <a:blip r:embed="rId2"/>
          <a:stretch>
            <a:fillRect/>
          </a:stretch>
        </p:blipFill>
        <p:spPr>
          <a:xfrm>
            <a:off x="797150" y="1196752"/>
            <a:ext cx="7549699" cy="4824413"/>
          </a:xfrm>
        </p:spPr>
      </p:pic>
    </p:spTree>
    <p:extLst>
      <p:ext uri="{BB962C8B-B14F-4D97-AF65-F5344CB8AC3E}">
        <p14:creationId xmlns:p14="http://schemas.microsoft.com/office/powerpoint/2010/main" val="398467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052830"/>
            <a:ext cx="8350250" cy="5480050"/>
          </a:xfrm>
        </p:spPr>
        <p:txBody>
          <a:bodyPr/>
          <a:lstStyle/>
          <a:p>
            <a:pPr marL="0" lvl="0" indent="0">
              <a:spcAft>
                <a:spcPts val="1800"/>
              </a:spcAft>
              <a:buClr>
                <a:srgbClr val="86D1EC"/>
              </a:buClr>
              <a:buNone/>
            </a:pPr>
            <a:r>
              <a:rPr lang="en-US" altLang="zh-CN" dirty="0">
                <a:solidFill>
                  <a:srgbClr val="FF0000"/>
                </a:solidFill>
              </a:rPr>
              <a:t>4. </a:t>
            </a:r>
            <a:r>
              <a:rPr lang="zh-CN" altLang="en-US" dirty="0">
                <a:solidFill>
                  <a:srgbClr val="FF0000"/>
                </a:solidFill>
              </a:rPr>
              <a:t>多表替代</a:t>
            </a:r>
            <a:endParaRPr lang="en-US" altLang="zh-CN" dirty="0"/>
          </a:p>
          <a:p>
            <a:r>
              <a:rPr lang="en-US" altLang="zh-CN" sz="2800" dirty="0">
                <a:sym typeface="+mn-ea"/>
              </a:rPr>
              <a:t>Vigenère</a:t>
            </a:r>
            <a:r>
              <a:rPr lang="zh-CN" altLang="zh-CN" sz="2800" dirty="0">
                <a:sym typeface="+mn-ea"/>
              </a:rPr>
              <a:t>密码分析</a:t>
            </a:r>
            <a:endParaRPr lang="zh-CN" altLang="en-US" sz="2800" dirty="0"/>
          </a:p>
          <a:p>
            <a:pPr lvl="1"/>
            <a:r>
              <a:rPr lang="zh-CN" altLang="en-US" sz="2000" dirty="0">
                <a:latin typeface="黑体" panose="02010609060101010101" pitchFamily="49" charset="-122"/>
                <a:cs typeface="黑体" panose="02010609060101010101" pitchFamily="49" charset="-122"/>
                <a:sym typeface="+mn-ea"/>
              </a:rPr>
              <a:t>例</a:t>
            </a:r>
            <a:r>
              <a:rPr lang="en-US" altLang="zh-CN" sz="2000" dirty="0">
                <a:latin typeface="黑体" panose="02010609060101010101" pitchFamily="49" charset="-122"/>
                <a:cs typeface="黑体" panose="02010609060101010101" pitchFamily="49" charset="-122"/>
                <a:sym typeface="+mn-ea"/>
              </a:rPr>
              <a:t>13</a:t>
            </a:r>
            <a:r>
              <a:rPr lang="zh-CN" altLang="en-US" sz="2000" dirty="0">
                <a:latin typeface="黑体" panose="02010609060101010101" pitchFamily="49" charset="-122"/>
                <a:cs typeface="黑体" panose="02010609060101010101" pitchFamily="49" charset="-122"/>
                <a:sym typeface="+mn-ea"/>
              </a:rPr>
              <a:t>：下列的密文由维吉尼亚密码加密得到的，试破译该密文。</a:t>
            </a:r>
          </a:p>
          <a:p>
            <a:pPr marL="450215" lvl="1" indent="0">
              <a:buNone/>
            </a:pP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CHREEVOAHMAERATB</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I</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AXXW</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T</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NXBEEOPHBSB</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Q</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M</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Q</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E</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Q</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ERBWRVXUOAKXAOSXXWEAHBWGJMM</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Q</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MNKGR</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F</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VGXWTRZXWIAKLXFPSKAUTEMNDCMGTSXMXBTUIADNGMGPSRELXNJELXVRVPRTULHDNQWTWDTYGBPHXTFALJHASVBFXNGLLCHRZBWELEKMSJIKNBHWRJGNMGJSGLXFEYPHAGNRBIEQJTAMRVLCRREMNDGLXRRIMGNSNRWCHRQHAEYEVTAQEBBIPEEWEVKAKOEWADREMXMTBHHCHRTKDNVRZCHRCLQOHPW</a:t>
            </a:r>
            <a:r>
              <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Q</a:t>
            </a:r>
            <a:r>
              <a:rPr lang="zh-CN" altLang="en-US"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rPr>
              <a:t>AIIWXNRMGWOIIFKEE</a:t>
            </a:r>
            <a:endParaRPr lang="en-US" altLang="zh-CN" sz="16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endParaRPr>
          </a:p>
          <a:p>
            <a:pPr marL="450215" lvl="1" indent="0">
              <a:buNone/>
            </a:pPr>
            <a:endParaRPr lang="zh-CN" altLang="en-US" sz="1400" kern="1200" noProof="0" dirty="0">
              <a:ln>
                <a:noFill/>
              </a:ln>
              <a:solidFill>
                <a:srgbClr val="000000"/>
              </a:solidFill>
              <a:effectLst>
                <a:outerShdw blurRad="38100" dist="38100" dir="2700000" algn="tl">
                  <a:srgbClr val="FFFFFF"/>
                </a:outerShdw>
              </a:effectLst>
              <a:uLnTx/>
              <a:uFillTx/>
              <a:ea typeface="仿宋" panose="02010609060101010101" charset="-122"/>
              <a:sym typeface="+mn-ea"/>
            </a:endParaRPr>
          </a:p>
          <a:p>
            <a:pPr lvl="1">
              <a:buFont typeface="Wingdings" panose="05000000000000000000" charset="0"/>
              <a:buChar char="ü"/>
            </a:pPr>
            <a:r>
              <a:rPr lang="zh-CN" altLang="en-US" sz="2000" kern="1200" noProof="0" dirty="0">
                <a:ln>
                  <a:noFill/>
                </a:ln>
                <a:solidFill>
                  <a:srgbClr val="000000"/>
                </a:solidFill>
                <a:effectLst>
                  <a:outerShdw blurRad="38100" dist="38100" dir="2700000" algn="tl">
                    <a:srgbClr val="FFFFFF"/>
                  </a:outerShdw>
                </a:effectLst>
                <a:uLnTx/>
                <a:uFillTx/>
                <a:sym typeface="+mn-ea"/>
              </a:rPr>
              <a:t>第一步：确定密钥长度</a:t>
            </a:r>
            <a:r>
              <a:rPr lang="en-US" altLang="zh-CN" sz="2000" kern="1200" noProof="0" dirty="0">
                <a:ln>
                  <a:noFill/>
                </a:ln>
                <a:solidFill>
                  <a:srgbClr val="000000"/>
                </a:solidFill>
                <a:effectLst>
                  <a:outerShdw blurRad="38100" dist="38100" dir="2700000" algn="tl">
                    <a:srgbClr val="FFFFFF"/>
                  </a:outerShdw>
                </a:effectLst>
                <a:uLnTx/>
                <a:uFillTx/>
                <a:sym typeface="+mn-ea"/>
              </a:rPr>
              <a:t>——</a:t>
            </a:r>
            <a:r>
              <a:rPr lang="en-US" altLang="zh-CN" sz="2000" kern="1200" noProof="0" dirty="0" err="1">
                <a:ln>
                  <a:noFill/>
                </a:ln>
                <a:solidFill>
                  <a:srgbClr val="000000"/>
                </a:solidFill>
                <a:effectLst>
                  <a:outerShdw blurRad="38100" dist="38100" dir="2700000" algn="tl">
                    <a:srgbClr val="FFFFFF"/>
                  </a:outerShdw>
                </a:effectLst>
                <a:uLnTx/>
                <a:uFillTx/>
                <a:sym typeface="+mn-ea"/>
              </a:rPr>
              <a:t>Kasiski</a:t>
            </a:r>
            <a:r>
              <a:rPr lang="zh-CN" altLang="en-US" sz="2000" kern="1200" noProof="0" dirty="0">
                <a:ln>
                  <a:noFill/>
                </a:ln>
                <a:solidFill>
                  <a:srgbClr val="000000"/>
                </a:solidFill>
                <a:effectLst>
                  <a:outerShdw blurRad="38100" dist="38100" dir="2700000" algn="tl">
                    <a:srgbClr val="FFFFFF"/>
                  </a:outerShdw>
                </a:effectLst>
                <a:uLnTx/>
                <a:uFillTx/>
                <a:sym typeface="+mn-ea"/>
              </a:rPr>
              <a:t>测试法    </a:t>
            </a:r>
            <a:r>
              <a:rPr lang="en-US" altLang="zh-CN" sz="2000" kern="1200" noProof="0" dirty="0">
                <a:ln>
                  <a:noFill/>
                </a:ln>
                <a:solidFill>
                  <a:srgbClr val="000000"/>
                </a:solidFill>
                <a:effectLst>
                  <a:outerShdw blurRad="38100" dist="38100" dir="2700000" algn="tl">
                    <a:srgbClr val="FFFFFF"/>
                  </a:outerShdw>
                </a:effectLst>
                <a:uLnTx/>
                <a:uFillTx/>
                <a:sym typeface="+mn-ea"/>
              </a:rPr>
              <a:t>or   </a:t>
            </a:r>
            <a:r>
              <a:rPr lang="zh-CN" altLang="en-US" sz="2000" kern="1200" noProof="0" dirty="0">
                <a:ln>
                  <a:noFill/>
                </a:ln>
                <a:solidFill>
                  <a:srgbClr val="000000"/>
                </a:solidFill>
                <a:effectLst>
                  <a:outerShdw blurRad="38100" dist="38100" dir="2700000" algn="tl">
                    <a:srgbClr val="FFFFFF"/>
                  </a:outerShdw>
                </a:effectLst>
                <a:uLnTx/>
                <a:uFillTx/>
                <a:sym typeface="+mn-ea"/>
              </a:rPr>
              <a:t>重合指数测试法</a:t>
            </a:r>
          </a:p>
        </p:txBody>
      </p:sp>
    </p:spTree>
  </p:cSld>
  <p:clrMapOvr>
    <a:masterClrMapping/>
  </p:clrMapOvr>
</p:sld>
</file>

<file path=ppt/theme/theme1.xml><?xml version="1.0" encoding="utf-8"?>
<a:theme xmlns:a="http://schemas.openxmlformats.org/drawingml/2006/main" name="密码学与网络安全">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FFCC00"/>
            </a:solidFill>
            <a:effectLst>
              <a:outerShdw blurRad="38100" dist="38100" dir="2700000" algn="tl">
                <a:srgbClr val="000000">
                  <a:alpha val="43137"/>
                </a:srgbClr>
              </a:outerShdw>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FFCC00"/>
            </a:solidFill>
            <a:effectLst>
              <a:outerShdw blurRad="38100" dist="38100" dir="2700000" algn="tl">
                <a:srgbClr val="000000">
                  <a:alpha val="43137"/>
                </a:srgbClr>
              </a:outerShdw>
            </a:effectLst>
            <a:latin typeface="Arial" pitchFamily="34" charset="0"/>
            <a:ea typeface="宋体" pitchFamily="2" charset="-122"/>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Beam</Template>
  <TotalTime>30112</TotalTime>
  <Words>10458</Words>
  <Application>Microsoft Office PowerPoint</Application>
  <PresentationFormat>全屏显示(4:3)</PresentationFormat>
  <Paragraphs>1713</Paragraphs>
  <Slides>119</Slides>
  <Notes>111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5" baseType="lpstr">
      <vt:lpstr>方正大黑简体</vt:lpstr>
      <vt:lpstr>仿宋</vt:lpstr>
      <vt:lpstr>黑体</vt:lpstr>
      <vt:lpstr>华文行楷</vt:lpstr>
      <vt:lpstr>楷体_GB2312</vt:lpstr>
      <vt:lpstr>隶书</vt:lpstr>
      <vt:lpstr>微软雅黑</vt:lpstr>
      <vt:lpstr>Arial</vt:lpstr>
      <vt:lpstr>Comic Sans MS</vt:lpstr>
      <vt:lpstr>Symbol</vt:lpstr>
      <vt:lpstr>Tahoma</vt:lpstr>
      <vt:lpstr>Times New Roman</vt:lpstr>
      <vt:lpstr>Wingdings</vt:lpstr>
      <vt:lpstr>Wingdings 3</vt:lpstr>
      <vt:lpstr>密码学与网络安全</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4.2.4 多表替代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加密技术基础</dc:title>
  <dc:creator>ZC</dc:creator>
  <cp:lastModifiedBy>xbany</cp:lastModifiedBy>
  <cp:revision>1735</cp:revision>
  <cp:lastPrinted>2024-02-26T01:51:27Z</cp:lastPrinted>
  <dcterms:created xsi:type="dcterms:W3CDTF">1601-01-01T00:00:00Z</dcterms:created>
  <dcterms:modified xsi:type="dcterms:W3CDTF">2024-03-07T16:39:33Z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